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4"/>
  </p:sldMasterIdLst>
  <p:notesMasterIdLst>
    <p:notesMasterId r:id="rId25"/>
  </p:notesMasterIdLst>
  <p:handoutMasterIdLst>
    <p:handoutMasterId r:id="rId26"/>
  </p:handoutMasterIdLst>
  <p:sldIdLst>
    <p:sldId id="593" r:id="rId5"/>
    <p:sldId id="608" r:id="rId6"/>
    <p:sldId id="560" r:id="rId7"/>
    <p:sldId id="561" r:id="rId8"/>
    <p:sldId id="602" r:id="rId9"/>
    <p:sldId id="567" r:id="rId10"/>
    <p:sldId id="605" r:id="rId11"/>
    <p:sldId id="604" r:id="rId12"/>
    <p:sldId id="607" r:id="rId13"/>
    <p:sldId id="625" r:id="rId14"/>
    <p:sldId id="626" r:id="rId15"/>
    <p:sldId id="627" r:id="rId16"/>
    <p:sldId id="613" r:id="rId17"/>
    <p:sldId id="615" r:id="rId18"/>
    <p:sldId id="616" r:id="rId19"/>
    <p:sldId id="628" r:id="rId20"/>
    <p:sldId id="629" r:id="rId21"/>
    <p:sldId id="619" r:id="rId22"/>
    <p:sldId id="620" r:id="rId23"/>
    <p:sldId id="609" r:id="rId24"/>
  </p:sldIdLst>
  <p:sldSz cx="12192000" cy="6858000"/>
  <p:notesSz cx="6797675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CC0000"/>
    <a:srgbClr val="000099"/>
    <a:srgbClr val="CCECFF"/>
    <a:srgbClr val="AFD7FF"/>
    <a:srgbClr val="99CCFF"/>
    <a:srgbClr val="00CC00"/>
    <a:srgbClr val="00CC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698E1B-5B3F-41E6-9153-EC832DF48382}" v="2" dt="2023-05-03T16:55:57.2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2" autoAdjust="0"/>
    <p:restoredTop sz="92885" autoAdjust="0"/>
  </p:normalViewPr>
  <p:slideViewPr>
    <p:cSldViewPr>
      <p:cViewPr varScale="1">
        <p:scale>
          <a:sx n="106" d="100"/>
          <a:sy n="106" d="100"/>
        </p:scale>
        <p:origin x="94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986" y="-10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C6FF8C-7B33-4627-8D28-D34284BE6CD8}" type="doc">
      <dgm:prSet loTypeId="urn:microsoft.com/office/officeart/2005/8/layout/process4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PE"/>
        </a:p>
      </dgm:t>
    </dgm:pt>
    <dgm:pt modelId="{2405A158-EC7B-4440-918F-48182AA7EC63}">
      <dgm:prSet phldrT="[Texto]" custT="1"/>
      <dgm:spPr>
        <a:gradFill rotWithShape="0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</a:gradFill>
      </dgm:spPr>
      <dgm:t>
        <a:bodyPr/>
        <a:lstStyle/>
        <a:p>
          <a:r>
            <a:rPr lang="es-419" sz="1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Comprobante de pago no fidedigno</a:t>
          </a:r>
          <a:endParaRPr lang="es-PE" sz="1800" dirty="0">
            <a:solidFill>
              <a:schemeClr val="tx2">
                <a:lumMod val="50000"/>
              </a:schemeClr>
            </a:solidFill>
          </a:endParaRPr>
        </a:p>
      </dgm:t>
    </dgm:pt>
    <dgm:pt modelId="{42AA696F-3CEC-4993-A7C8-F09337FB6C26}" type="parTrans" cxnId="{A7F4185F-2CC1-4CE6-933E-D6B53F8556D5}">
      <dgm:prSet/>
      <dgm:spPr/>
      <dgm:t>
        <a:bodyPr/>
        <a:lstStyle/>
        <a:p>
          <a:endParaRPr lang="es-PE" sz="1600"/>
        </a:p>
      </dgm:t>
    </dgm:pt>
    <dgm:pt modelId="{FB8748A1-0B68-41CE-83DC-964197550EC7}" type="sibTrans" cxnId="{A7F4185F-2CC1-4CE6-933E-D6B53F8556D5}">
      <dgm:prSet/>
      <dgm:spPr/>
      <dgm:t>
        <a:bodyPr/>
        <a:lstStyle/>
        <a:p>
          <a:endParaRPr lang="es-PE" sz="1600"/>
        </a:p>
      </dgm:t>
    </dgm:pt>
    <dgm:pt modelId="{60901648-D82A-45D0-9F0B-EB401A7ED0D3}">
      <dgm:prSet phldrT="[Texto]" custT="1"/>
      <dgm:spPr/>
      <dgm:t>
        <a:bodyPr/>
        <a:lstStyle/>
        <a:p>
          <a:r>
            <a:rPr lang="es-419" sz="1600">
              <a:latin typeface="Arial" panose="020B0604020202020204" pitchFamily="34" charset="0"/>
              <a:cs typeface="Arial" panose="020B0604020202020204" pitchFamily="34" charset="0"/>
            </a:rPr>
            <a:t>comprobantes emitidos con enmendaduras correcciones o interlineaciones</a:t>
          </a:r>
          <a:endParaRPr lang="es-PE" sz="1600" dirty="0"/>
        </a:p>
      </dgm:t>
    </dgm:pt>
    <dgm:pt modelId="{318217D0-E093-4122-9A79-97332ADCD29D}" type="parTrans" cxnId="{53CAE50C-B00E-43BD-B0F5-CEEB419611E4}">
      <dgm:prSet/>
      <dgm:spPr/>
      <dgm:t>
        <a:bodyPr/>
        <a:lstStyle/>
        <a:p>
          <a:endParaRPr lang="es-PE" sz="1600"/>
        </a:p>
      </dgm:t>
    </dgm:pt>
    <dgm:pt modelId="{841C9ED6-6113-495A-A8D3-410F9A2A523C}" type="sibTrans" cxnId="{53CAE50C-B00E-43BD-B0F5-CEEB419611E4}">
      <dgm:prSet/>
      <dgm:spPr/>
      <dgm:t>
        <a:bodyPr/>
        <a:lstStyle/>
        <a:p>
          <a:endParaRPr lang="es-PE" sz="1600"/>
        </a:p>
      </dgm:t>
    </dgm:pt>
    <dgm:pt modelId="{3C9FDF66-F2CA-4A8C-911A-49039D53C41E}">
      <dgm:prSet phldrT="[Texto]" custT="1"/>
      <dgm:spPr/>
      <dgm:t>
        <a:bodyPr/>
        <a:lstStyle/>
        <a:p>
          <a:r>
            <a:rPr lang="es-419" sz="1600">
              <a:latin typeface="Arial" panose="020B0604020202020204" pitchFamily="34" charset="0"/>
              <a:cs typeface="Arial" panose="020B0604020202020204" pitchFamily="34" charset="0"/>
            </a:rPr>
            <a:t>Comprobantes que no guardan relación con lo anotado en el Registro de Compras</a:t>
          </a:r>
          <a:endParaRPr lang="es-PE" sz="1600" dirty="0"/>
        </a:p>
      </dgm:t>
    </dgm:pt>
    <dgm:pt modelId="{1405B9CE-DCFA-44B4-8A87-0342D81CEB35}" type="parTrans" cxnId="{A7047427-3B69-4DE8-ABDF-EA8908A7BA56}">
      <dgm:prSet/>
      <dgm:spPr/>
      <dgm:t>
        <a:bodyPr/>
        <a:lstStyle/>
        <a:p>
          <a:endParaRPr lang="es-PE" sz="1600"/>
        </a:p>
      </dgm:t>
    </dgm:pt>
    <dgm:pt modelId="{2742ED70-0B25-48F0-B624-F7ABB14319FF}" type="sibTrans" cxnId="{A7047427-3B69-4DE8-ABDF-EA8908A7BA56}">
      <dgm:prSet/>
      <dgm:spPr/>
      <dgm:t>
        <a:bodyPr/>
        <a:lstStyle/>
        <a:p>
          <a:endParaRPr lang="es-PE" sz="1600"/>
        </a:p>
      </dgm:t>
    </dgm:pt>
    <dgm:pt modelId="{F4373A92-13EC-403F-B898-D828069DEDC6}">
      <dgm:prSet phldrT="[Texto]" custT="1"/>
      <dgm:spPr/>
      <dgm:t>
        <a:bodyPr/>
        <a:lstStyle/>
        <a:p>
          <a:r>
            <a:rPr lang="es-419" sz="1600" dirty="0">
              <a:latin typeface="Arial" panose="020B0604020202020204" pitchFamily="34" charset="0"/>
              <a:cs typeface="Arial" panose="020B0604020202020204" pitchFamily="34" charset="0"/>
            </a:rPr>
            <a:t>Comprobantes que contienen información distinta entre el original y las copias</a:t>
          </a:r>
          <a:endParaRPr lang="es-PE" sz="1600" dirty="0"/>
        </a:p>
      </dgm:t>
    </dgm:pt>
    <dgm:pt modelId="{16C16F47-C8DD-4EB4-ABBB-9266EBF924CD}" type="parTrans" cxnId="{1B2DFED3-6BA0-4530-B13F-AC75D99E9AA8}">
      <dgm:prSet/>
      <dgm:spPr/>
      <dgm:t>
        <a:bodyPr/>
        <a:lstStyle/>
        <a:p>
          <a:endParaRPr lang="es-PE" sz="1600"/>
        </a:p>
      </dgm:t>
    </dgm:pt>
    <dgm:pt modelId="{38BB3F4F-7E29-4A79-922B-EE4CE8CE9942}" type="sibTrans" cxnId="{1B2DFED3-6BA0-4530-B13F-AC75D99E9AA8}">
      <dgm:prSet/>
      <dgm:spPr/>
      <dgm:t>
        <a:bodyPr/>
        <a:lstStyle/>
        <a:p>
          <a:endParaRPr lang="es-PE" sz="1600"/>
        </a:p>
      </dgm:t>
    </dgm:pt>
    <dgm:pt modelId="{B07CE390-F3E3-45D7-8DDC-69333F93A5F3}" type="pres">
      <dgm:prSet presAssocID="{79C6FF8C-7B33-4627-8D28-D34284BE6CD8}" presName="Name0" presStyleCnt="0">
        <dgm:presLayoutVars>
          <dgm:dir/>
          <dgm:animLvl val="lvl"/>
          <dgm:resizeHandles val="exact"/>
        </dgm:presLayoutVars>
      </dgm:prSet>
      <dgm:spPr/>
    </dgm:pt>
    <dgm:pt modelId="{DA681899-4CA0-49D9-8332-1C68882B10EF}" type="pres">
      <dgm:prSet presAssocID="{2405A158-EC7B-4440-918F-48182AA7EC63}" presName="boxAndChildren" presStyleCnt="0"/>
      <dgm:spPr/>
    </dgm:pt>
    <dgm:pt modelId="{D96B66DF-EA05-480E-A13B-DAD80A1D27F0}" type="pres">
      <dgm:prSet presAssocID="{2405A158-EC7B-4440-918F-48182AA7EC63}" presName="parentTextBox" presStyleLbl="node1" presStyleIdx="0" presStyleCnt="1"/>
      <dgm:spPr/>
    </dgm:pt>
    <dgm:pt modelId="{6531E93D-6396-4E02-8142-2E891E4BF78A}" type="pres">
      <dgm:prSet presAssocID="{2405A158-EC7B-4440-918F-48182AA7EC63}" presName="entireBox" presStyleLbl="node1" presStyleIdx="0" presStyleCnt="1" custLinFactNeighborX="23034" custLinFactNeighborY="12098"/>
      <dgm:spPr/>
    </dgm:pt>
    <dgm:pt modelId="{CDC67617-7841-4BB6-A245-00F12B7A01F5}" type="pres">
      <dgm:prSet presAssocID="{2405A158-EC7B-4440-918F-48182AA7EC63}" presName="descendantBox" presStyleCnt="0"/>
      <dgm:spPr/>
    </dgm:pt>
    <dgm:pt modelId="{9BC14A16-8D2C-476D-9036-2F1A71E3D299}" type="pres">
      <dgm:prSet presAssocID="{60901648-D82A-45D0-9F0B-EB401A7ED0D3}" presName="childTextBox" presStyleLbl="fgAccFollowNode1" presStyleIdx="0" presStyleCnt="3">
        <dgm:presLayoutVars>
          <dgm:bulletEnabled val="1"/>
        </dgm:presLayoutVars>
      </dgm:prSet>
      <dgm:spPr/>
    </dgm:pt>
    <dgm:pt modelId="{DA6AC9E4-C795-4CA5-81CF-6F9A34F32BAB}" type="pres">
      <dgm:prSet presAssocID="{3C9FDF66-F2CA-4A8C-911A-49039D53C41E}" presName="childTextBox" presStyleLbl="fgAccFollowNode1" presStyleIdx="1" presStyleCnt="3">
        <dgm:presLayoutVars>
          <dgm:bulletEnabled val="1"/>
        </dgm:presLayoutVars>
      </dgm:prSet>
      <dgm:spPr/>
    </dgm:pt>
    <dgm:pt modelId="{0748C78D-67EF-4CC7-BBC3-3969579525A3}" type="pres">
      <dgm:prSet presAssocID="{F4373A92-13EC-403F-B898-D828069DEDC6}" presName="childTextBox" presStyleLbl="fgAccFollowNode1" presStyleIdx="2" presStyleCnt="3">
        <dgm:presLayoutVars>
          <dgm:bulletEnabled val="1"/>
        </dgm:presLayoutVars>
      </dgm:prSet>
      <dgm:spPr/>
    </dgm:pt>
  </dgm:ptLst>
  <dgm:cxnLst>
    <dgm:cxn modelId="{EB251104-3FFC-4C6B-9D88-495F3D58063E}" type="presOf" srcId="{3C9FDF66-F2CA-4A8C-911A-49039D53C41E}" destId="{DA6AC9E4-C795-4CA5-81CF-6F9A34F32BAB}" srcOrd="0" destOrd="0" presId="urn:microsoft.com/office/officeart/2005/8/layout/process4"/>
    <dgm:cxn modelId="{53CAE50C-B00E-43BD-B0F5-CEEB419611E4}" srcId="{2405A158-EC7B-4440-918F-48182AA7EC63}" destId="{60901648-D82A-45D0-9F0B-EB401A7ED0D3}" srcOrd="0" destOrd="0" parTransId="{318217D0-E093-4122-9A79-97332ADCD29D}" sibTransId="{841C9ED6-6113-495A-A8D3-410F9A2A523C}"/>
    <dgm:cxn modelId="{128E921F-E75E-4412-83AD-E9E63B56DB85}" type="presOf" srcId="{F4373A92-13EC-403F-B898-D828069DEDC6}" destId="{0748C78D-67EF-4CC7-BBC3-3969579525A3}" srcOrd="0" destOrd="0" presId="urn:microsoft.com/office/officeart/2005/8/layout/process4"/>
    <dgm:cxn modelId="{A7047427-3B69-4DE8-ABDF-EA8908A7BA56}" srcId="{2405A158-EC7B-4440-918F-48182AA7EC63}" destId="{3C9FDF66-F2CA-4A8C-911A-49039D53C41E}" srcOrd="1" destOrd="0" parTransId="{1405B9CE-DCFA-44B4-8A87-0342D81CEB35}" sibTransId="{2742ED70-0B25-48F0-B624-F7ABB14319FF}"/>
    <dgm:cxn modelId="{A7F4185F-2CC1-4CE6-933E-D6B53F8556D5}" srcId="{79C6FF8C-7B33-4627-8D28-D34284BE6CD8}" destId="{2405A158-EC7B-4440-918F-48182AA7EC63}" srcOrd="0" destOrd="0" parTransId="{42AA696F-3CEC-4993-A7C8-F09337FB6C26}" sibTransId="{FB8748A1-0B68-41CE-83DC-964197550EC7}"/>
    <dgm:cxn modelId="{B7774545-349D-4539-8C1B-65C4EDFD139E}" type="presOf" srcId="{60901648-D82A-45D0-9F0B-EB401A7ED0D3}" destId="{9BC14A16-8D2C-476D-9036-2F1A71E3D299}" srcOrd="0" destOrd="0" presId="urn:microsoft.com/office/officeart/2005/8/layout/process4"/>
    <dgm:cxn modelId="{03ED1C58-6A36-4D99-A18A-F9A36D08E48E}" type="presOf" srcId="{2405A158-EC7B-4440-918F-48182AA7EC63}" destId="{6531E93D-6396-4E02-8142-2E891E4BF78A}" srcOrd="1" destOrd="0" presId="urn:microsoft.com/office/officeart/2005/8/layout/process4"/>
    <dgm:cxn modelId="{953B609F-E4A8-415B-9398-78BF55188B3F}" type="presOf" srcId="{2405A158-EC7B-4440-918F-48182AA7EC63}" destId="{D96B66DF-EA05-480E-A13B-DAD80A1D27F0}" srcOrd="0" destOrd="0" presId="urn:microsoft.com/office/officeart/2005/8/layout/process4"/>
    <dgm:cxn modelId="{1B2DFED3-6BA0-4530-B13F-AC75D99E9AA8}" srcId="{2405A158-EC7B-4440-918F-48182AA7EC63}" destId="{F4373A92-13EC-403F-B898-D828069DEDC6}" srcOrd="2" destOrd="0" parTransId="{16C16F47-C8DD-4EB4-ABBB-9266EBF924CD}" sibTransId="{38BB3F4F-7E29-4A79-922B-EE4CE8CE9942}"/>
    <dgm:cxn modelId="{995AB6DE-B2D1-4422-B046-2F9365DFFFB5}" type="presOf" srcId="{79C6FF8C-7B33-4627-8D28-D34284BE6CD8}" destId="{B07CE390-F3E3-45D7-8DDC-69333F93A5F3}" srcOrd="0" destOrd="0" presId="urn:microsoft.com/office/officeart/2005/8/layout/process4"/>
    <dgm:cxn modelId="{EC2F6EF9-B789-4522-86D8-74C2876AD3D5}" type="presParOf" srcId="{B07CE390-F3E3-45D7-8DDC-69333F93A5F3}" destId="{DA681899-4CA0-49D9-8332-1C68882B10EF}" srcOrd="0" destOrd="0" presId="urn:microsoft.com/office/officeart/2005/8/layout/process4"/>
    <dgm:cxn modelId="{4E840496-1987-440A-A623-DC2E2F4DC09A}" type="presParOf" srcId="{DA681899-4CA0-49D9-8332-1C68882B10EF}" destId="{D96B66DF-EA05-480E-A13B-DAD80A1D27F0}" srcOrd="0" destOrd="0" presId="urn:microsoft.com/office/officeart/2005/8/layout/process4"/>
    <dgm:cxn modelId="{BCA9DC32-0AC5-4BB1-9C4E-25DAEF37429F}" type="presParOf" srcId="{DA681899-4CA0-49D9-8332-1C68882B10EF}" destId="{6531E93D-6396-4E02-8142-2E891E4BF78A}" srcOrd="1" destOrd="0" presId="urn:microsoft.com/office/officeart/2005/8/layout/process4"/>
    <dgm:cxn modelId="{74A70A9E-B29A-4DF7-BD61-BFDABFC6B5C8}" type="presParOf" srcId="{DA681899-4CA0-49D9-8332-1C68882B10EF}" destId="{CDC67617-7841-4BB6-A245-00F12B7A01F5}" srcOrd="2" destOrd="0" presId="urn:microsoft.com/office/officeart/2005/8/layout/process4"/>
    <dgm:cxn modelId="{69C0CAD5-809F-48DC-A065-6B380E5EC5FF}" type="presParOf" srcId="{CDC67617-7841-4BB6-A245-00F12B7A01F5}" destId="{9BC14A16-8D2C-476D-9036-2F1A71E3D299}" srcOrd="0" destOrd="0" presId="urn:microsoft.com/office/officeart/2005/8/layout/process4"/>
    <dgm:cxn modelId="{DC9264DC-5C1D-4446-AA69-F5E7E3CA09F6}" type="presParOf" srcId="{CDC67617-7841-4BB6-A245-00F12B7A01F5}" destId="{DA6AC9E4-C795-4CA5-81CF-6F9A34F32BAB}" srcOrd="1" destOrd="0" presId="urn:microsoft.com/office/officeart/2005/8/layout/process4"/>
    <dgm:cxn modelId="{211E62D4-1C2D-4F3D-B005-6FE69B9C2175}" type="presParOf" srcId="{CDC67617-7841-4BB6-A245-00F12B7A01F5}" destId="{0748C78D-67EF-4CC7-BBC3-3969579525A3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67408D-DB35-4E36-AE8A-63DCF6DEBF1F}" type="doc">
      <dgm:prSet loTypeId="urn:microsoft.com/office/officeart/2008/layout/VerticalCurvedList" loCatId="list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es-PE"/>
        </a:p>
      </dgm:t>
    </dgm:pt>
    <dgm:pt modelId="{7C8A343C-859F-4902-8F54-06B948B09D36}">
      <dgm:prSet phldrT="[Texto]"/>
      <dgm:spPr/>
      <dgm:t>
        <a:bodyPr/>
        <a:lstStyle/>
        <a:p>
          <a:r>
            <a:rPr lang="es-E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Los CP cumplan con los requisitos y características mínimas de acuerdo al  RCP.</a:t>
          </a:r>
          <a:endParaRPr lang="es-PE" dirty="0">
            <a:solidFill>
              <a:schemeClr val="tx1"/>
            </a:solidFill>
          </a:endParaRPr>
        </a:p>
      </dgm:t>
    </dgm:pt>
    <dgm:pt modelId="{7918106E-62A7-442E-B946-063CA097867E}" type="parTrans" cxnId="{47AF2768-4243-48CC-BA13-B386F339C694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BE921114-3A9C-487B-ADC3-8FCA955E8DDC}" type="sibTrans" cxnId="{47AF2768-4243-48CC-BA13-B386F339C694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0F45650F-E623-40C2-9673-D7179641FA0D}">
      <dgm:prSet phldrT="[Texto]"/>
      <dgm:spPr/>
      <dgm:t>
        <a:bodyPr/>
        <a:lstStyle/>
        <a:p>
          <a:r>
            <a:rPr lang="es-E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 </a:t>
          </a:r>
          <a:r>
            <a:rPr lang="es-P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Declaración Aduanera de Mercancías (DAM) o la Declaración Simplificada, así como la </a:t>
          </a:r>
          <a:r>
            <a:rPr lang="es-E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liquidación de pago, liquidación de cobranza.</a:t>
          </a:r>
          <a:endParaRPr lang="es-PE" dirty="0">
            <a:solidFill>
              <a:schemeClr val="tx1"/>
            </a:solidFill>
          </a:endParaRPr>
        </a:p>
      </dgm:t>
    </dgm:pt>
    <dgm:pt modelId="{038C36DB-6E12-42F6-8CE5-9153FC19AB1C}" type="parTrans" cxnId="{8C1544B1-B00B-4798-9C59-970D6387E746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F33B03FE-8E1F-4A8A-8979-2A29423C1B78}" type="sibTrans" cxnId="{8C1544B1-B00B-4798-9C59-970D6387E746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AB501EDA-63C8-4FCF-8779-2B78DBE73F61}">
      <dgm:prSet phldrT="[Texto]"/>
      <dgm:spPr/>
      <dgm:t>
        <a:bodyPr/>
        <a:lstStyle/>
        <a:p>
          <a:r>
            <a:rPr lang="es-419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 CP en el cual conste el valor del servicio prestado por el no domiciliado y el documento donde conste el pago del Impuesto respectivo.</a:t>
          </a:r>
          <a:endParaRPr lang="es-PE" dirty="0">
            <a:solidFill>
              <a:schemeClr val="tx1"/>
            </a:solidFill>
          </a:endParaRPr>
        </a:p>
      </dgm:t>
    </dgm:pt>
    <dgm:pt modelId="{2C7E679A-2CB8-42F6-B356-96B402A4A3E8}" type="parTrans" cxnId="{92FA9E8E-BBFD-4488-A35A-D59C0117D1F1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2E702543-CA75-4AB1-959F-74F355B5BB83}" type="sibTrans" cxnId="{92FA9E8E-BBFD-4488-A35A-D59C0117D1F1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2BA6548F-5EE3-4E9D-AA58-84B02B3371C0}">
      <dgm:prSet phldrT="[Texto]"/>
      <dgm:spPr/>
      <dgm:t>
        <a:bodyPr/>
        <a:lstStyle/>
        <a:p>
          <a:r>
            <a:rPr lang="es-419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Los recibos emitidos a nombre del arrendador o subarrendador por los servicios públicos de luz y agua, así como telecomunicaciones.</a:t>
          </a:r>
          <a:endParaRPr lang="es-PE" dirty="0">
            <a:solidFill>
              <a:schemeClr val="tx1"/>
            </a:solidFill>
          </a:endParaRPr>
        </a:p>
      </dgm:t>
    </dgm:pt>
    <dgm:pt modelId="{4A351BA5-BDE1-4FCA-B078-99E4B5BA0B69}" type="parTrans" cxnId="{994140BE-EFDB-4DC0-B554-41BDAEA05DB3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23A1B0F7-78C2-4652-9923-7E5A54C64093}" type="sibTrans" cxnId="{994140BE-EFDB-4DC0-B554-41BDAEA05DB3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27AA07D1-FBBD-4502-87A5-092E89F1C79B}" type="pres">
      <dgm:prSet presAssocID="{C367408D-DB35-4E36-AE8A-63DCF6DEBF1F}" presName="Name0" presStyleCnt="0">
        <dgm:presLayoutVars>
          <dgm:chMax val="7"/>
          <dgm:chPref val="7"/>
          <dgm:dir/>
        </dgm:presLayoutVars>
      </dgm:prSet>
      <dgm:spPr/>
    </dgm:pt>
    <dgm:pt modelId="{F47A1F0E-3849-4EFC-9D09-7FBE240DD1BB}" type="pres">
      <dgm:prSet presAssocID="{C367408D-DB35-4E36-AE8A-63DCF6DEBF1F}" presName="Name1" presStyleCnt="0"/>
      <dgm:spPr/>
    </dgm:pt>
    <dgm:pt modelId="{E421FFF6-422E-4C6C-A65B-8A5443794DF7}" type="pres">
      <dgm:prSet presAssocID="{C367408D-DB35-4E36-AE8A-63DCF6DEBF1F}" presName="cycle" presStyleCnt="0"/>
      <dgm:spPr/>
    </dgm:pt>
    <dgm:pt modelId="{612151DD-B57B-4764-B01E-540C62ADBEFC}" type="pres">
      <dgm:prSet presAssocID="{C367408D-DB35-4E36-AE8A-63DCF6DEBF1F}" presName="srcNode" presStyleLbl="node1" presStyleIdx="0" presStyleCnt="4"/>
      <dgm:spPr/>
    </dgm:pt>
    <dgm:pt modelId="{3FCA8C24-3C20-491B-931B-9381B1BC7B97}" type="pres">
      <dgm:prSet presAssocID="{C367408D-DB35-4E36-AE8A-63DCF6DEBF1F}" presName="conn" presStyleLbl="parChTrans1D2" presStyleIdx="0" presStyleCnt="1"/>
      <dgm:spPr/>
    </dgm:pt>
    <dgm:pt modelId="{B601128B-B6C3-4FEE-9DBD-085142F42B18}" type="pres">
      <dgm:prSet presAssocID="{C367408D-DB35-4E36-AE8A-63DCF6DEBF1F}" presName="extraNode" presStyleLbl="node1" presStyleIdx="0" presStyleCnt="4"/>
      <dgm:spPr/>
    </dgm:pt>
    <dgm:pt modelId="{4C46728E-B7EE-4863-B500-7FEE7470743D}" type="pres">
      <dgm:prSet presAssocID="{C367408D-DB35-4E36-AE8A-63DCF6DEBF1F}" presName="dstNode" presStyleLbl="node1" presStyleIdx="0" presStyleCnt="4"/>
      <dgm:spPr/>
    </dgm:pt>
    <dgm:pt modelId="{8651521B-AC51-40EC-92F7-4017443EA9EA}" type="pres">
      <dgm:prSet presAssocID="{7C8A343C-859F-4902-8F54-06B948B09D36}" presName="text_1" presStyleLbl="node1" presStyleIdx="0" presStyleCnt="4">
        <dgm:presLayoutVars>
          <dgm:bulletEnabled val="1"/>
        </dgm:presLayoutVars>
      </dgm:prSet>
      <dgm:spPr/>
    </dgm:pt>
    <dgm:pt modelId="{BE167233-0EFB-4090-AB01-CF3CC0FF3222}" type="pres">
      <dgm:prSet presAssocID="{7C8A343C-859F-4902-8F54-06B948B09D36}" presName="accent_1" presStyleCnt="0"/>
      <dgm:spPr/>
    </dgm:pt>
    <dgm:pt modelId="{4CF25CB2-0723-447F-860D-4B05C3BD3536}" type="pres">
      <dgm:prSet presAssocID="{7C8A343C-859F-4902-8F54-06B948B09D36}" presName="accentRepeatNode" presStyleLbl="solidFgAcc1" presStyleIdx="0" presStyleCnt="4"/>
      <dgm:spPr/>
    </dgm:pt>
    <dgm:pt modelId="{19030266-52BD-4FB2-B0AE-F0E72EF0AC2E}" type="pres">
      <dgm:prSet presAssocID="{0F45650F-E623-40C2-9673-D7179641FA0D}" presName="text_2" presStyleLbl="node1" presStyleIdx="1" presStyleCnt="4">
        <dgm:presLayoutVars>
          <dgm:bulletEnabled val="1"/>
        </dgm:presLayoutVars>
      </dgm:prSet>
      <dgm:spPr/>
    </dgm:pt>
    <dgm:pt modelId="{9E3A898A-5AB8-43C7-A719-0EBF12894A92}" type="pres">
      <dgm:prSet presAssocID="{0F45650F-E623-40C2-9673-D7179641FA0D}" presName="accent_2" presStyleCnt="0"/>
      <dgm:spPr/>
    </dgm:pt>
    <dgm:pt modelId="{218D6723-206D-4AA2-82EF-E2B01A26A932}" type="pres">
      <dgm:prSet presAssocID="{0F45650F-E623-40C2-9673-D7179641FA0D}" presName="accentRepeatNode" presStyleLbl="solidFgAcc1" presStyleIdx="1" presStyleCnt="4" custLinFactNeighborX="829" custLinFactNeighborY="1093"/>
      <dgm:spPr/>
    </dgm:pt>
    <dgm:pt modelId="{BA8CB517-F905-457D-BDB0-A7DB364EBBC0}" type="pres">
      <dgm:prSet presAssocID="{AB501EDA-63C8-4FCF-8779-2B78DBE73F61}" presName="text_3" presStyleLbl="node1" presStyleIdx="2" presStyleCnt="4">
        <dgm:presLayoutVars>
          <dgm:bulletEnabled val="1"/>
        </dgm:presLayoutVars>
      </dgm:prSet>
      <dgm:spPr/>
    </dgm:pt>
    <dgm:pt modelId="{0834AA7B-8274-4212-BAE3-E16CE577A75F}" type="pres">
      <dgm:prSet presAssocID="{AB501EDA-63C8-4FCF-8779-2B78DBE73F61}" presName="accent_3" presStyleCnt="0"/>
      <dgm:spPr/>
    </dgm:pt>
    <dgm:pt modelId="{E8A8A838-A76F-4062-8218-0E8F80245CD4}" type="pres">
      <dgm:prSet presAssocID="{AB501EDA-63C8-4FCF-8779-2B78DBE73F61}" presName="accentRepeatNode" presStyleLbl="solidFgAcc1" presStyleIdx="2" presStyleCnt="4" custLinFactNeighborX="3857" custLinFactNeighborY="-3100"/>
      <dgm:spPr/>
    </dgm:pt>
    <dgm:pt modelId="{B9D34328-9EE9-4452-A407-A244E11DB8BF}" type="pres">
      <dgm:prSet presAssocID="{2BA6548F-5EE3-4E9D-AA58-84B02B3371C0}" presName="text_4" presStyleLbl="node1" presStyleIdx="3" presStyleCnt="4">
        <dgm:presLayoutVars>
          <dgm:bulletEnabled val="1"/>
        </dgm:presLayoutVars>
      </dgm:prSet>
      <dgm:spPr/>
    </dgm:pt>
    <dgm:pt modelId="{8C36FF62-2082-4484-98FB-D3154D7072E5}" type="pres">
      <dgm:prSet presAssocID="{2BA6548F-5EE3-4E9D-AA58-84B02B3371C0}" presName="accent_4" presStyleCnt="0"/>
      <dgm:spPr/>
    </dgm:pt>
    <dgm:pt modelId="{C539237D-1F0F-47E3-AC0E-E55F8C18270A}" type="pres">
      <dgm:prSet presAssocID="{2BA6548F-5EE3-4E9D-AA58-84B02B3371C0}" presName="accentRepeatNode" presStyleLbl="solidFgAcc1" presStyleIdx="3" presStyleCnt="4"/>
      <dgm:spPr/>
    </dgm:pt>
  </dgm:ptLst>
  <dgm:cxnLst>
    <dgm:cxn modelId="{186B5137-D874-498A-BEA9-C0D49EAF9CC9}" type="presOf" srcId="{C367408D-DB35-4E36-AE8A-63DCF6DEBF1F}" destId="{27AA07D1-FBBD-4502-87A5-092E89F1C79B}" srcOrd="0" destOrd="0" presId="urn:microsoft.com/office/officeart/2008/layout/VerticalCurvedList"/>
    <dgm:cxn modelId="{47AF2768-4243-48CC-BA13-B386F339C694}" srcId="{C367408D-DB35-4E36-AE8A-63DCF6DEBF1F}" destId="{7C8A343C-859F-4902-8F54-06B948B09D36}" srcOrd="0" destOrd="0" parTransId="{7918106E-62A7-442E-B946-063CA097867E}" sibTransId="{BE921114-3A9C-487B-ADC3-8FCA955E8DDC}"/>
    <dgm:cxn modelId="{A6BE874F-EEA6-4A65-9922-6D8237AFEDB6}" type="presOf" srcId="{AB501EDA-63C8-4FCF-8779-2B78DBE73F61}" destId="{BA8CB517-F905-457D-BDB0-A7DB364EBBC0}" srcOrd="0" destOrd="0" presId="urn:microsoft.com/office/officeart/2008/layout/VerticalCurvedList"/>
    <dgm:cxn modelId="{77ED3D75-6422-457C-9A60-26538DCD6AF7}" type="presOf" srcId="{0F45650F-E623-40C2-9673-D7179641FA0D}" destId="{19030266-52BD-4FB2-B0AE-F0E72EF0AC2E}" srcOrd="0" destOrd="0" presId="urn:microsoft.com/office/officeart/2008/layout/VerticalCurvedList"/>
    <dgm:cxn modelId="{1584CD57-B2FC-4062-BFCA-8E918511E374}" type="presOf" srcId="{2BA6548F-5EE3-4E9D-AA58-84B02B3371C0}" destId="{B9D34328-9EE9-4452-A407-A244E11DB8BF}" srcOrd="0" destOrd="0" presId="urn:microsoft.com/office/officeart/2008/layout/VerticalCurvedList"/>
    <dgm:cxn modelId="{92FA9E8E-BBFD-4488-A35A-D59C0117D1F1}" srcId="{C367408D-DB35-4E36-AE8A-63DCF6DEBF1F}" destId="{AB501EDA-63C8-4FCF-8779-2B78DBE73F61}" srcOrd="2" destOrd="0" parTransId="{2C7E679A-2CB8-42F6-B356-96B402A4A3E8}" sibTransId="{2E702543-CA75-4AB1-959F-74F355B5BB83}"/>
    <dgm:cxn modelId="{8C1544B1-B00B-4798-9C59-970D6387E746}" srcId="{C367408D-DB35-4E36-AE8A-63DCF6DEBF1F}" destId="{0F45650F-E623-40C2-9673-D7179641FA0D}" srcOrd="1" destOrd="0" parTransId="{038C36DB-6E12-42F6-8CE5-9153FC19AB1C}" sibTransId="{F33B03FE-8E1F-4A8A-8979-2A29423C1B78}"/>
    <dgm:cxn modelId="{994140BE-EFDB-4DC0-B554-41BDAEA05DB3}" srcId="{C367408D-DB35-4E36-AE8A-63DCF6DEBF1F}" destId="{2BA6548F-5EE3-4E9D-AA58-84B02B3371C0}" srcOrd="3" destOrd="0" parTransId="{4A351BA5-BDE1-4FCA-B078-99E4B5BA0B69}" sibTransId="{23A1B0F7-78C2-4652-9923-7E5A54C64093}"/>
    <dgm:cxn modelId="{384BF8D1-23BC-4ADF-AC8A-E685C8ED910B}" type="presOf" srcId="{BE921114-3A9C-487B-ADC3-8FCA955E8DDC}" destId="{3FCA8C24-3C20-491B-931B-9381B1BC7B97}" srcOrd="0" destOrd="0" presId="urn:microsoft.com/office/officeart/2008/layout/VerticalCurvedList"/>
    <dgm:cxn modelId="{036136E8-F6B4-47E7-A610-F19F00C119C6}" type="presOf" srcId="{7C8A343C-859F-4902-8F54-06B948B09D36}" destId="{8651521B-AC51-40EC-92F7-4017443EA9EA}" srcOrd="0" destOrd="0" presId="urn:microsoft.com/office/officeart/2008/layout/VerticalCurvedList"/>
    <dgm:cxn modelId="{C21CF270-EF02-467D-A517-9BEA7E2F632C}" type="presParOf" srcId="{27AA07D1-FBBD-4502-87A5-092E89F1C79B}" destId="{F47A1F0E-3849-4EFC-9D09-7FBE240DD1BB}" srcOrd="0" destOrd="0" presId="urn:microsoft.com/office/officeart/2008/layout/VerticalCurvedList"/>
    <dgm:cxn modelId="{499AFFEF-BEB6-4A07-BF45-75086E2DEEC4}" type="presParOf" srcId="{F47A1F0E-3849-4EFC-9D09-7FBE240DD1BB}" destId="{E421FFF6-422E-4C6C-A65B-8A5443794DF7}" srcOrd="0" destOrd="0" presId="urn:microsoft.com/office/officeart/2008/layout/VerticalCurvedList"/>
    <dgm:cxn modelId="{B46BB569-1D55-42D6-B601-48F42B9D530C}" type="presParOf" srcId="{E421FFF6-422E-4C6C-A65B-8A5443794DF7}" destId="{612151DD-B57B-4764-B01E-540C62ADBEFC}" srcOrd="0" destOrd="0" presId="urn:microsoft.com/office/officeart/2008/layout/VerticalCurvedList"/>
    <dgm:cxn modelId="{04DDCE9D-F475-4A0D-B838-11AF7FFEB6E7}" type="presParOf" srcId="{E421FFF6-422E-4C6C-A65B-8A5443794DF7}" destId="{3FCA8C24-3C20-491B-931B-9381B1BC7B97}" srcOrd="1" destOrd="0" presId="urn:microsoft.com/office/officeart/2008/layout/VerticalCurvedList"/>
    <dgm:cxn modelId="{1DFB9011-FA22-41CD-B974-CB08DE50A25F}" type="presParOf" srcId="{E421FFF6-422E-4C6C-A65B-8A5443794DF7}" destId="{B601128B-B6C3-4FEE-9DBD-085142F42B18}" srcOrd="2" destOrd="0" presId="urn:microsoft.com/office/officeart/2008/layout/VerticalCurvedList"/>
    <dgm:cxn modelId="{013DD325-45A9-41C4-9CF4-EF1891F36B8B}" type="presParOf" srcId="{E421FFF6-422E-4C6C-A65B-8A5443794DF7}" destId="{4C46728E-B7EE-4863-B500-7FEE7470743D}" srcOrd="3" destOrd="0" presId="urn:microsoft.com/office/officeart/2008/layout/VerticalCurvedList"/>
    <dgm:cxn modelId="{A6ED2DA8-D6BF-4843-9997-75C64088BB3D}" type="presParOf" srcId="{F47A1F0E-3849-4EFC-9D09-7FBE240DD1BB}" destId="{8651521B-AC51-40EC-92F7-4017443EA9EA}" srcOrd="1" destOrd="0" presId="urn:microsoft.com/office/officeart/2008/layout/VerticalCurvedList"/>
    <dgm:cxn modelId="{A6C39E34-9B03-46D6-B73D-E0801002ABB5}" type="presParOf" srcId="{F47A1F0E-3849-4EFC-9D09-7FBE240DD1BB}" destId="{BE167233-0EFB-4090-AB01-CF3CC0FF3222}" srcOrd="2" destOrd="0" presId="urn:microsoft.com/office/officeart/2008/layout/VerticalCurvedList"/>
    <dgm:cxn modelId="{8993DA2E-11B6-4944-BC77-E63D7A43CC7E}" type="presParOf" srcId="{BE167233-0EFB-4090-AB01-CF3CC0FF3222}" destId="{4CF25CB2-0723-447F-860D-4B05C3BD3536}" srcOrd="0" destOrd="0" presId="urn:microsoft.com/office/officeart/2008/layout/VerticalCurvedList"/>
    <dgm:cxn modelId="{91E9EF22-508B-4F6D-A882-096051237DB7}" type="presParOf" srcId="{F47A1F0E-3849-4EFC-9D09-7FBE240DD1BB}" destId="{19030266-52BD-4FB2-B0AE-F0E72EF0AC2E}" srcOrd="3" destOrd="0" presId="urn:microsoft.com/office/officeart/2008/layout/VerticalCurvedList"/>
    <dgm:cxn modelId="{D6D086D8-E196-4A59-A1EF-C91541ABDCDC}" type="presParOf" srcId="{F47A1F0E-3849-4EFC-9D09-7FBE240DD1BB}" destId="{9E3A898A-5AB8-43C7-A719-0EBF12894A92}" srcOrd="4" destOrd="0" presId="urn:microsoft.com/office/officeart/2008/layout/VerticalCurvedList"/>
    <dgm:cxn modelId="{E5A58468-668C-4119-9228-F1D37C74C0FB}" type="presParOf" srcId="{9E3A898A-5AB8-43C7-A719-0EBF12894A92}" destId="{218D6723-206D-4AA2-82EF-E2B01A26A932}" srcOrd="0" destOrd="0" presId="urn:microsoft.com/office/officeart/2008/layout/VerticalCurvedList"/>
    <dgm:cxn modelId="{6F8F3015-DC95-4451-ADA5-7D3AA12DDCEC}" type="presParOf" srcId="{F47A1F0E-3849-4EFC-9D09-7FBE240DD1BB}" destId="{BA8CB517-F905-457D-BDB0-A7DB364EBBC0}" srcOrd="5" destOrd="0" presId="urn:microsoft.com/office/officeart/2008/layout/VerticalCurvedList"/>
    <dgm:cxn modelId="{F636E08B-1DB2-4623-8092-ABF82B306DE1}" type="presParOf" srcId="{F47A1F0E-3849-4EFC-9D09-7FBE240DD1BB}" destId="{0834AA7B-8274-4212-BAE3-E16CE577A75F}" srcOrd="6" destOrd="0" presId="urn:microsoft.com/office/officeart/2008/layout/VerticalCurvedList"/>
    <dgm:cxn modelId="{8649FBC6-BAC3-4049-9403-E25FBFDFED6D}" type="presParOf" srcId="{0834AA7B-8274-4212-BAE3-E16CE577A75F}" destId="{E8A8A838-A76F-4062-8218-0E8F80245CD4}" srcOrd="0" destOrd="0" presId="urn:microsoft.com/office/officeart/2008/layout/VerticalCurvedList"/>
    <dgm:cxn modelId="{6068A95F-5BDB-4184-9119-C662E7B704D2}" type="presParOf" srcId="{F47A1F0E-3849-4EFC-9D09-7FBE240DD1BB}" destId="{B9D34328-9EE9-4452-A407-A244E11DB8BF}" srcOrd="7" destOrd="0" presId="urn:microsoft.com/office/officeart/2008/layout/VerticalCurvedList"/>
    <dgm:cxn modelId="{E29E6724-3B35-4D3D-9595-3A90B9236BAE}" type="presParOf" srcId="{F47A1F0E-3849-4EFC-9D09-7FBE240DD1BB}" destId="{8C36FF62-2082-4484-98FB-D3154D7072E5}" srcOrd="8" destOrd="0" presId="urn:microsoft.com/office/officeart/2008/layout/VerticalCurvedList"/>
    <dgm:cxn modelId="{605A734E-1763-48DF-A5CA-3DB8FDEFD896}" type="presParOf" srcId="{8C36FF62-2082-4484-98FB-D3154D7072E5}" destId="{C539237D-1F0F-47E3-AC0E-E55F8C18270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0368A9-936D-4DED-9984-7082A9951E07}" type="doc">
      <dgm:prSet loTypeId="urn:microsoft.com/office/officeart/2005/8/layout/default" loCatId="list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es-PE"/>
        </a:p>
      </dgm:t>
    </dgm:pt>
    <dgm:pt modelId="{8AC4904F-99C6-4D31-9EB5-494C00F3291F}">
      <dgm:prSet phldrT="[Texto]"/>
      <dgm:spPr/>
      <dgm:t>
        <a:bodyPr/>
        <a:lstStyle/>
        <a:p>
          <a:r>
            <a:rPr lang="es-419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Con un ejemplar del CP salvo que la norma disponga que se otorgue su representación impresa.</a:t>
          </a:r>
          <a:endParaRPr lang="es-PE" dirty="0">
            <a:solidFill>
              <a:schemeClr val="tx1"/>
            </a:solidFill>
          </a:endParaRPr>
        </a:p>
      </dgm:t>
    </dgm:pt>
    <dgm:pt modelId="{9408778B-BB14-409A-8316-09EE92E12036}" type="parTrans" cxnId="{EB26DA5E-E017-4F8A-A2BA-F2B92D878568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1D53B4D3-3D8E-45FB-9DE2-FAFA0C8E2C1F}" type="sibTrans" cxnId="{EB26DA5E-E017-4F8A-A2BA-F2B92D878568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B38EF676-8A92-4D5C-B1E4-C66C22588E59}">
      <dgm:prSet phldrT="[Texto]"/>
      <dgm:spPr/>
      <dgm:t>
        <a:bodyPr/>
        <a:lstStyle/>
        <a:p>
          <a:r>
            <a:rPr lang="es-419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Con el original del CP en caso no sea obligatorio de manera electrónica. El robo o extravío del comprobante de pago no implica la pérdida del crédito fiscal, siempre se cumpla lo señalado en el reglamento.</a:t>
          </a:r>
          <a:endParaRPr lang="es-PE" dirty="0">
            <a:solidFill>
              <a:schemeClr val="tx1"/>
            </a:solidFill>
          </a:endParaRPr>
        </a:p>
      </dgm:t>
    </dgm:pt>
    <dgm:pt modelId="{B77714B6-01F0-4473-9441-72695DDC8287}" type="parTrans" cxnId="{13F3B7A1-4EBA-4950-B984-FE3908569705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08FD48CF-2BF7-4B45-B9F0-3AD15EED38F2}" type="sibTrans" cxnId="{13F3B7A1-4EBA-4950-B984-FE3908569705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3D76C03A-6C29-40D0-BC26-C7C1B99C0509}">
      <dgm:prSet phldrT="[Texto]"/>
      <dgm:spPr/>
      <dgm:t>
        <a:bodyPr/>
        <a:lstStyle/>
        <a:p>
          <a:r>
            <a:rPr lang="es-419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 los casos de contratos de colaboración empresarial, que no lleven contabilidad independiente, el operador atribuirá a cada parte contratante, según la participación el impuesto que hubiese gravado mediante documentos establecidos por la Sunat. (R.S. N° 022-98-SUNAT).</a:t>
          </a:r>
          <a:endParaRPr lang="es-PE" dirty="0">
            <a:solidFill>
              <a:schemeClr val="tx1"/>
            </a:solidFill>
          </a:endParaRPr>
        </a:p>
      </dgm:t>
    </dgm:pt>
    <dgm:pt modelId="{E81B1EDD-482B-4EA0-874B-B5CD629E2534}" type="parTrans" cxnId="{56A6D67C-0F62-4001-B13C-357C3AA0F309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49B78862-7414-49EA-B19C-DBD4EF3E0D9B}" type="sibTrans" cxnId="{56A6D67C-0F62-4001-B13C-357C3AA0F309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57719355-9CFB-40DD-88F5-9064C0201B43}" type="pres">
      <dgm:prSet presAssocID="{5F0368A9-936D-4DED-9984-7082A9951E07}" presName="diagram" presStyleCnt="0">
        <dgm:presLayoutVars>
          <dgm:dir/>
          <dgm:resizeHandles val="exact"/>
        </dgm:presLayoutVars>
      </dgm:prSet>
      <dgm:spPr/>
    </dgm:pt>
    <dgm:pt modelId="{BC3738A9-31D1-4504-863F-E7A64DAC8E07}" type="pres">
      <dgm:prSet presAssocID="{8AC4904F-99C6-4D31-9EB5-494C00F3291F}" presName="node" presStyleLbl="node1" presStyleIdx="0" presStyleCnt="3">
        <dgm:presLayoutVars>
          <dgm:bulletEnabled val="1"/>
        </dgm:presLayoutVars>
      </dgm:prSet>
      <dgm:spPr/>
    </dgm:pt>
    <dgm:pt modelId="{E33C7181-98EB-4570-A446-C08A09D488A8}" type="pres">
      <dgm:prSet presAssocID="{1D53B4D3-3D8E-45FB-9DE2-FAFA0C8E2C1F}" presName="sibTrans" presStyleCnt="0"/>
      <dgm:spPr/>
    </dgm:pt>
    <dgm:pt modelId="{A4C2C1CD-0D9B-4AA6-BC63-4F55EBDA3A1D}" type="pres">
      <dgm:prSet presAssocID="{B38EF676-8A92-4D5C-B1E4-C66C22588E59}" presName="node" presStyleLbl="node1" presStyleIdx="1" presStyleCnt="3">
        <dgm:presLayoutVars>
          <dgm:bulletEnabled val="1"/>
        </dgm:presLayoutVars>
      </dgm:prSet>
      <dgm:spPr/>
    </dgm:pt>
    <dgm:pt modelId="{6A43D0F0-BC32-4F55-B80F-31E25DA073B0}" type="pres">
      <dgm:prSet presAssocID="{08FD48CF-2BF7-4B45-B9F0-3AD15EED38F2}" presName="sibTrans" presStyleCnt="0"/>
      <dgm:spPr/>
    </dgm:pt>
    <dgm:pt modelId="{8FCBB0AD-355F-4B58-AFA9-B458FA5BB4C3}" type="pres">
      <dgm:prSet presAssocID="{3D76C03A-6C29-40D0-BC26-C7C1B99C0509}" presName="node" presStyleLbl="node1" presStyleIdx="2" presStyleCnt="3">
        <dgm:presLayoutVars>
          <dgm:bulletEnabled val="1"/>
        </dgm:presLayoutVars>
      </dgm:prSet>
      <dgm:spPr/>
    </dgm:pt>
  </dgm:ptLst>
  <dgm:cxnLst>
    <dgm:cxn modelId="{FF55A816-FC52-4136-A8C6-AA93B5A0D62E}" type="presOf" srcId="{3D76C03A-6C29-40D0-BC26-C7C1B99C0509}" destId="{8FCBB0AD-355F-4B58-AFA9-B458FA5BB4C3}" srcOrd="0" destOrd="0" presId="urn:microsoft.com/office/officeart/2005/8/layout/default"/>
    <dgm:cxn modelId="{DAC7DA17-7294-44F2-BC7E-91EA6AD495E1}" type="presOf" srcId="{B38EF676-8A92-4D5C-B1E4-C66C22588E59}" destId="{A4C2C1CD-0D9B-4AA6-BC63-4F55EBDA3A1D}" srcOrd="0" destOrd="0" presId="urn:microsoft.com/office/officeart/2005/8/layout/default"/>
    <dgm:cxn modelId="{EB26DA5E-E017-4F8A-A2BA-F2B92D878568}" srcId="{5F0368A9-936D-4DED-9984-7082A9951E07}" destId="{8AC4904F-99C6-4D31-9EB5-494C00F3291F}" srcOrd="0" destOrd="0" parTransId="{9408778B-BB14-409A-8316-09EE92E12036}" sibTransId="{1D53B4D3-3D8E-45FB-9DE2-FAFA0C8E2C1F}"/>
    <dgm:cxn modelId="{CDBADE46-5703-4C90-8C1E-E81088F4E020}" type="presOf" srcId="{5F0368A9-936D-4DED-9984-7082A9951E07}" destId="{57719355-9CFB-40DD-88F5-9064C0201B43}" srcOrd="0" destOrd="0" presId="urn:microsoft.com/office/officeart/2005/8/layout/default"/>
    <dgm:cxn modelId="{56A6D67C-0F62-4001-B13C-357C3AA0F309}" srcId="{5F0368A9-936D-4DED-9984-7082A9951E07}" destId="{3D76C03A-6C29-40D0-BC26-C7C1B99C0509}" srcOrd="2" destOrd="0" parTransId="{E81B1EDD-482B-4EA0-874B-B5CD629E2534}" sibTransId="{49B78862-7414-49EA-B19C-DBD4EF3E0D9B}"/>
    <dgm:cxn modelId="{13F3B7A1-4EBA-4950-B984-FE3908569705}" srcId="{5F0368A9-936D-4DED-9984-7082A9951E07}" destId="{B38EF676-8A92-4D5C-B1E4-C66C22588E59}" srcOrd="1" destOrd="0" parTransId="{B77714B6-01F0-4473-9441-72695DDC8287}" sibTransId="{08FD48CF-2BF7-4B45-B9F0-3AD15EED38F2}"/>
    <dgm:cxn modelId="{2B20B0EE-8C97-4B56-B0F7-3E05BE8E0880}" type="presOf" srcId="{8AC4904F-99C6-4D31-9EB5-494C00F3291F}" destId="{BC3738A9-31D1-4504-863F-E7A64DAC8E07}" srcOrd="0" destOrd="0" presId="urn:microsoft.com/office/officeart/2005/8/layout/default"/>
    <dgm:cxn modelId="{460DCF28-D2E7-48FC-B6AB-058B4C853A01}" type="presParOf" srcId="{57719355-9CFB-40DD-88F5-9064C0201B43}" destId="{BC3738A9-31D1-4504-863F-E7A64DAC8E07}" srcOrd="0" destOrd="0" presId="urn:microsoft.com/office/officeart/2005/8/layout/default"/>
    <dgm:cxn modelId="{51641CC9-6D2F-4E98-BDD6-5C37252ABF35}" type="presParOf" srcId="{57719355-9CFB-40DD-88F5-9064C0201B43}" destId="{E33C7181-98EB-4570-A446-C08A09D488A8}" srcOrd="1" destOrd="0" presId="urn:microsoft.com/office/officeart/2005/8/layout/default"/>
    <dgm:cxn modelId="{6E16681E-CAC7-436D-945D-F7EAE8BD4B1C}" type="presParOf" srcId="{57719355-9CFB-40DD-88F5-9064C0201B43}" destId="{A4C2C1CD-0D9B-4AA6-BC63-4F55EBDA3A1D}" srcOrd="2" destOrd="0" presId="urn:microsoft.com/office/officeart/2005/8/layout/default"/>
    <dgm:cxn modelId="{3E3BC6B5-35F9-4D48-9445-56633D3E6C00}" type="presParOf" srcId="{57719355-9CFB-40DD-88F5-9064C0201B43}" destId="{6A43D0F0-BC32-4F55-B80F-31E25DA073B0}" srcOrd="3" destOrd="0" presId="urn:microsoft.com/office/officeart/2005/8/layout/default"/>
    <dgm:cxn modelId="{6325D339-E648-48AD-B993-5AE5F0A5E2A1}" type="presParOf" srcId="{57719355-9CFB-40DD-88F5-9064C0201B43}" destId="{8FCBB0AD-355F-4B58-AFA9-B458FA5BB4C3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2AC6EA-3AD9-4814-B8C8-181347F4F6DC}" type="doc">
      <dgm:prSet loTypeId="urn:microsoft.com/office/officeart/2005/8/layout/pyramid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PE"/>
        </a:p>
      </dgm:t>
    </dgm:pt>
    <dgm:pt modelId="{C41987F8-DC41-4A20-BAD3-9674A565ED8D}">
      <dgm:prSet phldrT="[Texto]"/>
      <dgm:spPr/>
      <dgm:t>
        <a:bodyPr/>
        <a:lstStyle/>
        <a:p>
          <a:pPr>
            <a:buAutoNum type="alphaLcParenR"/>
          </a:pPr>
          <a:r>
            <a:rPr lang="es-PE" dirty="0">
              <a:latin typeface="Arial" panose="020B0604020202020204" pitchFamily="34" charset="0"/>
              <a:ea typeface="Roboto Slab" panose="020B0604020202020204" charset="0"/>
              <a:cs typeface="Arial" panose="020B0604020202020204" pitchFamily="34" charset="0"/>
            </a:rPr>
            <a:t>Aquella en la que si bien se emite un CP o ND, la operación gravada que consta en éste es inexistente o simulada, permitiendo determinar que nunca se efectuó la operación.</a:t>
          </a:r>
          <a:endParaRPr lang="es-PE" dirty="0"/>
        </a:p>
      </dgm:t>
    </dgm:pt>
    <dgm:pt modelId="{E4253430-EB79-43F0-B71A-06AF307CFC89}" type="parTrans" cxnId="{3625724D-5FD1-4FCF-87D2-623110A67A4D}">
      <dgm:prSet/>
      <dgm:spPr/>
      <dgm:t>
        <a:bodyPr/>
        <a:lstStyle/>
        <a:p>
          <a:endParaRPr lang="es-PE"/>
        </a:p>
      </dgm:t>
    </dgm:pt>
    <dgm:pt modelId="{E150A271-230E-4BB6-B074-6A64C8DB0AD7}" type="sibTrans" cxnId="{3625724D-5FD1-4FCF-87D2-623110A67A4D}">
      <dgm:prSet/>
      <dgm:spPr/>
      <dgm:t>
        <a:bodyPr/>
        <a:lstStyle/>
        <a:p>
          <a:endParaRPr lang="es-PE"/>
        </a:p>
      </dgm:t>
    </dgm:pt>
    <dgm:pt modelId="{40349120-3648-4655-87D3-EABE726D4BC5}">
      <dgm:prSet phldrT="[Texto]"/>
      <dgm:spPr/>
      <dgm:t>
        <a:bodyPr/>
        <a:lstStyle/>
        <a:p>
          <a:pPr>
            <a:buFontTx/>
            <a:buAutoNum type="alphaLcParenR"/>
          </a:pPr>
          <a:r>
            <a:rPr lang="es-PE" dirty="0">
              <a:latin typeface="Arial" panose="020B0604020202020204" pitchFamily="34" charset="0"/>
              <a:ea typeface="Roboto Slab" panose="020B0604020202020204" charset="0"/>
              <a:cs typeface="Arial" panose="020B0604020202020204" pitchFamily="34" charset="0"/>
            </a:rPr>
            <a:t>Aquella en que el emisor que figura en el CP o ND, no ha realizado verdaderamente la operación, habiéndose empleado su nombre y documentos para simular dicha operación.</a:t>
          </a:r>
          <a:endParaRPr lang="es-PE" dirty="0"/>
        </a:p>
      </dgm:t>
    </dgm:pt>
    <dgm:pt modelId="{25A97C9E-DE21-4E5A-B6B0-7CD74811B231}" type="parTrans" cxnId="{A9D7D506-C609-4359-AC11-9C385C50ED1A}">
      <dgm:prSet/>
      <dgm:spPr/>
      <dgm:t>
        <a:bodyPr/>
        <a:lstStyle/>
        <a:p>
          <a:endParaRPr lang="es-PE"/>
        </a:p>
      </dgm:t>
    </dgm:pt>
    <dgm:pt modelId="{17B7C3A2-C134-416E-AF78-A0483B54DBE9}" type="sibTrans" cxnId="{A9D7D506-C609-4359-AC11-9C385C50ED1A}">
      <dgm:prSet/>
      <dgm:spPr/>
      <dgm:t>
        <a:bodyPr/>
        <a:lstStyle/>
        <a:p>
          <a:endParaRPr lang="es-PE"/>
        </a:p>
      </dgm:t>
    </dgm:pt>
    <dgm:pt modelId="{509217F7-7EFE-419F-B10B-4D818A755711}" type="pres">
      <dgm:prSet presAssocID="{C42AC6EA-3AD9-4814-B8C8-181347F4F6DC}" presName="compositeShape" presStyleCnt="0">
        <dgm:presLayoutVars>
          <dgm:dir/>
          <dgm:resizeHandles/>
        </dgm:presLayoutVars>
      </dgm:prSet>
      <dgm:spPr/>
    </dgm:pt>
    <dgm:pt modelId="{CD9FD23D-B0CE-4260-B20B-656D2BFE7555}" type="pres">
      <dgm:prSet presAssocID="{C42AC6EA-3AD9-4814-B8C8-181347F4F6DC}" presName="pyramid" presStyleLbl="node1" presStyleIdx="0" presStyleCnt="1" custLinFactNeighborX="753"/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</dgm:spPr>
    </dgm:pt>
    <dgm:pt modelId="{D87BE254-EC65-49B6-8043-7BD8C0211510}" type="pres">
      <dgm:prSet presAssocID="{C42AC6EA-3AD9-4814-B8C8-181347F4F6DC}" presName="theList" presStyleCnt="0"/>
      <dgm:spPr/>
    </dgm:pt>
    <dgm:pt modelId="{DBD0E6AB-2D6C-4B60-A88C-974C4800E147}" type="pres">
      <dgm:prSet presAssocID="{C41987F8-DC41-4A20-BAD3-9674A565ED8D}" presName="aNode" presStyleLbl="fgAcc1" presStyleIdx="0" presStyleCnt="2">
        <dgm:presLayoutVars>
          <dgm:bulletEnabled val="1"/>
        </dgm:presLayoutVars>
      </dgm:prSet>
      <dgm:spPr/>
    </dgm:pt>
    <dgm:pt modelId="{8CC57D1D-67E6-48A9-85BB-EA437E479435}" type="pres">
      <dgm:prSet presAssocID="{C41987F8-DC41-4A20-BAD3-9674A565ED8D}" presName="aSpace" presStyleCnt="0"/>
      <dgm:spPr/>
    </dgm:pt>
    <dgm:pt modelId="{4C8EC59A-4EB6-468F-9E41-FBF2254B6C1F}" type="pres">
      <dgm:prSet presAssocID="{40349120-3648-4655-87D3-EABE726D4BC5}" presName="aNode" presStyleLbl="fgAcc1" presStyleIdx="1" presStyleCnt="2">
        <dgm:presLayoutVars>
          <dgm:bulletEnabled val="1"/>
        </dgm:presLayoutVars>
      </dgm:prSet>
      <dgm:spPr/>
    </dgm:pt>
    <dgm:pt modelId="{6EE3E884-0E4F-4E19-B54A-499F89710DA0}" type="pres">
      <dgm:prSet presAssocID="{40349120-3648-4655-87D3-EABE726D4BC5}" presName="aSpace" presStyleCnt="0"/>
      <dgm:spPr/>
    </dgm:pt>
  </dgm:ptLst>
  <dgm:cxnLst>
    <dgm:cxn modelId="{A9D7D506-C609-4359-AC11-9C385C50ED1A}" srcId="{C42AC6EA-3AD9-4814-B8C8-181347F4F6DC}" destId="{40349120-3648-4655-87D3-EABE726D4BC5}" srcOrd="1" destOrd="0" parTransId="{25A97C9E-DE21-4E5A-B6B0-7CD74811B231}" sibTransId="{17B7C3A2-C134-416E-AF78-A0483B54DBE9}"/>
    <dgm:cxn modelId="{A6D9341F-5FDD-4FDA-A15A-33EDB5A20FB2}" type="presOf" srcId="{C42AC6EA-3AD9-4814-B8C8-181347F4F6DC}" destId="{509217F7-7EFE-419F-B10B-4D818A755711}" srcOrd="0" destOrd="0" presId="urn:microsoft.com/office/officeart/2005/8/layout/pyramid2"/>
    <dgm:cxn modelId="{3625724D-5FD1-4FCF-87D2-623110A67A4D}" srcId="{C42AC6EA-3AD9-4814-B8C8-181347F4F6DC}" destId="{C41987F8-DC41-4A20-BAD3-9674A565ED8D}" srcOrd="0" destOrd="0" parTransId="{E4253430-EB79-43F0-B71A-06AF307CFC89}" sibTransId="{E150A271-230E-4BB6-B074-6A64C8DB0AD7}"/>
    <dgm:cxn modelId="{CF0B4C77-3DF3-4B3E-9CBE-2D315BF38C7E}" type="presOf" srcId="{C41987F8-DC41-4A20-BAD3-9674A565ED8D}" destId="{DBD0E6AB-2D6C-4B60-A88C-974C4800E147}" srcOrd="0" destOrd="0" presId="urn:microsoft.com/office/officeart/2005/8/layout/pyramid2"/>
    <dgm:cxn modelId="{F0D5FBDB-2823-4DC0-9815-3356E2EEC0B5}" type="presOf" srcId="{40349120-3648-4655-87D3-EABE726D4BC5}" destId="{4C8EC59A-4EB6-468F-9E41-FBF2254B6C1F}" srcOrd="0" destOrd="0" presId="urn:microsoft.com/office/officeart/2005/8/layout/pyramid2"/>
    <dgm:cxn modelId="{A63302E1-3FAB-4227-B315-32DB33C0512E}" type="presParOf" srcId="{509217F7-7EFE-419F-B10B-4D818A755711}" destId="{CD9FD23D-B0CE-4260-B20B-656D2BFE7555}" srcOrd="0" destOrd="0" presId="urn:microsoft.com/office/officeart/2005/8/layout/pyramid2"/>
    <dgm:cxn modelId="{D4325BD7-5AF8-4A77-8DC9-E7E434BFAC8F}" type="presParOf" srcId="{509217F7-7EFE-419F-B10B-4D818A755711}" destId="{D87BE254-EC65-49B6-8043-7BD8C0211510}" srcOrd="1" destOrd="0" presId="urn:microsoft.com/office/officeart/2005/8/layout/pyramid2"/>
    <dgm:cxn modelId="{0F3CA589-0300-4B4A-9742-61AAA466BF20}" type="presParOf" srcId="{D87BE254-EC65-49B6-8043-7BD8C0211510}" destId="{DBD0E6AB-2D6C-4B60-A88C-974C4800E147}" srcOrd="0" destOrd="0" presId="urn:microsoft.com/office/officeart/2005/8/layout/pyramid2"/>
    <dgm:cxn modelId="{AB83988C-6D4D-443E-B4CA-3C33299810E9}" type="presParOf" srcId="{D87BE254-EC65-49B6-8043-7BD8C0211510}" destId="{8CC57D1D-67E6-48A9-85BB-EA437E479435}" srcOrd="1" destOrd="0" presId="urn:microsoft.com/office/officeart/2005/8/layout/pyramid2"/>
    <dgm:cxn modelId="{F3945AF7-C6A6-4252-BF41-286A842F8C2F}" type="presParOf" srcId="{D87BE254-EC65-49B6-8043-7BD8C0211510}" destId="{4C8EC59A-4EB6-468F-9E41-FBF2254B6C1F}" srcOrd="2" destOrd="0" presId="urn:microsoft.com/office/officeart/2005/8/layout/pyramid2"/>
    <dgm:cxn modelId="{EEA88C23-E2DC-44FC-B76B-0977C6222018}" type="presParOf" srcId="{D87BE254-EC65-49B6-8043-7BD8C0211510}" destId="{6EE3E884-0E4F-4E19-B54A-499F89710DA0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F18D5F-5608-4026-883C-405670AFF39E}" type="doc">
      <dgm:prSet loTypeId="urn:microsoft.com/office/officeart/2005/8/layout/cycle7" loCatId="cycl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PE"/>
        </a:p>
      </dgm:t>
    </dgm:pt>
    <dgm:pt modelId="{8216C60B-8BC9-4B00-9CFC-BDB6AEF443B7}">
      <dgm:prSet phldrT="[Texto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s-PE" sz="1600" b="0">
              <a:solidFill>
                <a:schemeClr val="tx1"/>
              </a:solidFill>
              <a:latin typeface="Arial" panose="020B0604020202020204" pitchFamily="34" charset="0"/>
              <a:ea typeface="Roboto Slab" panose="020B0604020202020204" charset="0"/>
              <a:cs typeface="Arial" panose="020B0604020202020204" pitchFamily="34" charset="0"/>
            </a:rPr>
            <a:t>Consecuencias</a:t>
          </a:r>
          <a:endParaRPr lang="es-PE" sz="1600" b="0" dirty="0">
            <a:solidFill>
              <a:schemeClr val="tx1"/>
            </a:solidFill>
            <a:latin typeface="Arial" panose="020B0604020202020204" pitchFamily="34" charset="0"/>
            <a:ea typeface="Roboto Slab" panose="020B0604020202020204" charset="0"/>
            <a:cs typeface="Arial" panose="020B0604020202020204" pitchFamily="34" charset="0"/>
          </a:endParaRPr>
        </a:p>
      </dgm:t>
    </dgm:pt>
    <dgm:pt modelId="{9D2D7552-C4BC-4677-ACF1-9D2A34FE1205}" type="parTrans" cxnId="{D920B31A-7E2B-425E-B0DD-D37A1182E7B9}">
      <dgm:prSet/>
      <dgm:spPr/>
      <dgm:t>
        <a:bodyPr/>
        <a:lstStyle/>
        <a:p>
          <a:endParaRPr lang="es-PE" sz="1600">
            <a:solidFill>
              <a:schemeClr val="tx1"/>
            </a:solidFill>
            <a:latin typeface="+mj-lt"/>
            <a:ea typeface="Roboto Slab" panose="020B0604020202020204" charset="0"/>
            <a:cs typeface="Roboto Slab" panose="020B0604020202020204" charset="0"/>
          </a:endParaRPr>
        </a:p>
      </dgm:t>
    </dgm:pt>
    <dgm:pt modelId="{504F468F-EEA2-4E26-AF1B-E82441387D31}" type="sibTrans" cxnId="{D920B31A-7E2B-425E-B0DD-D37A1182E7B9}">
      <dgm:prSet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s-PE" sz="1600">
            <a:solidFill>
              <a:schemeClr val="tx1"/>
            </a:solidFill>
            <a:latin typeface="+mj-lt"/>
            <a:ea typeface="Roboto Slab" panose="020B0604020202020204" charset="0"/>
            <a:cs typeface="Roboto Slab" panose="020B0604020202020204" charset="0"/>
          </a:endParaRPr>
        </a:p>
      </dgm:t>
    </dgm:pt>
    <dgm:pt modelId="{3B270CD6-4535-4D91-9F78-9AD2868CF9B0}">
      <dgm:prSet phldrT="[Texto]" custT="1"/>
      <dgm:spPr/>
      <dgm:t>
        <a:bodyPr/>
        <a:lstStyle/>
        <a:p>
          <a:pPr algn="just">
            <a:buFont typeface="+mj-lt"/>
            <a:buAutoNum type="alphaLcParenR"/>
          </a:pPr>
          <a:r>
            <a:rPr lang="es-PE" sz="1600">
              <a:solidFill>
                <a:schemeClr val="tx1"/>
              </a:solidFill>
              <a:effectLst/>
              <a:latin typeface="Arial" panose="020B0604020202020204" pitchFamily="34" charset="0"/>
              <a:ea typeface="Roboto Slab" panose="020B0604020202020204" charset="0"/>
              <a:cs typeface="Arial" panose="020B0604020202020204" pitchFamily="34" charset="0"/>
            </a:rPr>
            <a:t>El que recibe el comprobante de pago o nota de débito no tendrá derecho a crédito fiscal, derecho o beneficio derivado del IGV, originado por la adquisición de bienes, prestación o utilización de servicios o contrato de construcción</a:t>
          </a:r>
          <a:endParaRPr lang="es-PE" sz="1600" dirty="0">
            <a:solidFill>
              <a:schemeClr val="tx1"/>
            </a:solidFill>
            <a:latin typeface="Arial" panose="020B0604020202020204" pitchFamily="34" charset="0"/>
            <a:ea typeface="Roboto Slab" panose="020B0604020202020204" charset="0"/>
            <a:cs typeface="Arial" panose="020B0604020202020204" pitchFamily="34" charset="0"/>
          </a:endParaRPr>
        </a:p>
      </dgm:t>
    </dgm:pt>
    <dgm:pt modelId="{65CA29AC-A095-4D97-B921-B851ACE459CF}" type="parTrans" cxnId="{1CD25205-427A-4E75-89CB-C703BDBF4122}">
      <dgm:prSet/>
      <dgm:spPr/>
      <dgm:t>
        <a:bodyPr/>
        <a:lstStyle/>
        <a:p>
          <a:endParaRPr lang="es-PE" sz="1600">
            <a:solidFill>
              <a:schemeClr val="tx1"/>
            </a:solidFill>
            <a:latin typeface="+mj-lt"/>
            <a:ea typeface="Roboto Slab" panose="020B0604020202020204" charset="0"/>
            <a:cs typeface="Roboto Slab" panose="020B0604020202020204" charset="0"/>
          </a:endParaRPr>
        </a:p>
      </dgm:t>
    </dgm:pt>
    <dgm:pt modelId="{B5BD4468-CB7B-4B13-8DCB-55B418BFDE6C}" type="sibTrans" cxnId="{1CD25205-427A-4E75-89CB-C703BDBF4122}">
      <dgm:prSet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s-PE" sz="1600">
            <a:solidFill>
              <a:schemeClr val="tx1"/>
            </a:solidFill>
            <a:latin typeface="+mj-lt"/>
            <a:ea typeface="Roboto Slab" panose="020B0604020202020204" charset="0"/>
            <a:cs typeface="Roboto Slab" panose="020B0604020202020204" charset="0"/>
          </a:endParaRPr>
        </a:p>
      </dgm:t>
    </dgm:pt>
    <dgm:pt modelId="{46EBF2E3-FD6A-43A2-B5CA-77F0CBB9265B}">
      <dgm:prSet phldrT="[Texto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just">
            <a:buFont typeface="+mj-lt"/>
            <a:buAutoNum type="alphaLcParenR"/>
          </a:pPr>
          <a:r>
            <a:rPr lang="es-PE" sz="1600">
              <a:solidFill>
                <a:schemeClr val="tx1"/>
              </a:solidFill>
              <a:effectLst/>
              <a:latin typeface="Arial" panose="020B0604020202020204" pitchFamily="34" charset="0"/>
              <a:ea typeface="Roboto Slab" panose="020B0604020202020204" charset="0"/>
              <a:cs typeface="Arial" panose="020B0604020202020204" pitchFamily="34" charset="0"/>
            </a:rPr>
            <a:t>El responsable de la emisión de un comprobante de pago o nota de débito que no corresponda a una operación no real estará obligado al pago del IGV consignado en éste.</a:t>
          </a:r>
          <a:endParaRPr lang="es-PE" sz="1600" dirty="0">
            <a:solidFill>
              <a:schemeClr val="tx1"/>
            </a:solidFill>
            <a:latin typeface="Arial" panose="020B0604020202020204" pitchFamily="34" charset="0"/>
            <a:ea typeface="Roboto Slab" panose="020B0604020202020204" charset="0"/>
            <a:cs typeface="Arial" panose="020B0604020202020204" pitchFamily="34" charset="0"/>
          </a:endParaRPr>
        </a:p>
      </dgm:t>
    </dgm:pt>
    <dgm:pt modelId="{25FDAE22-ED5C-4B33-8B3C-3F42E850ADF8}" type="parTrans" cxnId="{F3DC190B-00F5-44D4-8BCF-D4614B625F0A}">
      <dgm:prSet/>
      <dgm:spPr/>
      <dgm:t>
        <a:bodyPr/>
        <a:lstStyle/>
        <a:p>
          <a:endParaRPr lang="es-PE" sz="1600">
            <a:solidFill>
              <a:schemeClr val="tx1"/>
            </a:solidFill>
            <a:latin typeface="+mj-lt"/>
            <a:ea typeface="Roboto Slab" panose="020B0604020202020204" charset="0"/>
            <a:cs typeface="Roboto Slab" panose="020B0604020202020204" charset="0"/>
          </a:endParaRPr>
        </a:p>
      </dgm:t>
    </dgm:pt>
    <dgm:pt modelId="{5AA73B16-1149-4A82-B41D-C651DA55B074}" type="sibTrans" cxnId="{F3DC190B-00F5-44D4-8BCF-D4614B625F0A}">
      <dgm:prSet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s-PE" sz="1600">
            <a:solidFill>
              <a:schemeClr val="tx1"/>
            </a:solidFill>
            <a:latin typeface="+mj-lt"/>
            <a:ea typeface="Roboto Slab" panose="020B0604020202020204" charset="0"/>
            <a:cs typeface="Roboto Slab" panose="020B0604020202020204" charset="0"/>
          </a:endParaRPr>
        </a:p>
      </dgm:t>
    </dgm:pt>
    <dgm:pt modelId="{1252B038-B91A-4F13-83A6-7F10615685C0}" type="pres">
      <dgm:prSet presAssocID="{78F18D5F-5608-4026-883C-405670AFF39E}" presName="Name0" presStyleCnt="0">
        <dgm:presLayoutVars>
          <dgm:dir/>
          <dgm:resizeHandles val="exact"/>
        </dgm:presLayoutVars>
      </dgm:prSet>
      <dgm:spPr/>
    </dgm:pt>
    <dgm:pt modelId="{C885F911-56FC-4351-A733-81D02F8F151A}" type="pres">
      <dgm:prSet presAssocID="{8216C60B-8BC9-4B00-9CFC-BDB6AEF443B7}" presName="node" presStyleLbl="node1" presStyleIdx="0" presStyleCnt="3" custScaleX="138511" custScaleY="76342" custRadScaleRad="94909" custRadScaleInc="-174">
        <dgm:presLayoutVars>
          <dgm:bulletEnabled val="1"/>
        </dgm:presLayoutVars>
      </dgm:prSet>
      <dgm:spPr/>
    </dgm:pt>
    <dgm:pt modelId="{859CD4B8-CD6B-47B0-9017-E0232893C857}" type="pres">
      <dgm:prSet presAssocID="{504F468F-EEA2-4E26-AF1B-E82441387D31}" presName="sibTrans" presStyleLbl="sibTrans2D1" presStyleIdx="0" presStyleCnt="3"/>
      <dgm:spPr/>
    </dgm:pt>
    <dgm:pt modelId="{2B232D2D-9DF4-4C06-972E-57C872135EF9}" type="pres">
      <dgm:prSet presAssocID="{504F468F-EEA2-4E26-AF1B-E82441387D31}" presName="connectorText" presStyleLbl="sibTrans2D1" presStyleIdx="0" presStyleCnt="3"/>
      <dgm:spPr/>
    </dgm:pt>
    <dgm:pt modelId="{92B2E8B8-A334-4191-838E-3A008331ADEB}" type="pres">
      <dgm:prSet presAssocID="{3B270CD6-4535-4D91-9F78-9AD2868CF9B0}" presName="node" presStyleLbl="node1" presStyleIdx="1" presStyleCnt="3" custScaleX="193286" custScaleY="235931" custRadScaleRad="119228" custRadScaleInc="-24973">
        <dgm:presLayoutVars>
          <dgm:bulletEnabled val="1"/>
        </dgm:presLayoutVars>
      </dgm:prSet>
      <dgm:spPr/>
    </dgm:pt>
    <dgm:pt modelId="{B9055A8E-2FFB-4178-81B9-AB96D30332AB}" type="pres">
      <dgm:prSet presAssocID="{B5BD4468-CB7B-4B13-8DCB-55B418BFDE6C}" presName="sibTrans" presStyleLbl="sibTrans2D1" presStyleIdx="1" presStyleCnt="3"/>
      <dgm:spPr/>
    </dgm:pt>
    <dgm:pt modelId="{F634C185-E9D5-4126-A8FA-47D2E730901E}" type="pres">
      <dgm:prSet presAssocID="{B5BD4468-CB7B-4B13-8DCB-55B418BFDE6C}" presName="connectorText" presStyleLbl="sibTrans2D1" presStyleIdx="1" presStyleCnt="3"/>
      <dgm:spPr/>
    </dgm:pt>
    <dgm:pt modelId="{B64FF9FD-44BE-4231-862F-8E52893BF44B}" type="pres">
      <dgm:prSet presAssocID="{46EBF2E3-FD6A-43A2-B5CA-77F0CBB9265B}" presName="node" presStyleLbl="node1" presStyleIdx="2" presStyleCnt="3" custScaleX="170005" custScaleY="240465" custRadScaleRad="117916" custRadScaleInc="25359">
        <dgm:presLayoutVars>
          <dgm:bulletEnabled val="1"/>
        </dgm:presLayoutVars>
      </dgm:prSet>
      <dgm:spPr/>
    </dgm:pt>
    <dgm:pt modelId="{C71D5B97-1DC6-421F-B7FD-E715B1585F4A}" type="pres">
      <dgm:prSet presAssocID="{5AA73B16-1149-4A82-B41D-C651DA55B074}" presName="sibTrans" presStyleLbl="sibTrans2D1" presStyleIdx="2" presStyleCnt="3"/>
      <dgm:spPr/>
    </dgm:pt>
    <dgm:pt modelId="{CA1B0AB1-FC5B-4246-BC14-0399F19D9E29}" type="pres">
      <dgm:prSet presAssocID="{5AA73B16-1149-4A82-B41D-C651DA55B074}" presName="connectorText" presStyleLbl="sibTrans2D1" presStyleIdx="2" presStyleCnt="3"/>
      <dgm:spPr/>
    </dgm:pt>
  </dgm:ptLst>
  <dgm:cxnLst>
    <dgm:cxn modelId="{1CD25205-427A-4E75-89CB-C703BDBF4122}" srcId="{78F18D5F-5608-4026-883C-405670AFF39E}" destId="{3B270CD6-4535-4D91-9F78-9AD2868CF9B0}" srcOrd="1" destOrd="0" parTransId="{65CA29AC-A095-4D97-B921-B851ACE459CF}" sibTransId="{B5BD4468-CB7B-4B13-8DCB-55B418BFDE6C}"/>
    <dgm:cxn modelId="{1E639707-EFAC-48E7-BE3C-B8D43321BD6D}" type="presOf" srcId="{78F18D5F-5608-4026-883C-405670AFF39E}" destId="{1252B038-B91A-4F13-83A6-7F10615685C0}" srcOrd="0" destOrd="0" presId="urn:microsoft.com/office/officeart/2005/8/layout/cycle7"/>
    <dgm:cxn modelId="{F3DC190B-00F5-44D4-8BCF-D4614B625F0A}" srcId="{78F18D5F-5608-4026-883C-405670AFF39E}" destId="{46EBF2E3-FD6A-43A2-B5CA-77F0CBB9265B}" srcOrd="2" destOrd="0" parTransId="{25FDAE22-ED5C-4B33-8B3C-3F42E850ADF8}" sibTransId="{5AA73B16-1149-4A82-B41D-C651DA55B074}"/>
    <dgm:cxn modelId="{D82AC80B-0B1C-4BD7-A7BF-CEA75F34D613}" type="presOf" srcId="{B5BD4468-CB7B-4B13-8DCB-55B418BFDE6C}" destId="{B9055A8E-2FFB-4178-81B9-AB96D30332AB}" srcOrd="0" destOrd="0" presId="urn:microsoft.com/office/officeart/2005/8/layout/cycle7"/>
    <dgm:cxn modelId="{D920B31A-7E2B-425E-B0DD-D37A1182E7B9}" srcId="{78F18D5F-5608-4026-883C-405670AFF39E}" destId="{8216C60B-8BC9-4B00-9CFC-BDB6AEF443B7}" srcOrd="0" destOrd="0" parTransId="{9D2D7552-C4BC-4677-ACF1-9D2A34FE1205}" sibTransId="{504F468F-EEA2-4E26-AF1B-E82441387D31}"/>
    <dgm:cxn modelId="{A4E54767-44CE-4A23-83BE-8988F6994DFB}" type="presOf" srcId="{5AA73B16-1149-4A82-B41D-C651DA55B074}" destId="{C71D5B97-1DC6-421F-B7FD-E715B1585F4A}" srcOrd="0" destOrd="0" presId="urn:microsoft.com/office/officeart/2005/8/layout/cycle7"/>
    <dgm:cxn modelId="{0B9EB06B-44C7-47E7-A26B-F39C6D598301}" type="presOf" srcId="{46EBF2E3-FD6A-43A2-B5CA-77F0CBB9265B}" destId="{B64FF9FD-44BE-4231-862F-8E52893BF44B}" srcOrd="0" destOrd="0" presId="urn:microsoft.com/office/officeart/2005/8/layout/cycle7"/>
    <dgm:cxn modelId="{1BDE8D7B-D310-45A3-8BAF-85426C6A39DF}" type="presOf" srcId="{504F468F-EEA2-4E26-AF1B-E82441387D31}" destId="{859CD4B8-CD6B-47B0-9017-E0232893C857}" srcOrd="0" destOrd="0" presId="urn:microsoft.com/office/officeart/2005/8/layout/cycle7"/>
    <dgm:cxn modelId="{579F67A8-D129-4D0A-879F-2FD0BF00B597}" type="presOf" srcId="{5AA73B16-1149-4A82-B41D-C651DA55B074}" destId="{CA1B0AB1-FC5B-4246-BC14-0399F19D9E29}" srcOrd="1" destOrd="0" presId="urn:microsoft.com/office/officeart/2005/8/layout/cycle7"/>
    <dgm:cxn modelId="{B674CEC3-4FD7-4655-B57F-9895666C513D}" type="presOf" srcId="{504F468F-EEA2-4E26-AF1B-E82441387D31}" destId="{2B232D2D-9DF4-4C06-972E-57C872135EF9}" srcOrd="1" destOrd="0" presId="urn:microsoft.com/office/officeart/2005/8/layout/cycle7"/>
    <dgm:cxn modelId="{C00838C5-6BDC-4222-9606-6360C0F14C97}" type="presOf" srcId="{3B270CD6-4535-4D91-9F78-9AD2868CF9B0}" destId="{92B2E8B8-A334-4191-838E-3A008331ADEB}" srcOrd="0" destOrd="0" presId="urn:microsoft.com/office/officeart/2005/8/layout/cycle7"/>
    <dgm:cxn modelId="{C5733FCC-1E5A-4E06-859F-105C4438AE7D}" type="presOf" srcId="{8216C60B-8BC9-4B00-9CFC-BDB6AEF443B7}" destId="{C885F911-56FC-4351-A733-81D02F8F151A}" srcOrd="0" destOrd="0" presId="urn:microsoft.com/office/officeart/2005/8/layout/cycle7"/>
    <dgm:cxn modelId="{5D5814ED-D0E4-40E6-A1E0-6089FF015BF8}" type="presOf" srcId="{B5BD4468-CB7B-4B13-8DCB-55B418BFDE6C}" destId="{F634C185-E9D5-4126-A8FA-47D2E730901E}" srcOrd="1" destOrd="0" presId="urn:microsoft.com/office/officeart/2005/8/layout/cycle7"/>
    <dgm:cxn modelId="{08F446CF-A634-44C8-9CB5-B96640AC9DCC}" type="presParOf" srcId="{1252B038-B91A-4F13-83A6-7F10615685C0}" destId="{C885F911-56FC-4351-A733-81D02F8F151A}" srcOrd="0" destOrd="0" presId="urn:microsoft.com/office/officeart/2005/8/layout/cycle7"/>
    <dgm:cxn modelId="{0F155A78-D16E-40E2-A1A7-82A5AAE6AD18}" type="presParOf" srcId="{1252B038-B91A-4F13-83A6-7F10615685C0}" destId="{859CD4B8-CD6B-47B0-9017-E0232893C857}" srcOrd="1" destOrd="0" presId="urn:microsoft.com/office/officeart/2005/8/layout/cycle7"/>
    <dgm:cxn modelId="{D46EDDF6-B23D-4D22-80AA-A34A11721FE1}" type="presParOf" srcId="{859CD4B8-CD6B-47B0-9017-E0232893C857}" destId="{2B232D2D-9DF4-4C06-972E-57C872135EF9}" srcOrd="0" destOrd="0" presId="urn:microsoft.com/office/officeart/2005/8/layout/cycle7"/>
    <dgm:cxn modelId="{05500D03-76BD-461F-8F8D-7BAF16D9947D}" type="presParOf" srcId="{1252B038-B91A-4F13-83A6-7F10615685C0}" destId="{92B2E8B8-A334-4191-838E-3A008331ADEB}" srcOrd="2" destOrd="0" presId="urn:microsoft.com/office/officeart/2005/8/layout/cycle7"/>
    <dgm:cxn modelId="{E5C2E9E8-490A-4033-B8F0-D85F5EA885A2}" type="presParOf" srcId="{1252B038-B91A-4F13-83A6-7F10615685C0}" destId="{B9055A8E-2FFB-4178-81B9-AB96D30332AB}" srcOrd="3" destOrd="0" presId="urn:microsoft.com/office/officeart/2005/8/layout/cycle7"/>
    <dgm:cxn modelId="{6B85C396-5984-45BC-8898-224FAF3E6640}" type="presParOf" srcId="{B9055A8E-2FFB-4178-81B9-AB96D30332AB}" destId="{F634C185-E9D5-4126-A8FA-47D2E730901E}" srcOrd="0" destOrd="0" presId="urn:microsoft.com/office/officeart/2005/8/layout/cycle7"/>
    <dgm:cxn modelId="{734D9630-882F-416E-B261-EBC694822D26}" type="presParOf" srcId="{1252B038-B91A-4F13-83A6-7F10615685C0}" destId="{B64FF9FD-44BE-4231-862F-8E52893BF44B}" srcOrd="4" destOrd="0" presId="urn:microsoft.com/office/officeart/2005/8/layout/cycle7"/>
    <dgm:cxn modelId="{8EF4AC65-99DB-408D-9E6C-18E3312FDEF8}" type="presParOf" srcId="{1252B038-B91A-4F13-83A6-7F10615685C0}" destId="{C71D5B97-1DC6-421F-B7FD-E715B1585F4A}" srcOrd="5" destOrd="0" presId="urn:microsoft.com/office/officeart/2005/8/layout/cycle7"/>
    <dgm:cxn modelId="{08695B51-CCE5-4874-96EC-70C7539A95CC}" type="presParOf" srcId="{C71D5B97-1DC6-421F-B7FD-E715B1585F4A}" destId="{CA1B0AB1-FC5B-4246-BC14-0399F19D9E2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B0845D-1DFD-4FF3-B0CD-E28B0EC5E512}" type="doc">
      <dgm:prSet loTypeId="urn:microsoft.com/office/officeart/2005/8/layout/lProcess2" loCatId="relationship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s-PE"/>
        </a:p>
      </dgm:t>
    </dgm:pt>
    <dgm:pt modelId="{0195AAE5-0BD1-4AF3-BF93-15F1F4DDDA85}">
      <dgm:prSet phldrT="[Texto]" custT="1"/>
      <dgm:spPr/>
      <dgm:t>
        <a:bodyPr/>
        <a:lstStyle/>
        <a:p>
          <a:r>
            <a:rPr lang="es-PE" sz="1400" b="0">
              <a:solidFill>
                <a:schemeClr val="tx1"/>
              </a:solidFill>
              <a:latin typeface="Arial" panose="020B0604020202020204" pitchFamily="34" charset="0"/>
              <a:ea typeface="Roboto Slab" panose="020B0604020202020204" charset="0"/>
              <a:cs typeface="Arial" panose="020B0604020202020204" pitchFamily="34" charset="0"/>
            </a:rPr>
            <a:t>Operación Inexistente o Simulada</a:t>
          </a:r>
          <a:endParaRPr lang="es-PE" sz="1400" b="0" dirty="0">
            <a:solidFill>
              <a:schemeClr val="tx1"/>
            </a:solidFill>
            <a:latin typeface="Arial" panose="020B0604020202020204" pitchFamily="34" charset="0"/>
            <a:ea typeface="Roboto Slab" panose="020B0604020202020204" charset="0"/>
            <a:cs typeface="Arial" panose="020B0604020202020204" pitchFamily="34" charset="0"/>
          </a:endParaRPr>
        </a:p>
      </dgm:t>
    </dgm:pt>
    <dgm:pt modelId="{747932C2-461E-483F-9EB4-18D27E5A6E78}" type="parTrans" cxnId="{0085410C-3FFC-4703-AD6B-3B07C1D0A067}">
      <dgm:prSet/>
      <dgm:spPr/>
      <dgm:t>
        <a:bodyPr/>
        <a:lstStyle/>
        <a:p>
          <a:endParaRPr lang="es-PE" sz="1100" b="0">
            <a:solidFill>
              <a:schemeClr val="tx1"/>
            </a:solidFill>
            <a:latin typeface="Arial" panose="020B0604020202020204" pitchFamily="34" charset="0"/>
            <a:ea typeface="Roboto Slab" panose="020B0604020202020204" charset="0"/>
            <a:cs typeface="Arial" panose="020B0604020202020204" pitchFamily="34" charset="0"/>
          </a:endParaRPr>
        </a:p>
      </dgm:t>
    </dgm:pt>
    <dgm:pt modelId="{EC447F9D-7D74-4300-822B-B2FDE1609D75}" type="sibTrans" cxnId="{0085410C-3FFC-4703-AD6B-3B07C1D0A067}">
      <dgm:prSet/>
      <dgm:spPr/>
      <dgm:t>
        <a:bodyPr/>
        <a:lstStyle/>
        <a:p>
          <a:endParaRPr lang="es-PE" sz="1100" b="0">
            <a:solidFill>
              <a:schemeClr val="tx1"/>
            </a:solidFill>
            <a:latin typeface="Arial" panose="020B0604020202020204" pitchFamily="34" charset="0"/>
            <a:ea typeface="Roboto Slab" panose="020B0604020202020204" charset="0"/>
            <a:cs typeface="Arial" panose="020B0604020202020204" pitchFamily="34" charset="0"/>
          </a:endParaRPr>
        </a:p>
      </dgm:t>
    </dgm:pt>
    <dgm:pt modelId="{78458A03-EDFF-43DF-A772-248BD83BBB03}">
      <dgm:prSet phldrT="[Texto]" custT="1"/>
      <dgm:spPr/>
      <dgm:t>
        <a:bodyPr/>
        <a:lstStyle/>
        <a:p>
          <a:r>
            <a:rPr lang="es-PE" sz="1400" b="0">
              <a:solidFill>
                <a:schemeClr val="tx1"/>
              </a:solidFill>
              <a:latin typeface="Arial" panose="020B0604020202020204" pitchFamily="34" charset="0"/>
              <a:ea typeface="Roboto Slab" panose="020B0604020202020204" charset="0"/>
              <a:cs typeface="Arial" panose="020B0604020202020204" pitchFamily="34" charset="0"/>
            </a:rPr>
            <a:t>Se pierde Crédito Fiscal</a:t>
          </a:r>
          <a:endParaRPr lang="es-PE" sz="1400" b="0" dirty="0">
            <a:solidFill>
              <a:schemeClr val="tx1"/>
            </a:solidFill>
            <a:latin typeface="Arial" panose="020B0604020202020204" pitchFamily="34" charset="0"/>
            <a:ea typeface="Roboto Slab" panose="020B0604020202020204" charset="0"/>
            <a:cs typeface="Arial" panose="020B0604020202020204" pitchFamily="34" charset="0"/>
          </a:endParaRPr>
        </a:p>
      </dgm:t>
    </dgm:pt>
    <dgm:pt modelId="{B64D1A15-F342-4412-B1BD-2CC567584E81}" type="parTrans" cxnId="{A449D664-4D62-4D75-B569-BF7F7A6497B8}">
      <dgm:prSet/>
      <dgm:spPr/>
      <dgm:t>
        <a:bodyPr/>
        <a:lstStyle/>
        <a:p>
          <a:endParaRPr lang="es-PE" sz="1100" b="0">
            <a:solidFill>
              <a:schemeClr val="tx1"/>
            </a:solidFill>
            <a:latin typeface="Arial" panose="020B0604020202020204" pitchFamily="34" charset="0"/>
            <a:ea typeface="Roboto Slab" panose="020B0604020202020204" charset="0"/>
            <a:cs typeface="Arial" panose="020B0604020202020204" pitchFamily="34" charset="0"/>
          </a:endParaRPr>
        </a:p>
      </dgm:t>
    </dgm:pt>
    <dgm:pt modelId="{EC75CBAD-2A0B-4AA3-8AF2-954D3D8059A9}" type="sibTrans" cxnId="{A449D664-4D62-4D75-B569-BF7F7A6497B8}">
      <dgm:prSet/>
      <dgm:spPr/>
      <dgm:t>
        <a:bodyPr/>
        <a:lstStyle/>
        <a:p>
          <a:endParaRPr lang="es-PE" sz="1100" b="0">
            <a:solidFill>
              <a:schemeClr val="tx1"/>
            </a:solidFill>
            <a:latin typeface="Arial" panose="020B0604020202020204" pitchFamily="34" charset="0"/>
            <a:ea typeface="Roboto Slab" panose="020B0604020202020204" charset="0"/>
            <a:cs typeface="Arial" panose="020B0604020202020204" pitchFamily="34" charset="0"/>
          </a:endParaRPr>
        </a:p>
      </dgm:t>
    </dgm:pt>
    <dgm:pt modelId="{AA114275-C7B1-4A31-B7CA-5EE9ED79C7E8}">
      <dgm:prSet phldrT="[Texto]" custT="1"/>
      <dgm:spPr/>
      <dgm:t>
        <a:bodyPr/>
        <a:lstStyle/>
        <a:p>
          <a:r>
            <a:rPr lang="es-PE" sz="1400" b="0">
              <a:solidFill>
                <a:schemeClr val="tx1"/>
              </a:solidFill>
              <a:latin typeface="Arial" panose="020B0604020202020204" pitchFamily="34" charset="0"/>
              <a:ea typeface="Roboto Slab" panose="020B0604020202020204" charset="0"/>
              <a:cs typeface="Arial" panose="020B0604020202020204" pitchFamily="34" charset="0"/>
            </a:rPr>
            <a:t>Inciso a) Artículo 44° LIGV</a:t>
          </a:r>
          <a:endParaRPr lang="es-PE" sz="1400" b="0" dirty="0">
            <a:solidFill>
              <a:schemeClr val="tx1"/>
            </a:solidFill>
            <a:latin typeface="Arial" panose="020B0604020202020204" pitchFamily="34" charset="0"/>
            <a:ea typeface="Roboto Slab" panose="020B0604020202020204" charset="0"/>
            <a:cs typeface="Arial" panose="020B0604020202020204" pitchFamily="34" charset="0"/>
          </a:endParaRPr>
        </a:p>
      </dgm:t>
    </dgm:pt>
    <dgm:pt modelId="{EF149493-BA74-4FAD-9C73-5E80AF985FE7}" type="parTrans" cxnId="{1145ABE9-02BA-461C-B460-1D7D0D535A87}">
      <dgm:prSet/>
      <dgm:spPr/>
      <dgm:t>
        <a:bodyPr/>
        <a:lstStyle/>
        <a:p>
          <a:endParaRPr lang="es-PE" sz="1100" b="0">
            <a:solidFill>
              <a:schemeClr val="tx1"/>
            </a:solidFill>
            <a:latin typeface="Arial" panose="020B0604020202020204" pitchFamily="34" charset="0"/>
            <a:ea typeface="Roboto Slab" panose="020B0604020202020204" charset="0"/>
            <a:cs typeface="Arial" panose="020B0604020202020204" pitchFamily="34" charset="0"/>
          </a:endParaRPr>
        </a:p>
      </dgm:t>
    </dgm:pt>
    <dgm:pt modelId="{DFBA5F08-FCD1-40EC-B208-C3E1413954F3}" type="sibTrans" cxnId="{1145ABE9-02BA-461C-B460-1D7D0D535A87}">
      <dgm:prSet/>
      <dgm:spPr/>
      <dgm:t>
        <a:bodyPr/>
        <a:lstStyle/>
        <a:p>
          <a:endParaRPr lang="es-PE" sz="1100" b="0">
            <a:solidFill>
              <a:schemeClr val="tx1"/>
            </a:solidFill>
            <a:latin typeface="Arial" panose="020B0604020202020204" pitchFamily="34" charset="0"/>
            <a:ea typeface="Roboto Slab" panose="020B0604020202020204" charset="0"/>
            <a:cs typeface="Arial" panose="020B0604020202020204" pitchFamily="34" charset="0"/>
          </a:endParaRPr>
        </a:p>
      </dgm:t>
    </dgm:pt>
    <dgm:pt modelId="{C3CF687E-6028-47BE-8AB0-A712C30F76F8}">
      <dgm:prSet phldrT="[Texto]" custT="1"/>
      <dgm:spPr/>
      <dgm:t>
        <a:bodyPr/>
        <a:lstStyle/>
        <a:p>
          <a:r>
            <a:rPr lang="es-PE" sz="1400" b="0">
              <a:solidFill>
                <a:schemeClr val="tx1"/>
              </a:solidFill>
              <a:latin typeface="Arial" panose="020B0604020202020204" pitchFamily="34" charset="0"/>
              <a:ea typeface="Roboto Slab" panose="020B0604020202020204" charset="0"/>
              <a:cs typeface="Arial" panose="020B0604020202020204" pitchFamily="34" charset="0"/>
            </a:rPr>
            <a:t>Se realiza operación con tercero</a:t>
          </a:r>
          <a:endParaRPr lang="es-PE" sz="1400" b="0" dirty="0">
            <a:solidFill>
              <a:schemeClr val="tx1"/>
            </a:solidFill>
            <a:latin typeface="Arial" panose="020B0604020202020204" pitchFamily="34" charset="0"/>
            <a:ea typeface="Roboto Slab" panose="020B0604020202020204" charset="0"/>
            <a:cs typeface="Arial" panose="020B0604020202020204" pitchFamily="34" charset="0"/>
          </a:endParaRPr>
        </a:p>
      </dgm:t>
    </dgm:pt>
    <dgm:pt modelId="{11496999-A1F8-4E7F-8DCE-02C190552696}" type="parTrans" cxnId="{FDA2B3A2-6655-45D2-A146-7F35A8DE0D55}">
      <dgm:prSet/>
      <dgm:spPr/>
      <dgm:t>
        <a:bodyPr/>
        <a:lstStyle/>
        <a:p>
          <a:endParaRPr lang="es-PE" sz="1100" b="0">
            <a:solidFill>
              <a:schemeClr val="tx1"/>
            </a:solidFill>
            <a:latin typeface="Arial" panose="020B0604020202020204" pitchFamily="34" charset="0"/>
            <a:ea typeface="Roboto Slab" panose="020B0604020202020204" charset="0"/>
            <a:cs typeface="Arial" panose="020B0604020202020204" pitchFamily="34" charset="0"/>
          </a:endParaRPr>
        </a:p>
      </dgm:t>
    </dgm:pt>
    <dgm:pt modelId="{900C94DD-667B-4C76-8287-93DB9FA953D4}" type="sibTrans" cxnId="{FDA2B3A2-6655-45D2-A146-7F35A8DE0D55}">
      <dgm:prSet/>
      <dgm:spPr/>
      <dgm:t>
        <a:bodyPr/>
        <a:lstStyle/>
        <a:p>
          <a:endParaRPr lang="es-PE" sz="1100" b="0">
            <a:solidFill>
              <a:schemeClr val="tx1"/>
            </a:solidFill>
            <a:latin typeface="Arial" panose="020B0604020202020204" pitchFamily="34" charset="0"/>
            <a:ea typeface="Roboto Slab" panose="020B0604020202020204" charset="0"/>
            <a:cs typeface="Arial" panose="020B0604020202020204" pitchFamily="34" charset="0"/>
          </a:endParaRPr>
        </a:p>
      </dgm:t>
    </dgm:pt>
    <dgm:pt modelId="{075B8272-175B-47F3-8909-9D3C2B6C6BF7}">
      <dgm:prSet phldrT="[Texto]" custT="1"/>
      <dgm:spPr/>
      <dgm:t>
        <a:bodyPr/>
        <a:lstStyle/>
        <a:p>
          <a:pPr algn="l"/>
          <a:r>
            <a:rPr lang="es-PE" sz="1400" b="0">
              <a:solidFill>
                <a:schemeClr val="tx1"/>
              </a:solidFill>
              <a:latin typeface="Arial" panose="020B0604020202020204" pitchFamily="34" charset="0"/>
              <a:ea typeface="Roboto Slab" panose="020B0604020202020204" charset="0"/>
              <a:cs typeface="Arial" panose="020B0604020202020204" pitchFamily="34" charset="0"/>
            </a:rPr>
            <a:t>Adq. cancela con medios de pago según Reglamento, mantiene CF</a:t>
          </a:r>
          <a:endParaRPr lang="es-PE" sz="1400" b="0" dirty="0">
            <a:solidFill>
              <a:schemeClr val="tx1"/>
            </a:solidFill>
            <a:latin typeface="Arial" panose="020B0604020202020204" pitchFamily="34" charset="0"/>
            <a:ea typeface="Roboto Slab" panose="020B0604020202020204" charset="0"/>
            <a:cs typeface="Arial" panose="020B0604020202020204" pitchFamily="34" charset="0"/>
          </a:endParaRPr>
        </a:p>
      </dgm:t>
    </dgm:pt>
    <dgm:pt modelId="{52EF9637-593A-417E-83C2-BA4698D1961B}" type="parTrans" cxnId="{579C0E7B-6EA5-4DFF-922E-863E26AD8ECA}">
      <dgm:prSet/>
      <dgm:spPr/>
      <dgm:t>
        <a:bodyPr/>
        <a:lstStyle/>
        <a:p>
          <a:endParaRPr lang="es-PE" sz="1100" b="0">
            <a:solidFill>
              <a:schemeClr val="tx1"/>
            </a:solidFill>
            <a:latin typeface="Arial" panose="020B0604020202020204" pitchFamily="34" charset="0"/>
            <a:ea typeface="Roboto Slab" panose="020B0604020202020204" charset="0"/>
            <a:cs typeface="Arial" panose="020B0604020202020204" pitchFamily="34" charset="0"/>
          </a:endParaRPr>
        </a:p>
      </dgm:t>
    </dgm:pt>
    <dgm:pt modelId="{010143E4-D5F5-4276-A897-32C043AE8B88}" type="sibTrans" cxnId="{579C0E7B-6EA5-4DFF-922E-863E26AD8ECA}">
      <dgm:prSet/>
      <dgm:spPr/>
      <dgm:t>
        <a:bodyPr/>
        <a:lstStyle/>
        <a:p>
          <a:endParaRPr lang="es-PE" sz="1100" b="0">
            <a:solidFill>
              <a:schemeClr val="tx1"/>
            </a:solidFill>
            <a:latin typeface="Arial" panose="020B0604020202020204" pitchFamily="34" charset="0"/>
            <a:ea typeface="Roboto Slab" panose="020B0604020202020204" charset="0"/>
            <a:cs typeface="Arial" panose="020B0604020202020204" pitchFamily="34" charset="0"/>
          </a:endParaRPr>
        </a:p>
      </dgm:t>
    </dgm:pt>
    <dgm:pt modelId="{90D8B070-7A9B-44EC-AC86-58A726C7110E}">
      <dgm:prSet phldrT="[Texto]" custT="1"/>
      <dgm:spPr/>
      <dgm:t>
        <a:bodyPr/>
        <a:lstStyle/>
        <a:p>
          <a:r>
            <a:rPr lang="es-PE" sz="1400" b="0">
              <a:solidFill>
                <a:schemeClr val="tx1"/>
              </a:solidFill>
              <a:latin typeface="Arial" panose="020B0604020202020204" pitchFamily="34" charset="0"/>
              <a:ea typeface="Roboto Slab" panose="020B0604020202020204" charset="0"/>
              <a:cs typeface="Arial" panose="020B0604020202020204" pitchFamily="34" charset="0"/>
            </a:rPr>
            <a:t>Inciso b) Artículo 44° LIGV</a:t>
          </a:r>
          <a:endParaRPr lang="es-PE" sz="1400" b="0" dirty="0">
            <a:solidFill>
              <a:schemeClr val="tx1"/>
            </a:solidFill>
            <a:latin typeface="Arial" panose="020B0604020202020204" pitchFamily="34" charset="0"/>
            <a:ea typeface="Roboto Slab" panose="020B0604020202020204" charset="0"/>
            <a:cs typeface="Arial" panose="020B0604020202020204" pitchFamily="34" charset="0"/>
          </a:endParaRPr>
        </a:p>
      </dgm:t>
    </dgm:pt>
    <dgm:pt modelId="{1C856696-35FE-4D89-AEB5-9B062B8827CF}" type="parTrans" cxnId="{FD0FB267-ADF0-469C-AD34-5E9B8E3C02F8}">
      <dgm:prSet/>
      <dgm:spPr/>
      <dgm:t>
        <a:bodyPr/>
        <a:lstStyle/>
        <a:p>
          <a:endParaRPr lang="es-PE" sz="1100" b="0">
            <a:solidFill>
              <a:schemeClr val="tx1"/>
            </a:solidFill>
            <a:latin typeface="Arial" panose="020B0604020202020204" pitchFamily="34" charset="0"/>
            <a:ea typeface="Roboto Slab" panose="020B0604020202020204" charset="0"/>
            <a:cs typeface="Arial" panose="020B0604020202020204" pitchFamily="34" charset="0"/>
          </a:endParaRPr>
        </a:p>
      </dgm:t>
    </dgm:pt>
    <dgm:pt modelId="{2D7B5A87-CD73-4D8E-B145-FF61E5C440E4}" type="sibTrans" cxnId="{FD0FB267-ADF0-469C-AD34-5E9B8E3C02F8}">
      <dgm:prSet/>
      <dgm:spPr/>
      <dgm:t>
        <a:bodyPr/>
        <a:lstStyle/>
        <a:p>
          <a:endParaRPr lang="es-PE" sz="1100" b="0">
            <a:solidFill>
              <a:schemeClr val="tx1"/>
            </a:solidFill>
            <a:latin typeface="Arial" panose="020B0604020202020204" pitchFamily="34" charset="0"/>
            <a:ea typeface="Roboto Slab" panose="020B0604020202020204" charset="0"/>
            <a:cs typeface="Arial" panose="020B0604020202020204" pitchFamily="34" charset="0"/>
          </a:endParaRPr>
        </a:p>
      </dgm:t>
    </dgm:pt>
    <dgm:pt modelId="{0A4A73BD-4640-4B42-AAB3-C7EB3C36480F}" type="pres">
      <dgm:prSet presAssocID="{B0B0845D-1DFD-4FF3-B0CD-E28B0EC5E512}" presName="theList" presStyleCnt="0">
        <dgm:presLayoutVars>
          <dgm:dir/>
          <dgm:animLvl val="lvl"/>
          <dgm:resizeHandles val="exact"/>
        </dgm:presLayoutVars>
      </dgm:prSet>
      <dgm:spPr/>
    </dgm:pt>
    <dgm:pt modelId="{CFD16AE8-AD24-4DD1-8E6D-E64CBAF854C1}" type="pres">
      <dgm:prSet presAssocID="{0195AAE5-0BD1-4AF3-BF93-15F1F4DDDA85}" presName="compNode" presStyleCnt="0"/>
      <dgm:spPr/>
    </dgm:pt>
    <dgm:pt modelId="{895E4CD7-A2E4-43B7-A96D-41EF0C7CA161}" type="pres">
      <dgm:prSet presAssocID="{0195AAE5-0BD1-4AF3-BF93-15F1F4DDDA85}" presName="aNode" presStyleLbl="bgShp" presStyleIdx="0" presStyleCnt="2"/>
      <dgm:spPr/>
    </dgm:pt>
    <dgm:pt modelId="{491E9503-16C8-4533-A257-C99259F057BB}" type="pres">
      <dgm:prSet presAssocID="{0195AAE5-0BD1-4AF3-BF93-15F1F4DDDA85}" presName="textNode" presStyleLbl="bgShp" presStyleIdx="0" presStyleCnt="2"/>
      <dgm:spPr/>
    </dgm:pt>
    <dgm:pt modelId="{49DB3A47-718A-4871-BFE9-72062CA9716D}" type="pres">
      <dgm:prSet presAssocID="{0195AAE5-0BD1-4AF3-BF93-15F1F4DDDA85}" presName="compChildNode" presStyleCnt="0"/>
      <dgm:spPr/>
    </dgm:pt>
    <dgm:pt modelId="{84CCA398-E81D-4FA1-968A-E1B5759F1F9E}" type="pres">
      <dgm:prSet presAssocID="{0195AAE5-0BD1-4AF3-BF93-15F1F4DDDA85}" presName="theInnerList" presStyleCnt="0"/>
      <dgm:spPr/>
    </dgm:pt>
    <dgm:pt modelId="{0158E43F-2EDC-4DBA-8015-1919F9A7927E}" type="pres">
      <dgm:prSet presAssocID="{78458A03-EDFF-43DF-A772-248BD83BBB03}" presName="childNode" presStyleLbl="node1" presStyleIdx="0" presStyleCnt="4">
        <dgm:presLayoutVars>
          <dgm:bulletEnabled val="1"/>
        </dgm:presLayoutVars>
      </dgm:prSet>
      <dgm:spPr/>
    </dgm:pt>
    <dgm:pt modelId="{D6BE8491-FA7B-40EC-8449-6C622FDEBEE8}" type="pres">
      <dgm:prSet presAssocID="{78458A03-EDFF-43DF-A772-248BD83BBB03}" presName="aSpace2" presStyleCnt="0"/>
      <dgm:spPr/>
    </dgm:pt>
    <dgm:pt modelId="{A3AFA606-FB96-441B-9EB8-5C7D527CA9FE}" type="pres">
      <dgm:prSet presAssocID="{AA114275-C7B1-4A31-B7CA-5EE9ED79C7E8}" presName="childNode" presStyleLbl="node1" presStyleIdx="1" presStyleCnt="4">
        <dgm:presLayoutVars>
          <dgm:bulletEnabled val="1"/>
        </dgm:presLayoutVars>
      </dgm:prSet>
      <dgm:spPr/>
    </dgm:pt>
    <dgm:pt modelId="{1C81229F-895C-412C-8E27-0C586166C0ED}" type="pres">
      <dgm:prSet presAssocID="{0195AAE5-0BD1-4AF3-BF93-15F1F4DDDA85}" presName="aSpace" presStyleCnt="0"/>
      <dgm:spPr/>
    </dgm:pt>
    <dgm:pt modelId="{0B3B3D06-0B22-44AC-A83E-CAE2EFA8FB3C}" type="pres">
      <dgm:prSet presAssocID="{C3CF687E-6028-47BE-8AB0-A712C30F76F8}" presName="compNode" presStyleCnt="0"/>
      <dgm:spPr/>
    </dgm:pt>
    <dgm:pt modelId="{EBC46B31-DCBE-49E1-B8D3-D02A76028A25}" type="pres">
      <dgm:prSet presAssocID="{C3CF687E-6028-47BE-8AB0-A712C30F76F8}" presName="aNode" presStyleLbl="bgShp" presStyleIdx="1" presStyleCnt="2"/>
      <dgm:spPr/>
    </dgm:pt>
    <dgm:pt modelId="{AEC5ABDA-AB5E-4ABF-88D0-E9A510C3841A}" type="pres">
      <dgm:prSet presAssocID="{C3CF687E-6028-47BE-8AB0-A712C30F76F8}" presName="textNode" presStyleLbl="bgShp" presStyleIdx="1" presStyleCnt="2"/>
      <dgm:spPr/>
    </dgm:pt>
    <dgm:pt modelId="{43985B11-AEB6-4251-B209-8804AAF36C07}" type="pres">
      <dgm:prSet presAssocID="{C3CF687E-6028-47BE-8AB0-A712C30F76F8}" presName="compChildNode" presStyleCnt="0"/>
      <dgm:spPr/>
    </dgm:pt>
    <dgm:pt modelId="{C763B759-262D-4E65-8E9F-ADC9F694085F}" type="pres">
      <dgm:prSet presAssocID="{C3CF687E-6028-47BE-8AB0-A712C30F76F8}" presName="theInnerList" presStyleCnt="0"/>
      <dgm:spPr/>
    </dgm:pt>
    <dgm:pt modelId="{8E65912C-4617-4834-8C23-152DF9B62F5D}" type="pres">
      <dgm:prSet presAssocID="{075B8272-175B-47F3-8909-9D3C2B6C6BF7}" presName="childNode" presStyleLbl="node1" presStyleIdx="2" presStyleCnt="4">
        <dgm:presLayoutVars>
          <dgm:bulletEnabled val="1"/>
        </dgm:presLayoutVars>
      </dgm:prSet>
      <dgm:spPr/>
    </dgm:pt>
    <dgm:pt modelId="{4AB6C126-BF19-4EBB-9445-2C7BC59134C1}" type="pres">
      <dgm:prSet presAssocID="{075B8272-175B-47F3-8909-9D3C2B6C6BF7}" presName="aSpace2" presStyleCnt="0"/>
      <dgm:spPr/>
    </dgm:pt>
    <dgm:pt modelId="{9FBC67E6-7768-4E00-8357-B6C40E7A963D}" type="pres">
      <dgm:prSet presAssocID="{90D8B070-7A9B-44EC-AC86-58A726C7110E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0085410C-3FFC-4703-AD6B-3B07C1D0A067}" srcId="{B0B0845D-1DFD-4FF3-B0CD-E28B0EC5E512}" destId="{0195AAE5-0BD1-4AF3-BF93-15F1F4DDDA85}" srcOrd="0" destOrd="0" parTransId="{747932C2-461E-483F-9EB4-18D27E5A6E78}" sibTransId="{EC447F9D-7D74-4300-822B-B2FDE1609D75}"/>
    <dgm:cxn modelId="{4F954D3A-90CA-43AE-BFDA-6BF3FAB1ED78}" type="presOf" srcId="{B0B0845D-1DFD-4FF3-B0CD-E28B0EC5E512}" destId="{0A4A73BD-4640-4B42-AAB3-C7EB3C36480F}" srcOrd="0" destOrd="0" presId="urn:microsoft.com/office/officeart/2005/8/layout/lProcess2"/>
    <dgm:cxn modelId="{A0D31F5D-BBAD-467E-850D-C9C7368E97C9}" type="presOf" srcId="{C3CF687E-6028-47BE-8AB0-A712C30F76F8}" destId="{EBC46B31-DCBE-49E1-B8D3-D02A76028A25}" srcOrd="0" destOrd="0" presId="urn:microsoft.com/office/officeart/2005/8/layout/lProcess2"/>
    <dgm:cxn modelId="{A449D664-4D62-4D75-B569-BF7F7A6497B8}" srcId="{0195AAE5-0BD1-4AF3-BF93-15F1F4DDDA85}" destId="{78458A03-EDFF-43DF-A772-248BD83BBB03}" srcOrd="0" destOrd="0" parTransId="{B64D1A15-F342-4412-B1BD-2CC567584E81}" sibTransId="{EC75CBAD-2A0B-4AA3-8AF2-954D3D8059A9}"/>
    <dgm:cxn modelId="{FD0FB267-ADF0-469C-AD34-5E9B8E3C02F8}" srcId="{C3CF687E-6028-47BE-8AB0-A712C30F76F8}" destId="{90D8B070-7A9B-44EC-AC86-58A726C7110E}" srcOrd="1" destOrd="0" parTransId="{1C856696-35FE-4D89-AEB5-9B062B8827CF}" sibTransId="{2D7B5A87-CD73-4D8E-B145-FF61E5C440E4}"/>
    <dgm:cxn modelId="{4ADA4C4B-10A1-4328-B357-7AE8DF5B36AE}" type="presOf" srcId="{C3CF687E-6028-47BE-8AB0-A712C30F76F8}" destId="{AEC5ABDA-AB5E-4ABF-88D0-E9A510C3841A}" srcOrd="1" destOrd="0" presId="urn:microsoft.com/office/officeart/2005/8/layout/lProcess2"/>
    <dgm:cxn modelId="{579C0E7B-6EA5-4DFF-922E-863E26AD8ECA}" srcId="{C3CF687E-6028-47BE-8AB0-A712C30F76F8}" destId="{075B8272-175B-47F3-8909-9D3C2B6C6BF7}" srcOrd="0" destOrd="0" parTransId="{52EF9637-593A-417E-83C2-BA4698D1961B}" sibTransId="{010143E4-D5F5-4276-A897-32C043AE8B88}"/>
    <dgm:cxn modelId="{2DEF1A97-3C91-4669-A8E3-9D4ECF6A632D}" type="presOf" srcId="{0195AAE5-0BD1-4AF3-BF93-15F1F4DDDA85}" destId="{895E4CD7-A2E4-43B7-A96D-41EF0C7CA161}" srcOrd="0" destOrd="0" presId="urn:microsoft.com/office/officeart/2005/8/layout/lProcess2"/>
    <dgm:cxn modelId="{1963659F-B393-4744-9C43-756442C0DB85}" type="presOf" srcId="{90D8B070-7A9B-44EC-AC86-58A726C7110E}" destId="{9FBC67E6-7768-4E00-8357-B6C40E7A963D}" srcOrd="0" destOrd="0" presId="urn:microsoft.com/office/officeart/2005/8/layout/lProcess2"/>
    <dgm:cxn modelId="{FDA2B3A2-6655-45D2-A146-7F35A8DE0D55}" srcId="{B0B0845D-1DFD-4FF3-B0CD-E28B0EC5E512}" destId="{C3CF687E-6028-47BE-8AB0-A712C30F76F8}" srcOrd="1" destOrd="0" parTransId="{11496999-A1F8-4E7F-8DCE-02C190552696}" sibTransId="{900C94DD-667B-4C76-8287-93DB9FA953D4}"/>
    <dgm:cxn modelId="{09178DAA-2318-47D7-A081-9374B9CD1DB5}" type="presOf" srcId="{78458A03-EDFF-43DF-A772-248BD83BBB03}" destId="{0158E43F-2EDC-4DBA-8015-1919F9A7927E}" srcOrd="0" destOrd="0" presId="urn:microsoft.com/office/officeart/2005/8/layout/lProcess2"/>
    <dgm:cxn modelId="{E86F33CA-9059-4FF9-8D4B-B04CDBFA7ED2}" type="presOf" srcId="{075B8272-175B-47F3-8909-9D3C2B6C6BF7}" destId="{8E65912C-4617-4834-8C23-152DF9B62F5D}" srcOrd="0" destOrd="0" presId="urn:microsoft.com/office/officeart/2005/8/layout/lProcess2"/>
    <dgm:cxn modelId="{A36497DF-DD2C-4AFE-A022-A6BF45682607}" type="presOf" srcId="{AA114275-C7B1-4A31-B7CA-5EE9ED79C7E8}" destId="{A3AFA606-FB96-441B-9EB8-5C7D527CA9FE}" srcOrd="0" destOrd="0" presId="urn:microsoft.com/office/officeart/2005/8/layout/lProcess2"/>
    <dgm:cxn modelId="{1145ABE9-02BA-461C-B460-1D7D0D535A87}" srcId="{0195AAE5-0BD1-4AF3-BF93-15F1F4DDDA85}" destId="{AA114275-C7B1-4A31-B7CA-5EE9ED79C7E8}" srcOrd="1" destOrd="0" parTransId="{EF149493-BA74-4FAD-9C73-5E80AF985FE7}" sibTransId="{DFBA5F08-FCD1-40EC-B208-C3E1413954F3}"/>
    <dgm:cxn modelId="{B1728BF7-56C8-4766-A511-4B151EC59CF4}" type="presOf" srcId="{0195AAE5-0BD1-4AF3-BF93-15F1F4DDDA85}" destId="{491E9503-16C8-4533-A257-C99259F057BB}" srcOrd="1" destOrd="0" presId="urn:microsoft.com/office/officeart/2005/8/layout/lProcess2"/>
    <dgm:cxn modelId="{94536E10-B2BD-45D8-85CD-85924FFC04CC}" type="presParOf" srcId="{0A4A73BD-4640-4B42-AAB3-C7EB3C36480F}" destId="{CFD16AE8-AD24-4DD1-8E6D-E64CBAF854C1}" srcOrd="0" destOrd="0" presId="urn:microsoft.com/office/officeart/2005/8/layout/lProcess2"/>
    <dgm:cxn modelId="{C83FA32B-8B77-4C0B-8FDB-79D488168C15}" type="presParOf" srcId="{CFD16AE8-AD24-4DD1-8E6D-E64CBAF854C1}" destId="{895E4CD7-A2E4-43B7-A96D-41EF0C7CA161}" srcOrd="0" destOrd="0" presId="urn:microsoft.com/office/officeart/2005/8/layout/lProcess2"/>
    <dgm:cxn modelId="{1D1540D2-0352-47C9-87D2-2CA09FBA1BBF}" type="presParOf" srcId="{CFD16AE8-AD24-4DD1-8E6D-E64CBAF854C1}" destId="{491E9503-16C8-4533-A257-C99259F057BB}" srcOrd="1" destOrd="0" presId="urn:microsoft.com/office/officeart/2005/8/layout/lProcess2"/>
    <dgm:cxn modelId="{08EB26FC-0FD3-4D5B-A6F6-CD859A8C1BC4}" type="presParOf" srcId="{CFD16AE8-AD24-4DD1-8E6D-E64CBAF854C1}" destId="{49DB3A47-718A-4871-BFE9-72062CA9716D}" srcOrd="2" destOrd="0" presId="urn:microsoft.com/office/officeart/2005/8/layout/lProcess2"/>
    <dgm:cxn modelId="{17E8A814-5B27-4043-9DF7-C1CBC031F96F}" type="presParOf" srcId="{49DB3A47-718A-4871-BFE9-72062CA9716D}" destId="{84CCA398-E81D-4FA1-968A-E1B5759F1F9E}" srcOrd="0" destOrd="0" presId="urn:microsoft.com/office/officeart/2005/8/layout/lProcess2"/>
    <dgm:cxn modelId="{F82C5E90-E282-4509-80E2-F5F84D0F8480}" type="presParOf" srcId="{84CCA398-E81D-4FA1-968A-E1B5759F1F9E}" destId="{0158E43F-2EDC-4DBA-8015-1919F9A7927E}" srcOrd="0" destOrd="0" presId="urn:microsoft.com/office/officeart/2005/8/layout/lProcess2"/>
    <dgm:cxn modelId="{C081930A-F231-431B-877C-45F53A6C6FBE}" type="presParOf" srcId="{84CCA398-E81D-4FA1-968A-E1B5759F1F9E}" destId="{D6BE8491-FA7B-40EC-8449-6C622FDEBEE8}" srcOrd="1" destOrd="0" presId="urn:microsoft.com/office/officeart/2005/8/layout/lProcess2"/>
    <dgm:cxn modelId="{AA2EE904-FC4D-4CEF-92BD-C071CA1D0C80}" type="presParOf" srcId="{84CCA398-E81D-4FA1-968A-E1B5759F1F9E}" destId="{A3AFA606-FB96-441B-9EB8-5C7D527CA9FE}" srcOrd="2" destOrd="0" presId="urn:microsoft.com/office/officeart/2005/8/layout/lProcess2"/>
    <dgm:cxn modelId="{2E0D2646-D523-43F1-946A-1E1427A947AD}" type="presParOf" srcId="{0A4A73BD-4640-4B42-AAB3-C7EB3C36480F}" destId="{1C81229F-895C-412C-8E27-0C586166C0ED}" srcOrd="1" destOrd="0" presId="urn:microsoft.com/office/officeart/2005/8/layout/lProcess2"/>
    <dgm:cxn modelId="{432DEA37-CEC0-496C-BBD6-785C01AB4B80}" type="presParOf" srcId="{0A4A73BD-4640-4B42-AAB3-C7EB3C36480F}" destId="{0B3B3D06-0B22-44AC-A83E-CAE2EFA8FB3C}" srcOrd="2" destOrd="0" presId="urn:microsoft.com/office/officeart/2005/8/layout/lProcess2"/>
    <dgm:cxn modelId="{56847560-8659-4CEF-B172-C81046A6BB99}" type="presParOf" srcId="{0B3B3D06-0B22-44AC-A83E-CAE2EFA8FB3C}" destId="{EBC46B31-DCBE-49E1-B8D3-D02A76028A25}" srcOrd="0" destOrd="0" presId="urn:microsoft.com/office/officeart/2005/8/layout/lProcess2"/>
    <dgm:cxn modelId="{8E505639-8109-4276-90AB-8029BD7E4C6F}" type="presParOf" srcId="{0B3B3D06-0B22-44AC-A83E-CAE2EFA8FB3C}" destId="{AEC5ABDA-AB5E-4ABF-88D0-E9A510C3841A}" srcOrd="1" destOrd="0" presId="urn:microsoft.com/office/officeart/2005/8/layout/lProcess2"/>
    <dgm:cxn modelId="{26B00FF9-C212-4787-8121-B528BBA62674}" type="presParOf" srcId="{0B3B3D06-0B22-44AC-A83E-CAE2EFA8FB3C}" destId="{43985B11-AEB6-4251-B209-8804AAF36C07}" srcOrd="2" destOrd="0" presId="urn:microsoft.com/office/officeart/2005/8/layout/lProcess2"/>
    <dgm:cxn modelId="{BE6B176F-0892-4DA0-926A-6AE3E7AA0A0A}" type="presParOf" srcId="{43985B11-AEB6-4251-B209-8804AAF36C07}" destId="{C763B759-262D-4E65-8E9F-ADC9F694085F}" srcOrd="0" destOrd="0" presId="urn:microsoft.com/office/officeart/2005/8/layout/lProcess2"/>
    <dgm:cxn modelId="{5C504420-18BD-4E64-AF91-785C286A9811}" type="presParOf" srcId="{C763B759-262D-4E65-8E9F-ADC9F694085F}" destId="{8E65912C-4617-4834-8C23-152DF9B62F5D}" srcOrd="0" destOrd="0" presId="urn:microsoft.com/office/officeart/2005/8/layout/lProcess2"/>
    <dgm:cxn modelId="{4675FEEA-36EB-4972-BC26-C478B47C9793}" type="presParOf" srcId="{C763B759-262D-4E65-8E9F-ADC9F694085F}" destId="{4AB6C126-BF19-4EBB-9445-2C7BC59134C1}" srcOrd="1" destOrd="0" presId="urn:microsoft.com/office/officeart/2005/8/layout/lProcess2"/>
    <dgm:cxn modelId="{0595B800-E84A-4F21-82FA-8C1ED1E39EE8}" type="presParOf" srcId="{C763B759-262D-4E65-8E9F-ADC9F694085F}" destId="{9FBC67E6-7768-4E00-8357-B6C40E7A963D}" srcOrd="2" destOrd="0" presId="urn:microsoft.com/office/officeart/2005/8/layout/lProcess2"/>
  </dgm:cxnLst>
  <dgm:bg>
    <a:solidFill>
      <a:schemeClr val="bg1"/>
    </a:solidFill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93EC3CC-2DD6-4837-97AA-0E4AC663DBC6}" type="doc">
      <dgm:prSet loTypeId="urn:microsoft.com/office/officeart/2005/8/layout/list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PE"/>
        </a:p>
      </dgm:t>
    </dgm:pt>
    <dgm:pt modelId="{625A9642-4908-4D59-B871-F9C38BBE5E88}">
      <dgm:prSet phldrT="[Texto]" custT="1"/>
      <dgm:spPr/>
      <dgm:t>
        <a:bodyPr/>
        <a:lstStyle/>
        <a:p>
          <a:r>
            <a:rPr lang="es-PE" sz="1800" dirty="0">
              <a:solidFill>
                <a:schemeClr val="tx1"/>
              </a:solidFill>
              <a:ea typeface="Roboto Slab" panose="020B0604020202020204" charset="0"/>
              <a:cs typeface="Roboto Slab" panose="020B0604020202020204" charset="0"/>
            </a:rPr>
            <a:t>Utilice los medios de pago señalados en el reglamento. </a:t>
          </a:r>
          <a:endParaRPr lang="es-PE" sz="1800" dirty="0">
            <a:solidFill>
              <a:schemeClr val="tx1"/>
            </a:solidFill>
          </a:endParaRPr>
        </a:p>
      </dgm:t>
    </dgm:pt>
    <dgm:pt modelId="{8BA4AA52-2A49-422A-9E3B-7D21C623E0DA}" type="parTrans" cxnId="{893E689A-14DC-4767-A8A5-457164C599A9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FE94658B-12F3-44F3-881A-77F7298786FC}" type="sibTrans" cxnId="{893E689A-14DC-4767-A8A5-457164C599A9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F2370454-EE6A-47E5-BCCF-BD818C29DB30}">
      <dgm:prSet phldrT="[Texto]" custT="1"/>
      <dgm:spPr/>
      <dgm:t>
        <a:bodyPr/>
        <a:lstStyle/>
        <a:p>
          <a:r>
            <a:rPr lang="es-PE" sz="1800">
              <a:solidFill>
                <a:schemeClr val="tx1"/>
              </a:solidFill>
              <a:ea typeface="Roboto Slab" panose="020B0604020202020204" charset="0"/>
              <a:cs typeface="Roboto Slab" panose="020B0604020202020204" charset="0"/>
            </a:rPr>
            <a:t>Los  bienes  adquiridos  o los  servicios utilizados sean los mismos que los consignados en el CP.</a:t>
          </a:r>
          <a:endParaRPr lang="es-PE" sz="1800" dirty="0">
            <a:solidFill>
              <a:schemeClr val="tx1"/>
            </a:solidFill>
          </a:endParaRPr>
        </a:p>
      </dgm:t>
    </dgm:pt>
    <dgm:pt modelId="{0765D60A-C559-463E-B534-4268456D719E}" type="parTrans" cxnId="{0B215B21-1235-49AE-A183-68791F3B92DA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9DC1F26E-3137-410B-8161-5FA02907FF41}" type="sibTrans" cxnId="{0B215B21-1235-49AE-A183-68791F3B92DA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B2300057-31B7-4341-BF2F-832881FB598C}">
      <dgm:prSet phldrT="[Texto]" custT="1"/>
      <dgm:spPr/>
      <dgm:t>
        <a:bodyPr/>
        <a:lstStyle/>
        <a:p>
          <a:r>
            <a:rPr lang="es-PE" sz="1800">
              <a:solidFill>
                <a:schemeClr val="tx1"/>
              </a:solidFill>
              <a:ea typeface="Roboto Slab" panose="020B0604020202020204" charset="0"/>
              <a:cs typeface="Roboto Slab" panose="020B0604020202020204" charset="0"/>
            </a:rPr>
            <a:t>El CP reúna los requisitos para gozar del crédito fiscal, excepto el de haber consignado la identificación del transferente, prestador del servicio o constructor.</a:t>
          </a:r>
          <a:endParaRPr lang="es-PE" sz="1800" dirty="0">
            <a:solidFill>
              <a:schemeClr val="tx1"/>
            </a:solidFill>
          </a:endParaRPr>
        </a:p>
      </dgm:t>
    </dgm:pt>
    <dgm:pt modelId="{2089D3F0-9926-44A1-B4F4-0D6CD7B46EBA}" type="parTrans" cxnId="{95B4391E-DC03-45AD-9737-46AD605850BF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6B5778A7-18CE-4BE1-849B-3BCD8BB653B4}" type="sibTrans" cxnId="{95B4391E-DC03-45AD-9737-46AD605850BF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2112DCA0-4FDF-4453-8E20-CE71C115C91A}" type="pres">
      <dgm:prSet presAssocID="{193EC3CC-2DD6-4837-97AA-0E4AC663DBC6}" presName="linear" presStyleCnt="0">
        <dgm:presLayoutVars>
          <dgm:dir/>
          <dgm:animLvl val="lvl"/>
          <dgm:resizeHandles val="exact"/>
        </dgm:presLayoutVars>
      </dgm:prSet>
      <dgm:spPr/>
    </dgm:pt>
    <dgm:pt modelId="{43B5E07D-80CA-485A-BDF1-0747B7FAAF74}" type="pres">
      <dgm:prSet presAssocID="{625A9642-4908-4D59-B871-F9C38BBE5E88}" presName="parentLin" presStyleCnt="0"/>
      <dgm:spPr/>
    </dgm:pt>
    <dgm:pt modelId="{5F53A886-C841-4F70-B885-B3F52FA5B325}" type="pres">
      <dgm:prSet presAssocID="{625A9642-4908-4D59-B871-F9C38BBE5E88}" presName="parentLeftMargin" presStyleLbl="node1" presStyleIdx="0" presStyleCnt="3"/>
      <dgm:spPr/>
    </dgm:pt>
    <dgm:pt modelId="{7A2E9B87-640C-4977-9188-1505A60C9CA0}" type="pres">
      <dgm:prSet presAssocID="{625A9642-4908-4D59-B871-F9C38BBE5E88}" presName="parentText" presStyleLbl="node1" presStyleIdx="0" presStyleCnt="3" custScaleX="111602" custScaleY="485264">
        <dgm:presLayoutVars>
          <dgm:chMax val="0"/>
          <dgm:bulletEnabled val="1"/>
        </dgm:presLayoutVars>
      </dgm:prSet>
      <dgm:spPr/>
    </dgm:pt>
    <dgm:pt modelId="{2D08B2DF-8D59-4BAB-9424-FDA47B646001}" type="pres">
      <dgm:prSet presAssocID="{625A9642-4908-4D59-B871-F9C38BBE5E88}" presName="negativeSpace" presStyleCnt="0"/>
      <dgm:spPr/>
    </dgm:pt>
    <dgm:pt modelId="{66CB1D53-1E2F-44D5-ADB0-EE2CF1E83F29}" type="pres">
      <dgm:prSet presAssocID="{625A9642-4908-4D59-B871-F9C38BBE5E88}" presName="childText" presStyleLbl="conFgAcc1" presStyleIdx="0" presStyleCnt="3">
        <dgm:presLayoutVars>
          <dgm:bulletEnabled val="1"/>
        </dgm:presLayoutVars>
      </dgm:prSet>
      <dgm:spPr/>
    </dgm:pt>
    <dgm:pt modelId="{37F98B56-605C-47D6-A067-025E7C990FC1}" type="pres">
      <dgm:prSet presAssocID="{FE94658B-12F3-44F3-881A-77F7298786FC}" presName="spaceBetweenRectangles" presStyleCnt="0"/>
      <dgm:spPr/>
    </dgm:pt>
    <dgm:pt modelId="{901575DE-C1CB-4453-AEAA-C7262E203E49}" type="pres">
      <dgm:prSet presAssocID="{F2370454-EE6A-47E5-BCCF-BD818C29DB30}" presName="parentLin" presStyleCnt="0"/>
      <dgm:spPr/>
    </dgm:pt>
    <dgm:pt modelId="{B8A8CA60-3C03-4E39-9DAA-BAB17D2D2913}" type="pres">
      <dgm:prSet presAssocID="{F2370454-EE6A-47E5-BCCF-BD818C29DB30}" presName="parentLeftMargin" presStyleLbl="node1" presStyleIdx="0" presStyleCnt="3"/>
      <dgm:spPr/>
    </dgm:pt>
    <dgm:pt modelId="{7A4901F3-81A7-4A53-BDD7-2E1DC4D0073C}" type="pres">
      <dgm:prSet presAssocID="{F2370454-EE6A-47E5-BCCF-BD818C29DB30}" presName="parentText" presStyleLbl="node1" presStyleIdx="1" presStyleCnt="3" custScaleX="111602" custScaleY="485264">
        <dgm:presLayoutVars>
          <dgm:chMax val="0"/>
          <dgm:bulletEnabled val="1"/>
        </dgm:presLayoutVars>
      </dgm:prSet>
      <dgm:spPr/>
    </dgm:pt>
    <dgm:pt modelId="{D781509C-E5CF-43D7-BBF0-7676DC9C702E}" type="pres">
      <dgm:prSet presAssocID="{F2370454-EE6A-47E5-BCCF-BD818C29DB30}" presName="negativeSpace" presStyleCnt="0"/>
      <dgm:spPr/>
    </dgm:pt>
    <dgm:pt modelId="{CB4A61F3-5458-4237-B272-B0C4C507A78F}" type="pres">
      <dgm:prSet presAssocID="{F2370454-EE6A-47E5-BCCF-BD818C29DB30}" presName="childText" presStyleLbl="conFgAcc1" presStyleIdx="1" presStyleCnt="3">
        <dgm:presLayoutVars>
          <dgm:bulletEnabled val="1"/>
        </dgm:presLayoutVars>
      </dgm:prSet>
      <dgm:spPr/>
    </dgm:pt>
    <dgm:pt modelId="{6FE5133C-2352-4E4B-B17A-B2220E17F1E5}" type="pres">
      <dgm:prSet presAssocID="{9DC1F26E-3137-410B-8161-5FA02907FF41}" presName="spaceBetweenRectangles" presStyleCnt="0"/>
      <dgm:spPr/>
    </dgm:pt>
    <dgm:pt modelId="{1D8162F4-3E78-4AAE-9E1B-78DA22DDBE2A}" type="pres">
      <dgm:prSet presAssocID="{B2300057-31B7-4341-BF2F-832881FB598C}" presName="parentLin" presStyleCnt="0"/>
      <dgm:spPr/>
    </dgm:pt>
    <dgm:pt modelId="{82C9162C-9698-4755-AB0E-60C2B9D943AE}" type="pres">
      <dgm:prSet presAssocID="{B2300057-31B7-4341-BF2F-832881FB598C}" presName="parentLeftMargin" presStyleLbl="node1" presStyleIdx="1" presStyleCnt="3"/>
      <dgm:spPr/>
    </dgm:pt>
    <dgm:pt modelId="{AABA53A4-55B4-4037-822D-A6E021E208B2}" type="pres">
      <dgm:prSet presAssocID="{B2300057-31B7-4341-BF2F-832881FB598C}" presName="parentText" presStyleLbl="node1" presStyleIdx="2" presStyleCnt="3" custScaleX="111602" custScaleY="485264">
        <dgm:presLayoutVars>
          <dgm:chMax val="0"/>
          <dgm:bulletEnabled val="1"/>
        </dgm:presLayoutVars>
      </dgm:prSet>
      <dgm:spPr/>
    </dgm:pt>
    <dgm:pt modelId="{C3993662-5267-4824-AB42-1CD4DB3CB168}" type="pres">
      <dgm:prSet presAssocID="{B2300057-31B7-4341-BF2F-832881FB598C}" presName="negativeSpace" presStyleCnt="0"/>
      <dgm:spPr/>
    </dgm:pt>
    <dgm:pt modelId="{883FC0E2-5063-4558-879A-44C5B8D421D0}" type="pres">
      <dgm:prSet presAssocID="{B2300057-31B7-4341-BF2F-832881FB598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5B4391E-DC03-45AD-9737-46AD605850BF}" srcId="{193EC3CC-2DD6-4837-97AA-0E4AC663DBC6}" destId="{B2300057-31B7-4341-BF2F-832881FB598C}" srcOrd="2" destOrd="0" parTransId="{2089D3F0-9926-44A1-B4F4-0D6CD7B46EBA}" sibTransId="{6B5778A7-18CE-4BE1-849B-3BCD8BB653B4}"/>
    <dgm:cxn modelId="{0B215B21-1235-49AE-A183-68791F3B92DA}" srcId="{193EC3CC-2DD6-4837-97AA-0E4AC663DBC6}" destId="{F2370454-EE6A-47E5-BCCF-BD818C29DB30}" srcOrd="1" destOrd="0" parTransId="{0765D60A-C559-463E-B534-4268456D719E}" sibTransId="{9DC1F26E-3137-410B-8161-5FA02907FF41}"/>
    <dgm:cxn modelId="{C5F42A72-BA28-4A9F-906C-8CBEDF341261}" type="presOf" srcId="{625A9642-4908-4D59-B871-F9C38BBE5E88}" destId="{5F53A886-C841-4F70-B885-B3F52FA5B325}" srcOrd="0" destOrd="0" presId="urn:microsoft.com/office/officeart/2005/8/layout/list1"/>
    <dgm:cxn modelId="{610F3F75-C843-481D-BE28-E2CF178536F6}" type="presOf" srcId="{F2370454-EE6A-47E5-BCCF-BD818C29DB30}" destId="{7A4901F3-81A7-4A53-BDD7-2E1DC4D0073C}" srcOrd="1" destOrd="0" presId="urn:microsoft.com/office/officeart/2005/8/layout/list1"/>
    <dgm:cxn modelId="{EDE6157D-99C0-4CB8-9797-BB7D04557150}" type="presOf" srcId="{B2300057-31B7-4341-BF2F-832881FB598C}" destId="{82C9162C-9698-4755-AB0E-60C2B9D943AE}" srcOrd="0" destOrd="0" presId="urn:microsoft.com/office/officeart/2005/8/layout/list1"/>
    <dgm:cxn modelId="{893E689A-14DC-4767-A8A5-457164C599A9}" srcId="{193EC3CC-2DD6-4837-97AA-0E4AC663DBC6}" destId="{625A9642-4908-4D59-B871-F9C38BBE5E88}" srcOrd="0" destOrd="0" parTransId="{8BA4AA52-2A49-422A-9E3B-7D21C623E0DA}" sibTransId="{FE94658B-12F3-44F3-881A-77F7298786FC}"/>
    <dgm:cxn modelId="{D114DBA8-0240-4386-B105-626F79DA6455}" type="presOf" srcId="{F2370454-EE6A-47E5-BCCF-BD818C29DB30}" destId="{B8A8CA60-3C03-4E39-9DAA-BAB17D2D2913}" srcOrd="0" destOrd="0" presId="urn:microsoft.com/office/officeart/2005/8/layout/list1"/>
    <dgm:cxn modelId="{1B9417B2-14E4-47E5-9BBF-67CBC510A762}" type="presOf" srcId="{193EC3CC-2DD6-4837-97AA-0E4AC663DBC6}" destId="{2112DCA0-4FDF-4453-8E20-CE71C115C91A}" srcOrd="0" destOrd="0" presId="urn:microsoft.com/office/officeart/2005/8/layout/list1"/>
    <dgm:cxn modelId="{D28023D9-0664-4368-A1CF-4E272CBDF85A}" type="presOf" srcId="{625A9642-4908-4D59-B871-F9C38BBE5E88}" destId="{7A2E9B87-640C-4977-9188-1505A60C9CA0}" srcOrd="1" destOrd="0" presId="urn:microsoft.com/office/officeart/2005/8/layout/list1"/>
    <dgm:cxn modelId="{A1469EEF-F2B4-4F4D-A1CB-3859A53FA2E2}" type="presOf" srcId="{B2300057-31B7-4341-BF2F-832881FB598C}" destId="{AABA53A4-55B4-4037-822D-A6E021E208B2}" srcOrd="1" destOrd="0" presId="urn:microsoft.com/office/officeart/2005/8/layout/list1"/>
    <dgm:cxn modelId="{27622341-290C-4A73-B62B-C22B151F350B}" type="presParOf" srcId="{2112DCA0-4FDF-4453-8E20-CE71C115C91A}" destId="{43B5E07D-80CA-485A-BDF1-0747B7FAAF74}" srcOrd="0" destOrd="0" presId="urn:microsoft.com/office/officeart/2005/8/layout/list1"/>
    <dgm:cxn modelId="{5B855B3D-B37A-4F23-AD64-4FC140C7B289}" type="presParOf" srcId="{43B5E07D-80CA-485A-BDF1-0747B7FAAF74}" destId="{5F53A886-C841-4F70-B885-B3F52FA5B325}" srcOrd="0" destOrd="0" presId="urn:microsoft.com/office/officeart/2005/8/layout/list1"/>
    <dgm:cxn modelId="{6FCF051B-7666-4411-9CD5-40E4CBC2D23D}" type="presParOf" srcId="{43B5E07D-80CA-485A-BDF1-0747B7FAAF74}" destId="{7A2E9B87-640C-4977-9188-1505A60C9CA0}" srcOrd="1" destOrd="0" presId="urn:microsoft.com/office/officeart/2005/8/layout/list1"/>
    <dgm:cxn modelId="{809E435F-036E-418F-869A-E009AE817793}" type="presParOf" srcId="{2112DCA0-4FDF-4453-8E20-CE71C115C91A}" destId="{2D08B2DF-8D59-4BAB-9424-FDA47B646001}" srcOrd="1" destOrd="0" presId="urn:microsoft.com/office/officeart/2005/8/layout/list1"/>
    <dgm:cxn modelId="{7B5BEBDC-40FB-4155-B043-381B8C87241A}" type="presParOf" srcId="{2112DCA0-4FDF-4453-8E20-CE71C115C91A}" destId="{66CB1D53-1E2F-44D5-ADB0-EE2CF1E83F29}" srcOrd="2" destOrd="0" presId="urn:microsoft.com/office/officeart/2005/8/layout/list1"/>
    <dgm:cxn modelId="{76A3AB28-3B33-4F34-B15B-F4C5F246F058}" type="presParOf" srcId="{2112DCA0-4FDF-4453-8E20-CE71C115C91A}" destId="{37F98B56-605C-47D6-A067-025E7C990FC1}" srcOrd="3" destOrd="0" presId="urn:microsoft.com/office/officeart/2005/8/layout/list1"/>
    <dgm:cxn modelId="{8DDA4FAE-992D-4DC4-9F97-24C4D0216967}" type="presParOf" srcId="{2112DCA0-4FDF-4453-8E20-CE71C115C91A}" destId="{901575DE-C1CB-4453-AEAA-C7262E203E49}" srcOrd="4" destOrd="0" presId="urn:microsoft.com/office/officeart/2005/8/layout/list1"/>
    <dgm:cxn modelId="{CB8EEF64-3CA0-485F-BAE2-F67B7ECF8F1E}" type="presParOf" srcId="{901575DE-C1CB-4453-AEAA-C7262E203E49}" destId="{B8A8CA60-3C03-4E39-9DAA-BAB17D2D2913}" srcOrd="0" destOrd="0" presId="urn:microsoft.com/office/officeart/2005/8/layout/list1"/>
    <dgm:cxn modelId="{75AF6DC2-1B05-41FA-87E7-C0B36A456F29}" type="presParOf" srcId="{901575DE-C1CB-4453-AEAA-C7262E203E49}" destId="{7A4901F3-81A7-4A53-BDD7-2E1DC4D0073C}" srcOrd="1" destOrd="0" presId="urn:microsoft.com/office/officeart/2005/8/layout/list1"/>
    <dgm:cxn modelId="{0835C19F-BF61-4D1C-BD27-D1633F927288}" type="presParOf" srcId="{2112DCA0-4FDF-4453-8E20-CE71C115C91A}" destId="{D781509C-E5CF-43D7-BBF0-7676DC9C702E}" srcOrd="5" destOrd="0" presId="urn:microsoft.com/office/officeart/2005/8/layout/list1"/>
    <dgm:cxn modelId="{A4CAD863-ECD2-44F8-9CF9-5F04C6EB00CB}" type="presParOf" srcId="{2112DCA0-4FDF-4453-8E20-CE71C115C91A}" destId="{CB4A61F3-5458-4237-B272-B0C4C507A78F}" srcOrd="6" destOrd="0" presId="urn:microsoft.com/office/officeart/2005/8/layout/list1"/>
    <dgm:cxn modelId="{BFB31C49-0322-40AC-B548-6C733D6B02DD}" type="presParOf" srcId="{2112DCA0-4FDF-4453-8E20-CE71C115C91A}" destId="{6FE5133C-2352-4E4B-B17A-B2220E17F1E5}" srcOrd="7" destOrd="0" presId="urn:microsoft.com/office/officeart/2005/8/layout/list1"/>
    <dgm:cxn modelId="{2D06B948-67F5-4827-84AE-8DE518C90629}" type="presParOf" srcId="{2112DCA0-4FDF-4453-8E20-CE71C115C91A}" destId="{1D8162F4-3E78-4AAE-9E1B-78DA22DDBE2A}" srcOrd="8" destOrd="0" presId="urn:microsoft.com/office/officeart/2005/8/layout/list1"/>
    <dgm:cxn modelId="{052E0E6D-A5EE-43F8-AA67-6C8B03C2ED1C}" type="presParOf" srcId="{1D8162F4-3E78-4AAE-9E1B-78DA22DDBE2A}" destId="{82C9162C-9698-4755-AB0E-60C2B9D943AE}" srcOrd="0" destOrd="0" presId="urn:microsoft.com/office/officeart/2005/8/layout/list1"/>
    <dgm:cxn modelId="{AAEA4167-4DB1-4AA2-A8B9-C037758E7127}" type="presParOf" srcId="{1D8162F4-3E78-4AAE-9E1B-78DA22DDBE2A}" destId="{AABA53A4-55B4-4037-822D-A6E021E208B2}" srcOrd="1" destOrd="0" presId="urn:microsoft.com/office/officeart/2005/8/layout/list1"/>
    <dgm:cxn modelId="{8C1CEA32-F43A-404B-8ACB-D1083CF22133}" type="presParOf" srcId="{2112DCA0-4FDF-4453-8E20-CE71C115C91A}" destId="{C3993662-5267-4824-AB42-1CD4DB3CB168}" srcOrd="9" destOrd="0" presId="urn:microsoft.com/office/officeart/2005/8/layout/list1"/>
    <dgm:cxn modelId="{704657A8-DA66-4333-9DBA-40FDA92A849E}" type="presParOf" srcId="{2112DCA0-4FDF-4453-8E20-CE71C115C91A}" destId="{883FC0E2-5063-4558-879A-44C5B8D421D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C2072FB-4811-49AB-9BE5-45CB20E647A8}" type="doc">
      <dgm:prSet loTypeId="urn:microsoft.com/office/officeart/2005/8/layout/pyramid2" loCatId="list" qsTypeId="urn:microsoft.com/office/officeart/2005/8/quickstyle/3d3" qsCatId="3D" csTypeId="urn:microsoft.com/office/officeart/2005/8/colors/colorful2" csCatId="colorful" phldr="1"/>
      <dgm:spPr/>
    </dgm:pt>
    <dgm:pt modelId="{941F8BF0-F4CE-4557-8E51-00610FE5B779}">
      <dgm:prSet phldrT="[Texto]" custT="1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>
            <a:buSzPct val="136000"/>
            <a:buNone/>
          </a:pPr>
          <a:r>
            <a:rPr lang="es-ES_tradnl" sz="1600" dirty="0">
              <a:solidFill>
                <a:schemeClr val="tx1"/>
              </a:solidFill>
              <a:ea typeface="Roboto Slab" panose="020B0604020202020204" charset="0"/>
              <a:cs typeface="Roboto Slab" panose="020B0604020202020204" charset="0"/>
            </a:rPr>
            <a:t>Transferencia de fondos</a:t>
          </a:r>
          <a:endParaRPr lang="es-PE" sz="1600" dirty="0">
            <a:solidFill>
              <a:schemeClr val="tx1"/>
            </a:solidFill>
          </a:endParaRPr>
        </a:p>
      </dgm:t>
    </dgm:pt>
    <dgm:pt modelId="{83543230-4940-492F-8401-BF7D3CDB8168}" type="parTrans" cxnId="{81C62947-81B2-4BE5-90DB-317A7E2C16F4}">
      <dgm:prSet/>
      <dgm:spPr/>
      <dgm:t>
        <a:bodyPr/>
        <a:lstStyle/>
        <a:p>
          <a:endParaRPr lang="es-PE" sz="1600"/>
        </a:p>
      </dgm:t>
    </dgm:pt>
    <dgm:pt modelId="{46ABEE29-3E7D-468E-A883-526BA2CC189C}" type="sibTrans" cxnId="{81C62947-81B2-4BE5-90DB-317A7E2C16F4}">
      <dgm:prSet/>
      <dgm:spPr/>
      <dgm:t>
        <a:bodyPr/>
        <a:lstStyle/>
        <a:p>
          <a:endParaRPr lang="es-PE" sz="1600"/>
        </a:p>
      </dgm:t>
    </dgm:pt>
    <dgm:pt modelId="{67C32AC6-5033-49E4-ABEA-4E49C7F999BA}">
      <dgm:prSet custT="1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s-ES_tradnl" sz="1600">
              <a:solidFill>
                <a:schemeClr val="tx1"/>
              </a:solidFill>
              <a:ea typeface="Roboto Slab" panose="020B0604020202020204" charset="0"/>
              <a:cs typeface="Roboto Slab" panose="020B0604020202020204" charset="0"/>
            </a:rPr>
            <a:t>Cheques con la cláusula “no negociables”, “intransferibles”,  “no a la orden” u otro equivalente, u               </a:t>
          </a:r>
          <a:endParaRPr lang="es-ES_tradnl" sz="1600" dirty="0">
            <a:solidFill>
              <a:schemeClr val="tx1"/>
            </a:solidFill>
            <a:ea typeface="Roboto Slab" panose="020B0604020202020204" charset="0"/>
            <a:cs typeface="Roboto Slab" panose="020B0604020202020204" charset="0"/>
          </a:endParaRPr>
        </a:p>
      </dgm:t>
    </dgm:pt>
    <dgm:pt modelId="{F5D95BBD-2285-4CE3-82AF-C969D75C01B1}" type="parTrans" cxnId="{55BFC170-B929-4EE2-A6A8-5A86B301D8BE}">
      <dgm:prSet/>
      <dgm:spPr/>
      <dgm:t>
        <a:bodyPr/>
        <a:lstStyle/>
        <a:p>
          <a:endParaRPr lang="es-PE" sz="1600"/>
        </a:p>
      </dgm:t>
    </dgm:pt>
    <dgm:pt modelId="{C48D6EC7-F4EF-464E-BF50-01C1E0FA6C9A}" type="sibTrans" cxnId="{55BFC170-B929-4EE2-A6A8-5A86B301D8BE}">
      <dgm:prSet/>
      <dgm:spPr/>
      <dgm:t>
        <a:bodyPr/>
        <a:lstStyle/>
        <a:p>
          <a:endParaRPr lang="es-PE" sz="1600"/>
        </a:p>
      </dgm:t>
    </dgm:pt>
    <dgm:pt modelId="{F7C98D90-8332-4616-B671-326EEEC1E3CE}">
      <dgm:prSet custT="1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s-ES_tradnl" sz="1600">
              <a:solidFill>
                <a:schemeClr val="tx1"/>
              </a:solidFill>
              <a:ea typeface="Roboto Slab" panose="020B0604020202020204" charset="0"/>
              <a:cs typeface="Roboto Slab" panose="020B0604020202020204" charset="0"/>
            </a:rPr>
            <a:t>Orden de pago.</a:t>
          </a:r>
          <a:endParaRPr lang="es-PE" sz="1600" dirty="0">
            <a:solidFill>
              <a:schemeClr val="tx1"/>
            </a:solidFill>
            <a:ea typeface="Roboto Slab" panose="020B0604020202020204" charset="0"/>
            <a:cs typeface="Roboto Slab" panose="020B0604020202020204" charset="0"/>
          </a:endParaRPr>
        </a:p>
      </dgm:t>
    </dgm:pt>
    <dgm:pt modelId="{4E333C9A-7EE9-4BED-A1EF-7DA046990323}" type="parTrans" cxnId="{8F9C693A-D106-4293-B5D5-1C8E5CBA733F}">
      <dgm:prSet/>
      <dgm:spPr/>
      <dgm:t>
        <a:bodyPr/>
        <a:lstStyle/>
        <a:p>
          <a:endParaRPr lang="es-PE" sz="1600"/>
        </a:p>
      </dgm:t>
    </dgm:pt>
    <dgm:pt modelId="{CC69399C-99A4-47E5-943D-CA4D0C5711D2}" type="sibTrans" cxnId="{8F9C693A-D106-4293-B5D5-1C8E5CBA733F}">
      <dgm:prSet/>
      <dgm:spPr/>
      <dgm:t>
        <a:bodyPr/>
        <a:lstStyle/>
        <a:p>
          <a:endParaRPr lang="es-PE" sz="1600"/>
        </a:p>
      </dgm:t>
    </dgm:pt>
    <dgm:pt modelId="{AF6824C5-44D4-4291-BA6B-8A0D5AE4C1DC}" type="pres">
      <dgm:prSet presAssocID="{9C2072FB-4811-49AB-9BE5-45CB20E647A8}" presName="compositeShape" presStyleCnt="0">
        <dgm:presLayoutVars>
          <dgm:dir/>
          <dgm:resizeHandles/>
        </dgm:presLayoutVars>
      </dgm:prSet>
      <dgm:spPr/>
    </dgm:pt>
    <dgm:pt modelId="{F5911660-ED2B-4A67-9289-8460A8208467}" type="pres">
      <dgm:prSet presAssocID="{9C2072FB-4811-49AB-9BE5-45CB20E647A8}" presName="pyramid" presStyleLbl="node1" presStyleIdx="0" presStyleCnt="1"/>
      <dgm:sp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85D2CADF-51C4-42CC-A121-F2B03FA5A493}" type="pres">
      <dgm:prSet presAssocID="{9C2072FB-4811-49AB-9BE5-45CB20E647A8}" presName="theList" presStyleCnt="0"/>
      <dgm:spPr/>
    </dgm:pt>
    <dgm:pt modelId="{40A4E9C1-8312-44E2-BA67-0BBFE399ECCB}" type="pres">
      <dgm:prSet presAssocID="{941F8BF0-F4CE-4557-8E51-00610FE5B779}" presName="aNode" presStyleLbl="fgAcc1" presStyleIdx="0" presStyleCnt="3">
        <dgm:presLayoutVars>
          <dgm:bulletEnabled val="1"/>
        </dgm:presLayoutVars>
      </dgm:prSet>
      <dgm:spPr/>
    </dgm:pt>
    <dgm:pt modelId="{2929B0D1-CE02-40BF-9F2E-80C220815992}" type="pres">
      <dgm:prSet presAssocID="{941F8BF0-F4CE-4557-8E51-00610FE5B779}" presName="aSpace" presStyleCnt="0"/>
      <dgm:spPr/>
    </dgm:pt>
    <dgm:pt modelId="{83E2F660-5F50-4EC5-8DD4-B753A1FF7992}" type="pres">
      <dgm:prSet presAssocID="{67C32AC6-5033-49E4-ABEA-4E49C7F999BA}" presName="aNode" presStyleLbl="fgAcc1" presStyleIdx="1" presStyleCnt="3">
        <dgm:presLayoutVars>
          <dgm:bulletEnabled val="1"/>
        </dgm:presLayoutVars>
      </dgm:prSet>
      <dgm:spPr/>
    </dgm:pt>
    <dgm:pt modelId="{0D16728A-0A22-4A4A-A493-A0740715B081}" type="pres">
      <dgm:prSet presAssocID="{67C32AC6-5033-49E4-ABEA-4E49C7F999BA}" presName="aSpace" presStyleCnt="0"/>
      <dgm:spPr/>
    </dgm:pt>
    <dgm:pt modelId="{42A8D1B2-6FAF-401F-86E1-00C2E5A69C9F}" type="pres">
      <dgm:prSet presAssocID="{F7C98D90-8332-4616-B671-326EEEC1E3CE}" presName="aNode" presStyleLbl="fgAcc1" presStyleIdx="2" presStyleCnt="3">
        <dgm:presLayoutVars>
          <dgm:bulletEnabled val="1"/>
        </dgm:presLayoutVars>
      </dgm:prSet>
      <dgm:spPr/>
    </dgm:pt>
    <dgm:pt modelId="{567FA100-A617-4343-B32A-E7B2531882A7}" type="pres">
      <dgm:prSet presAssocID="{F7C98D90-8332-4616-B671-326EEEC1E3CE}" presName="aSpace" presStyleCnt="0"/>
      <dgm:spPr/>
    </dgm:pt>
  </dgm:ptLst>
  <dgm:cxnLst>
    <dgm:cxn modelId="{69B2E02C-DF38-4D76-BD0E-ABF7BEB5856D}" type="presOf" srcId="{F7C98D90-8332-4616-B671-326EEEC1E3CE}" destId="{42A8D1B2-6FAF-401F-86E1-00C2E5A69C9F}" srcOrd="0" destOrd="0" presId="urn:microsoft.com/office/officeart/2005/8/layout/pyramid2"/>
    <dgm:cxn modelId="{8F9C693A-D106-4293-B5D5-1C8E5CBA733F}" srcId="{9C2072FB-4811-49AB-9BE5-45CB20E647A8}" destId="{F7C98D90-8332-4616-B671-326EEEC1E3CE}" srcOrd="2" destOrd="0" parTransId="{4E333C9A-7EE9-4BED-A1EF-7DA046990323}" sibTransId="{CC69399C-99A4-47E5-943D-CA4D0C5711D2}"/>
    <dgm:cxn modelId="{81C62947-81B2-4BE5-90DB-317A7E2C16F4}" srcId="{9C2072FB-4811-49AB-9BE5-45CB20E647A8}" destId="{941F8BF0-F4CE-4557-8E51-00610FE5B779}" srcOrd="0" destOrd="0" parTransId="{83543230-4940-492F-8401-BF7D3CDB8168}" sibTransId="{46ABEE29-3E7D-468E-A883-526BA2CC189C}"/>
    <dgm:cxn modelId="{55BFC170-B929-4EE2-A6A8-5A86B301D8BE}" srcId="{9C2072FB-4811-49AB-9BE5-45CB20E647A8}" destId="{67C32AC6-5033-49E4-ABEA-4E49C7F999BA}" srcOrd="1" destOrd="0" parTransId="{F5D95BBD-2285-4CE3-82AF-C969D75C01B1}" sibTransId="{C48D6EC7-F4EF-464E-BF50-01C1E0FA6C9A}"/>
    <dgm:cxn modelId="{76EBFD7C-ACF6-46EE-89B9-59ACF91D9BD4}" type="presOf" srcId="{941F8BF0-F4CE-4557-8E51-00610FE5B779}" destId="{40A4E9C1-8312-44E2-BA67-0BBFE399ECCB}" srcOrd="0" destOrd="0" presId="urn:microsoft.com/office/officeart/2005/8/layout/pyramid2"/>
    <dgm:cxn modelId="{0EB739C2-5DB1-4685-8323-7819F210EE03}" type="presOf" srcId="{9C2072FB-4811-49AB-9BE5-45CB20E647A8}" destId="{AF6824C5-44D4-4291-BA6B-8A0D5AE4C1DC}" srcOrd="0" destOrd="0" presId="urn:microsoft.com/office/officeart/2005/8/layout/pyramid2"/>
    <dgm:cxn modelId="{B0ECCED8-AA5C-47EA-8E35-2DAF198980DD}" type="presOf" srcId="{67C32AC6-5033-49E4-ABEA-4E49C7F999BA}" destId="{83E2F660-5F50-4EC5-8DD4-B753A1FF7992}" srcOrd="0" destOrd="0" presId="urn:microsoft.com/office/officeart/2005/8/layout/pyramid2"/>
    <dgm:cxn modelId="{187BE5C4-6F5D-48CC-9736-BAC36F612705}" type="presParOf" srcId="{AF6824C5-44D4-4291-BA6B-8A0D5AE4C1DC}" destId="{F5911660-ED2B-4A67-9289-8460A8208467}" srcOrd="0" destOrd="0" presId="urn:microsoft.com/office/officeart/2005/8/layout/pyramid2"/>
    <dgm:cxn modelId="{E0DFA272-9086-4D2B-9AF9-EB0E74C356D3}" type="presParOf" srcId="{AF6824C5-44D4-4291-BA6B-8A0D5AE4C1DC}" destId="{85D2CADF-51C4-42CC-A121-F2B03FA5A493}" srcOrd="1" destOrd="0" presId="urn:microsoft.com/office/officeart/2005/8/layout/pyramid2"/>
    <dgm:cxn modelId="{3055F63F-3511-432D-847F-7F9CC6079128}" type="presParOf" srcId="{85D2CADF-51C4-42CC-A121-F2B03FA5A493}" destId="{40A4E9C1-8312-44E2-BA67-0BBFE399ECCB}" srcOrd="0" destOrd="0" presId="urn:microsoft.com/office/officeart/2005/8/layout/pyramid2"/>
    <dgm:cxn modelId="{CC2B0155-5925-4663-96A6-3CCA79ABCC1E}" type="presParOf" srcId="{85D2CADF-51C4-42CC-A121-F2B03FA5A493}" destId="{2929B0D1-CE02-40BF-9F2E-80C220815992}" srcOrd="1" destOrd="0" presId="urn:microsoft.com/office/officeart/2005/8/layout/pyramid2"/>
    <dgm:cxn modelId="{4683A433-6DDF-4694-ABE1-56F5EC3FB554}" type="presParOf" srcId="{85D2CADF-51C4-42CC-A121-F2B03FA5A493}" destId="{83E2F660-5F50-4EC5-8DD4-B753A1FF7992}" srcOrd="2" destOrd="0" presId="urn:microsoft.com/office/officeart/2005/8/layout/pyramid2"/>
    <dgm:cxn modelId="{984880E5-417D-4F57-BDE9-74E2DCC4A890}" type="presParOf" srcId="{85D2CADF-51C4-42CC-A121-F2B03FA5A493}" destId="{0D16728A-0A22-4A4A-A493-A0740715B081}" srcOrd="3" destOrd="0" presId="urn:microsoft.com/office/officeart/2005/8/layout/pyramid2"/>
    <dgm:cxn modelId="{7B66FBE5-AE4D-45C8-9606-BC0E73D150BF}" type="presParOf" srcId="{85D2CADF-51C4-42CC-A121-F2B03FA5A493}" destId="{42A8D1B2-6FAF-401F-86E1-00C2E5A69C9F}" srcOrd="4" destOrd="0" presId="urn:microsoft.com/office/officeart/2005/8/layout/pyramid2"/>
    <dgm:cxn modelId="{4D53A199-FCC3-4005-9531-E22C05ED9457}" type="presParOf" srcId="{85D2CADF-51C4-42CC-A121-F2B03FA5A493}" destId="{567FA100-A617-4343-B32A-E7B2531882A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1E93D-6396-4E02-8142-2E891E4BF78A}">
      <dsp:nvSpPr>
        <dsp:cNvPr id="0" name=""/>
        <dsp:cNvSpPr/>
      </dsp:nvSpPr>
      <dsp:spPr>
        <a:xfrm>
          <a:off x="0" y="1801"/>
          <a:ext cx="8128000" cy="1843435"/>
        </a:xfrm>
        <a:prstGeom prst="rect">
          <a:avLst/>
        </a:prstGeom>
        <a:gradFill rotWithShape="0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b="1" kern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Comprobante de pago no fidedigno</a:t>
          </a:r>
          <a:endParaRPr lang="es-PE" sz="1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0" y="1801"/>
        <a:ext cx="8128000" cy="995454"/>
      </dsp:txXfrm>
    </dsp:sp>
    <dsp:sp modelId="{9BC14A16-8D2C-476D-9036-2F1A71E3D299}">
      <dsp:nvSpPr>
        <dsp:cNvPr id="0" name=""/>
        <dsp:cNvSpPr/>
      </dsp:nvSpPr>
      <dsp:spPr>
        <a:xfrm>
          <a:off x="3968" y="959487"/>
          <a:ext cx="2706687" cy="8479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>
              <a:latin typeface="Arial" panose="020B0604020202020204" pitchFamily="34" charset="0"/>
              <a:cs typeface="Arial" panose="020B0604020202020204" pitchFamily="34" charset="0"/>
            </a:rPr>
            <a:t>comprobantes emitidos con enmendaduras correcciones o interlineaciones</a:t>
          </a:r>
          <a:endParaRPr lang="es-PE" sz="1600" kern="1200" dirty="0"/>
        </a:p>
      </dsp:txBody>
      <dsp:txXfrm>
        <a:off x="3968" y="959487"/>
        <a:ext cx="2706687" cy="847980"/>
      </dsp:txXfrm>
    </dsp:sp>
    <dsp:sp modelId="{DA6AC9E4-C795-4CA5-81CF-6F9A34F32BAB}">
      <dsp:nvSpPr>
        <dsp:cNvPr id="0" name=""/>
        <dsp:cNvSpPr/>
      </dsp:nvSpPr>
      <dsp:spPr>
        <a:xfrm>
          <a:off x="2710656" y="959487"/>
          <a:ext cx="2706687" cy="847980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>
              <a:latin typeface="Arial" panose="020B0604020202020204" pitchFamily="34" charset="0"/>
              <a:cs typeface="Arial" panose="020B0604020202020204" pitchFamily="34" charset="0"/>
            </a:rPr>
            <a:t>Comprobantes que no guardan relación con lo anotado en el Registro de Compras</a:t>
          </a:r>
          <a:endParaRPr lang="es-PE" sz="1600" kern="1200" dirty="0"/>
        </a:p>
      </dsp:txBody>
      <dsp:txXfrm>
        <a:off x="2710656" y="959487"/>
        <a:ext cx="2706687" cy="847980"/>
      </dsp:txXfrm>
    </dsp:sp>
    <dsp:sp modelId="{0748C78D-67EF-4CC7-BBC3-3969579525A3}">
      <dsp:nvSpPr>
        <dsp:cNvPr id="0" name=""/>
        <dsp:cNvSpPr/>
      </dsp:nvSpPr>
      <dsp:spPr>
        <a:xfrm>
          <a:off x="5417343" y="959487"/>
          <a:ext cx="2706687" cy="847980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>
              <a:latin typeface="Arial" panose="020B0604020202020204" pitchFamily="34" charset="0"/>
              <a:cs typeface="Arial" panose="020B0604020202020204" pitchFamily="34" charset="0"/>
            </a:rPr>
            <a:t>Comprobantes que contienen información distinta entre el original y las copias</a:t>
          </a:r>
          <a:endParaRPr lang="es-PE" sz="1600" kern="1200" dirty="0"/>
        </a:p>
      </dsp:txBody>
      <dsp:txXfrm>
        <a:off x="5417343" y="959487"/>
        <a:ext cx="2706687" cy="8479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A8C24-3C20-491B-931B-9381B1BC7B97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51521B-AC51-40EC-92F7-4017443EA9EA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Los CP cumplan con los requisitos y características mínimas de acuerdo al  RCP.</a:t>
          </a:r>
          <a:endParaRPr lang="es-PE" sz="1800" kern="1200" dirty="0">
            <a:solidFill>
              <a:schemeClr val="tx1"/>
            </a:solidFill>
          </a:endParaRPr>
        </a:p>
      </dsp:txBody>
      <dsp:txXfrm>
        <a:off x="610504" y="416587"/>
        <a:ext cx="7440913" cy="833607"/>
      </dsp:txXfrm>
    </dsp:sp>
    <dsp:sp modelId="{4CF25CB2-0723-447F-860D-4B05C3BD3536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030266-52BD-4FB2-B0AE-F0E72EF0AC2E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 </a:t>
          </a:r>
          <a:r>
            <a:rPr lang="es-PE" sz="18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Declaración Aduanera de Mercancías (DAM) o la Declaración Simplificada, así como la </a:t>
          </a:r>
          <a:r>
            <a:rPr lang="es-ES" sz="18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liquidación de pago, liquidación de cobranza.</a:t>
          </a:r>
          <a:endParaRPr lang="es-PE" sz="1800" kern="1200" dirty="0">
            <a:solidFill>
              <a:schemeClr val="tx1"/>
            </a:solidFill>
          </a:endParaRPr>
        </a:p>
      </dsp:txBody>
      <dsp:txXfrm>
        <a:off x="1088431" y="1667215"/>
        <a:ext cx="6962986" cy="833607"/>
      </dsp:txXfrm>
    </dsp:sp>
    <dsp:sp modelId="{218D6723-206D-4AA2-82EF-E2B01A26A932}">
      <dsp:nvSpPr>
        <dsp:cNvPr id="0" name=""/>
        <dsp:cNvSpPr/>
      </dsp:nvSpPr>
      <dsp:spPr>
        <a:xfrm>
          <a:off x="576064" y="1574403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CB517-F905-457D-BDB0-A7DB364EBBC0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 CP en el cual conste el valor del servicio prestado por el no domiciliado y el documento donde conste el pago del Impuesto respectivo.</a:t>
          </a:r>
          <a:endParaRPr lang="es-PE" sz="1800" kern="1200" dirty="0">
            <a:solidFill>
              <a:schemeClr val="tx1"/>
            </a:solidFill>
          </a:endParaRPr>
        </a:p>
      </dsp:txBody>
      <dsp:txXfrm>
        <a:off x="1088431" y="2917843"/>
        <a:ext cx="6962986" cy="833607"/>
      </dsp:txXfrm>
    </dsp:sp>
    <dsp:sp modelId="{E8A8A838-A76F-4062-8218-0E8F80245CD4}">
      <dsp:nvSpPr>
        <dsp:cNvPr id="0" name=""/>
        <dsp:cNvSpPr/>
      </dsp:nvSpPr>
      <dsp:spPr>
        <a:xfrm>
          <a:off x="607616" y="2781340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34328-9EE9-4452-A407-A244E11DB8BF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Los recibos emitidos a nombre del arrendador o subarrendador por los servicios públicos de luz y agua, así como telecomunicaciones.</a:t>
          </a:r>
          <a:endParaRPr lang="es-PE" sz="1800" kern="1200" dirty="0">
            <a:solidFill>
              <a:schemeClr val="tx1"/>
            </a:solidFill>
          </a:endParaRPr>
        </a:p>
      </dsp:txBody>
      <dsp:txXfrm>
        <a:off x="610504" y="4168472"/>
        <a:ext cx="7440913" cy="833607"/>
      </dsp:txXfrm>
    </dsp:sp>
    <dsp:sp modelId="{C539237D-1F0F-47E3-AC0E-E55F8C18270A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738A9-31D1-4504-863F-E7A64DAC8E07}">
      <dsp:nvSpPr>
        <dsp:cNvPr id="0" name=""/>
        <dsp:cNvSpPr/>
      </dsp:nvSpPr>
      <dsp:spPr>
        <a:xfrm>
          <a:off x="992" y="194138"/>
          <a:ext cx="3869531" cy="232171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kern="120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Con un ejemplar del CP salvo que la norma disponga que se otorgue su representación impresa.</a:t>
          </a:r>
          <a:endParaRPr lang="es-PE" sz="1800" kern="1200" dirty="0">
            <a:solidFill>
              <a:schemeClr val="tx1"/>
            </a:solidFill>
          </a:endParaRPr>
        </a:p>
      </dsp:txBody>
      <dsp:txXfrm>
        <a:off x="992" y="194138"/>
        <a:ext cx="3869531" cy="2321718"/>
      </dsp:txXfrm>
    </dsp:sp>
    <dsp:sp modelId="{A4C2C1CD-0D9B-4AA6-BC63-4F55EBDA3A1D}">
      <dsp:nvSpPr>
        <dsp:cNvPr id="0" name=""/>
        <dsp:cNvSpPr/>
      </dsp:nvSpPr>
      <dsp:spPr>
        <a:xfrm>
          <a:off x="4257476" y="194138"/>
          <a:ext cx="3869531" cy="232171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kern="120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Con el original del CP en caso no sea obligatorio de manera electrónica. El robo o extravío del comprobante de pago no implica la pérdida del crédito fiscal, siempre se cumpla lo señalado en el reglamento.</a:t>
          </a:r>
          <a:endParaRPr lang="es-PE" sz="1800" kern="1200" dirty="0">
            <a:solidFill>
              <a:schemeClr val="tx1"/>
            </a:solidFill>
          </a:endParaRPr>
        </a:p>
      </dsp:txBody>
      <dsp:txXfrm>
        <a:off x="4257476" y="194138"/>
        <a:ext cx="3869531" cy="2321718"/>
      </dsp:txXfrm>
    </dsp:sp>
    <dsp:sp modelId="{8FCBB0AD-355F-4B58-AFA9-B458FA5BB4C3}">
      <dsp:nvSpPr>
        <dsp:cNvPr id="0" name=""/>
        <dsp:cNvSpPr/>
      </dsp:nvSpPr>
      <dsp:spPr>
        <a:xfrm>
          <a:off x="2129234" y="2902810"/>
          <a:ext cx="3869531" cy="232171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 los casos de contratos de colaboración empresarial, que no lleven contabilidad independiente, el operador atribuirá a cada parte contratante, según la participación el impuesto que hubiese gravado mediante documentos establecidos por la Sunat. (R.S. N° 022-98-SUNAT).</a:t>
          </a:r>
          <a:endParaRPr lang="es-PE" sz="1800" kern="1200" dirty="0">
            <a:solidFill>
              <a:schemeClr val="tx1"/>
            </a:solidFill>
          </a:endParaRPr>
        </a:p>
      </dsp:txBody>
      <dsp:txXfrm>
        <a:off x="2129234" y="2902810"/>
        <a:ext cx="3869531" cy="23217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FD23D-B0CE-4260-B20B-656D2BFE7555}">
      <dsp:nvSpPr>
        <dsp:cNvPr id="0" name=""/>
        <dsp:cNvSpPr/>
      </dsp:nvSpPr>
      <dsp:spPr>
        <a:xfrm>
          <a:off x="1417191" y="0"/>
          <a:ext cx="4509533" cy="4509533"/>
        </a:xfrm>
        <a:prstGeom prst="triangle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D0E6AB-2D6C-4B60-A88C-974C4800E147}">
      <dsp:nvSpPr>
        <dsp:cNvPr id="0" name=""/>
        <dsp:cNvSpPr/>
      </dsp:nvSpPr>
      <dsp:spPr>
        <a:xfrm>
          <a:off x="3638001" y="451393"/>
          <a:ext cx="2931196" cy="16029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>
              <a:latin typeface="Arial" panose="020B0604020202020204" pitchFamily="34" charset="0"/>
              <a:ea typeface="Roboto Slab" panose="020B0604020202020204" charset="0"/>
              <a:cs typeface="Arial" panose="020B0604020202020204" pitchFamily="34" charset="0"/>
            </a:rPr>
            <a:t>Aquella en la que si bien se emite un CP o ND, la operación gravada que consta en éste es inexistente o simulada, permitiendo determinar que nunca se efectuó la operación.</a:t>
          </a:r>
          <a:endParaRPr lang="es-PE" sz="1400" kern="1200" dirty="0"/>
        </a:p>
      </dsp:txBody>
      <dsp:txXfrm>
        <a:off x="3716253" y="529645"/>
        <a:ext cx="2774692" cy="1446494"/>
      </dsp:txXfrm>
    </dsp:sp>
    <dsp:sp modelId="{4C8EC59A-4EB6-468F-9E41-FBF2254B6C1F}">
      <dsp:nvSpPr>
        <dsp:cNvPr id="0" name=""/>
        <dsp:cNvSpPr/>
      </dsp:nvSpPr>
      <dsp:spPr>
        <a:xfrm>
          <a:off x="3638001" y="2254766"/>
          <a:ext cx="2931196" cy="16029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PE" sz="1400" kern="1200" dirty="0">
              <a:latin typeface="Arial" panose="020B0604020202020204" pitchFamily="34" charset="0"/>
              <a:ea typeface="Roboto Slab" panose="020B0604020202020204" charset="0"/>
              <a:cs typeface="Arial" panose="020B0604020202020204" pitchFamily="34" charset="0"/>
            </a:rPr>
            <a:t>Aquella en que el emisor que figura en el CP o ND, no ha realizado verdaderamente la operación, habiéndose empleado su nombre y documentos para simular dicha operación.</a:t>
          </a:r>
          <a:endParaRPr lang="es-PE" sz="1400" kern="1200" dirty="0"/>
        </a:p>
      </dsp:txBody>
      <dsp:txXfrm>
        <a:off x="3716253" y="2333018"/>
        <a:ext cx="2774692" cy="14464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5F911-56FC-4351-A733-81D02F8F151A}">
      <dsp:nvSpPr>
        <dsp:cNvPr id="0" name=""/>
        <dsp:cNvSpPr/>
      </dsp:nvSpPr>
      <dsp:spPr>
        <a:xfrm>
          <a:off x="3561821" y="-152323"/>
          <a:ext cx="3122143" cy="86040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0" kern="1200">
              <a:solidFill>
                <a:schemeClr val="tx1"/>
              </a:solidFill>
              <a:latin typeface="Arial" panose="020B0604020202020204" pitchFamily="34" charset="0"/>
              <a:ea typeface="Roboto Slab" panose="020B0604020202020204" charset="0"/>
              <a:cs typeface="Arial" panose="020B0604020202020204" pitchFamily="34" charset="0"/>
            </a:rPr>
            <a:t>Consecuencias</a:t>
          </a:r>
          <a:endParaRPr lang="es-PE" sz="1600" b="0" kern="1200" dirty="0">
            <a:solidFill>
              <a:schemeClr val="tx1"/>
            </a:solidFill>
            <a:latin typeface="Arial" panose="020B0604020202020204" pitchFamily="34" charset="0"/>
            <a:ea typeface="Roboto Slab" panose="020B0604020202020204" charset="0"/>
            <a:cs typeface="Arial" panose="020B0604020202020204" pitchFamily="34" charset="0"/>
          </a:endParaRPr>
        </a:p>
      </dsp:txBody>
      <dsp:txXfrm>
        <a:off x="3587021" y="-127123"/>
        <a:ext cx="3071743" cy="810003"/>
      </dsp:txXfrm>
    </dsp:sp>
    <dsp:sp modelId="{859CD4B8-CD6B-47B0-9017-E0232893C857}">
      <dsp:nvSpPr>
        <dsp:cNvPr id="0" name=""/>
        <dsp:cNvSpPr/>
      </dsp:nvSpPr>
      <dsp:spPr>
        <a:xfrm rot="2849179">
          <a:off x="5618256" y="981703"/>
          <a:ext cx="661398" cy="39446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600" kern="1200">
            <a:solidFill>
              <a:schemeClr val="tx1"/>
            </a:solidFill>
            <a:latin typeface="+mj-lt"/>
            <a:ea typeface="Roboto Slab" panose="020B0604020202020204" charset="0"/>
            <a:cs typeface="Roboto Slab" panose="020B0604020202020204" charset="0"/>
          </a:endParaRPr>
        </a:p>
      </dsp:txBody>
      <dsp:txXfrm>
        <a:off x="5736595" y="1060596"/>
        <a:ext cx="424720" cy="236677"/>
      </dsp:txXfrm>
    </dsp:sp>
    <dsp:sp modelId="{92B2E8B8-A334-4191-838E-3A008331ADEB}">
      <dsp:nvSpPr>
        <dsp:cNvPr id="0" name=""/>
        <dsp:cNvSpPr/>
      </dsp:nvSpPr>
      <dsp:spPr>
        <a:xfrm>
          <a:off x="5421075" y="1649789"/>
          <a:ext cx="4356814" cy="265903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PE" sz="1600" kern="1200">
              <a:solidFill>
                <a:schemeClr val="tx1"/>
              </a:solidFill>
              <a:effectLst/>
              <a:latin typeface="Arial" panose="020B0604020202020204" pitchFamily="34" charset="0"/>
              <a:ea typeface="Roboto Slab" panose="020B0604020202020204" charset="0"/>
              <a:cs typeface="Arial" panose="020B0604020202020204" pitchFamily="34" charset="0"/>
            </a:rPr>
            <a:t>El que recibe el comprobante de pago o nota de débito no tendrá derecho a crédito fiscal, derecho o beneficio derivado del IGV, originado por la adquisición de bienes, prestación o utilización de servicios o contrato de construcción</a:t>
          </a:r>
          <a:endParaRPr lang="es-PE" sz="1600" kern="1200" dirty="0">
            <a:solidFill>
              <a:schemeClr val="tx1"/>
            </a:solidFill>
            <a:latin typeface="Arial" panose="020B0604020202020204" pitchFamily="34" charset="0"/>
            <a:ea typeface="Roboto Slab" panose="020B0604020202020204" charset="0"/>
            <a:cs typeface="Arial" panose="020B0604020202020204" pitchFamily="34" charset="0"/>
          </a:endParaRPr>
        </a:p>
      </dsp:txBody>
      <dsp:txXfrm>
        <a:off x="5498955" y="1727669"/>
        <a:ext cx="4201054" cy="2503272"/>
      </dsp:txXfrm>
    </dsp:sp>
    <dsp:sp modelId="{B9055A8E-2FFB-4178-81B9-AB96D30332AB}">
      <dsp:nvSpPr>
        <dsp:cNvPr id="0" name=""/>
        <dsp:cNvSpPr/>
      </dsp:nvSpPr>
      <dsp:spPr>
        <a:xfrm rot="10812009">
          <a:off x="4677005" y="2773020"/>
          <a:ext cx="661398" cy="39446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07713"/>
            <a:satOff val="-4436"/>
            <a:lumOff val="16555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600" kern="1200">
            <a:solidFill>
              <a:schemeClr val="tx1"/>
            </a:solidFill>
            <a:latin typeface="+mj-lt"/>
            <a:ea typeface="Roboto Slab" panose="020B0604020202020204" charset="0"/>
            <a:cs typeface="Roboto Slab" panose="020B0604020202020204" charset="0"/>
          </a:endParaRPr>
        </a:p>
      </dsp:txBody>
      <dsp:txXfrm rot="10800000">
        <a:off x="4795344" y="2851913"/>
        <a:ext cx="424720" cy="236677"/>
      </dsp:txXfrm>
    </dsp:sp>
    <dsp:sp modelId="{B64FF9FD-44BE-4231-862F-8E52893BF44B}">
      <dsp:nvSpPr>
        <dsp:cNvPr id="0" name=""/>
        <dsp:cNvSpPr/>
      </dsp:nvSpPr>
      <dsp:spPr>
        <a:xfrm>
          <a:off x="762290" y="1607049"/>
          <a:ext cx="3832042" cy="271013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PE" sz="1600" kern="1200">
              <a:solidFill>
                <a:schemeClr val="tx1"/>
              </a:solidFill>
              <a:effectLst/>
              <a:latin typeface="Arial" panose="020B0604020202020204" pitchFamily="34" charset="0"/>
              <a:ea typeface="Roboto Slab" panose="020B0604020202020204" charset="0"/>
              <a:cs typeface="Arial" panose="020B0604020202020204" pitchFamily="34" charset="0"/>
            </a:rPr>
            <a:t>El responsable de la emisión de un comprobante de pago o nota de débito que no corresponda a una operación no real estará obligado al pago del IGV consignado en éste.</a:t>
          </a:r>
          <a:endParaRPr lang="es-PE" sz="1600" kern="1200" dirty="0">
            <a:solidFill>
              <a:schemeClr val="tx1"/>
            </a:solidFill>
            <a:latin typeface="Arial" panose="020B0604020202020204" pitchFamily="34" charset="0"/>
            <a:ea typeface="Roboto Slab" panose="020B0604020202020204" charset="0"/>
            <a:cs typeface="Arial" panose="020B0604020202020204" pitchFamily="34" charset="0"/>
          </a:endParaRPr>
        </a:p>
      </dsp:txBody>
      <dsp:txXfrm>
        <a:off x="841667" y="1686426"/>
        <a:ext cx="3673288" cy="2551378"/>
      </dsp:txXfrm>
    </dsp:sp>
    <dsp:sp modelId="{C71D5B97-1DC6-421F-B7FD-E715B1585F4A}">
      <dsp:nvSpPr>
        <dsp:cNvPr id="0" name=""/>
        <dsp:cNvSpPr/>
      </dsp:nvSpPr>
      <dsp:spPr>
        <a:xfrm rot="18739481">
          <a:off x="3991048" y="960332"/>
          <a:ext cx="661398" cy="39446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15426"/>
            <a:satOff val="-8871"/>
            <a:lumOff val="33109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600" kern="1200">
            <a:solidFill>
              <a:schemeClr val="tx1"/>
            </a:solidFill>
            <a:latin typeface="+mj-lt"/>
            <a:ea typeface="Roboto Slab" panose="020B0604020202020204" charset="0"/>
            <a:cs typeface="Roboto Slab" panose="020B0604020202020204" charset="0"/>
          </a:endParaRPr>
        </a:p>
      </dsp:txBody>
      <dsp:txXfrm>
        <a:off x="4109387" y="1039225"/>
        <a:ext cx="424720" cy="2366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E4CD7-A2E4-43B7-A96D-41EF0C7CA161}">
      <dsp:nvSpPr>
        <dsp:cNvPr id="0" name=""/>
        <dsp:cNvSpPr/>
      </dsp:nvSpPr>
      <dsp:spPr>
        <a:xfrm>
          <a:off x="3351" y="0"/>
          <a:ext cx="3224116" cy="3312368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0" kern="1200">
              <a:solidFill>
                <a:schemeClr val="tx1"/>
              </a:solidFill>
              <a:latin typeface="Arial" panose="020B0604020202020204" pitchFamily="34" charset="0"/>
              <a:ea typeface="Roboto Slab" panose="020B0604020202020204" charset="0"/>
              <a:cs typeface="Arial" panose="020B0604020202020204" pitchFamily="34" charset="0"/>
            </a:rPr>
            <a:t>Operación Inexistente o Simulada</a:t>
          </a:r>
          <a:endParaRPr lang="es-PE" sz="1400" b="0" kern="1200" dirty="0">
            <a:solidFill>
              <a:schemeClr val="tx1"/>
            </a:solidFill>
            <a:latin typeface="Arial" panose="020B0604020202020204" pitchFamily="34" charset="0"/>
            <a:ea typeface="Roboto Slab" panose="020B0604020202020204" charset="0"/>
            <a:cs typeface="Arial" panose="020B0604020202020204" pitchFamily="34" charset="0"/>
          </a:endParaRPr>
        </a:p>
      </dsp:txBody>
      <dsp:txXfrm>
        <a:off x="3351" y="0"/>
        <a:ext cx="3224116" cy="993710"/>
      </dsp:txXfrm>
    </dsp:sp>
    <dsp:sp modelId="{0158E43F-2EDC-4DBA-8015-1919F9A7927E}">
      <dsp:nvSpPr>
        <dsp:cNvPr id="0" name=""/>
        <dsp:cNvSpPr/>
      </dsp:nvSpPr>
      <dsp:spPr>
        <a:xfrm>
          <a:off x="325763" y="994680"/>
          <a:ext cx="2579292" cy="998724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0" kern="1200">
              <a:solidFill>
                <a:schemeClr val="tx1"/>
              </a:solidFill>
              <a:latin typeface="Arial" panose="020B0604020202020204" pitchFamily="34" charset="0"/>
              <a:ea typeface="Roboto Slab" panose="020B0604020202020204" charset="0"/>
              <a:cs typeface="Arial" panose="020B0604020202020204" pitchFamily="34" charset="0"/>
            </a:rPr>
            <a:t>Se pierde Crédito Fiscal</a:t>
          </a:r>
          <a:endParaRPr lang="es-PE" sz="1400" b="0" kern="1200" dirty="0">
            <a:solidFill>
              <a:schemeClr val="tx1"/>
            </a:solidFill>
            <a:latin typeface="Arial" panose="020B0604020202020204" pitchFamily="34" charset="0"/>
            <a:ea typeface="Roboto Slab" panose="020B0604020202020204" charset="0"/>
            <a:cs typeface="Arial" panose="020B0604020202020204" pitchFamily="34" charset="0"/>
          </a:endParaRPr>
        </a:p>
      </dsp:txBody>
      <dsp:txXfrm>
        <a:off x="355015" y="1023932"/>
        <a:ext cx="2520788" cy="940220"/>
      </dsp:txXfrm>
    </dsp:sp>
    <dsp:sp modelId="{A3AFA606-FB96-441B-9EB8-5C7D527CA9FE}">
      <dsp:nvSpPr>
        <dsp:cNvPr id="0" name=""/>
        <dsp:cNvSpPr/>
      </dsp:nvSpPr>
      <dsp:spPr>
        <a:xfrm>
          <a:off x="325763" y="2147054"/>
          <a:ext cx="2579292" cy="998724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0" kern="1200">
              <a:solidFill>
                <a:schemeClr val="tx1"/>
              </a:solidFill>
              <a:latin typeface="Arial" panose="020B0604020202020204" pitchFamily="34" charset="0"/>
              <a:ea typeface="Roboto Slab" panose="020B0604020202020204" charset="0"/>
              <a:cs typeface="Arial" panose="020B0604020202020204" pitchFamily="34" charset="0"/>
            </a:rPr>
            <a:t>Inciso a) Artículo 44° LIGV</a:t>
          </a:r>
          <a:endParaRPr lang="es-PE" sz="1400" b="0" kern="1200" dirty="0">
            <a:solidFill>
              <a:schemeClr val="tx1"/>
            </a:solidFill>
            <a:latin typeface="Arial" panose="020B0604020202020204" pitchFamily="34" charset="0"/>
            <a:ea typeface="Roboto Slab" panose="020B0604020202020204" charset="0"/>
            <a:cs typeface="Arial" panose="020B0604020202020204" pitchFamily="34" charset="0"/>
          </a:endParaRPr>
        </a:p>
      </dsp:txBody>
      <dsp:txXfrm>
        <a:off x="355015" y="2176306"/>
        <a:ext cx="2520788" cy="940220"/>
      </dsp:txXfrm>
    </dsp:sp>
    <dsp:sp modelId="{EBC46B31-DCBE-49E1-B8D3-D02A76028A25}">
      <dsp:nvSpPr>
        <dsp:cNvPr id="0" name=""/>
        <dsp:cNvSpPr/>
      </dsp:nvSpPr>
      <dsp:spPr>
        <a:xfrm>
          <a:off x="3469276" y="0"/>
          <a:ext cx="3224116" cy="3312368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0" kern="1200">
              <a:solidFill>
                <a:schemeClr val="tx1"/>
              </a:solidFill>
              <a:latin typeface="Arial" panose="020B0604020202020204" pitchFamily="34" charset="0"/>
              <a:ea typeface="Roboto Slab" panose="020B0604020202020204" charset="0"/>
              <a:cs typeface="Arial" panose="020B0604020202020204" pitchFamily="34" charset="0"/>
            </a:rPr>
            <a:t>Se realiza operación con tercero</a:t>
          </a:r>
          <a:endParaRPr lang="es-PE" sz="1400" b="0" kern="1200" dirty="0">
            <a:solidFill>
              <a:schemeClr val="tx1"/>
            </a:solidFill>
            <a:latin typeface="Arial" panose="020B0604020202020204" pitchFamily="34" charset="0"/>
            <a:ea typeface="Roboto Slab" panose="020B0604020202020204" charset="0"/>
            <a:cs typeface="Arial" panose="020B0604020202020204" pitchFamily="34" charset="0"/>
          </a:endParaRPr>
        </a:p>
      </dsp:txBody>
      <dsp:txXfrm>
        <a:off x="3469276" y="0"/>
        <a:ext cx="3224116" cy="993710"/>
      </dsp:txXfrm>
    </dsp:sp>
    <dsp:sp modelId="{8E65912C-4617-4834-8C23-152DF9B62F5D}">
      <dsp:nvSpPr>
        <dsp:cNvPr id="0" name=""/>
        <dsp:cNvSpPr/>
      </dsp:nvSpPr>
      <dsp:spPr>
        <a:xfrm>
          <a:off x="3791687" y="994680"/>
          <a:ext cx="2579292" cy="998724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0" kern="1200">
              <a:solidFill>
                <a:schemeClr val="tx1"/>
              </a:solidFill>
              <a:latin typeface="Arial" panose="020B0604020202020204" pitchFamily="34" charset="0"/>
              <a:ea typeface="Roboto Slab" panose="020B0604020202020204" charset="0"/>
              <a:cs typeface="Arial" panose="020B0604020202020204" pitchFamily="34" charset="0"/>
            </a:rPr>
            <a:t>Adq. cancela con medios de pago según Reglamento, mantiene CF</a:t>
          </a:r>
          <a:endParaRPr lang="es-PE" sz="1400" b="0" kern="1200" dirty="0">
            <a:solidFill>
              <a:schemeClr val="tx1"/>
            </a:solidFill>
            <a:latin typeface="Arial" panose="020B0604020202020204" pitchFamily="34" charset="0"/>
            <a:ea typeface="Roboto Slab" panose="020B0604020202020204" charset="0"/>
            <a:cs typeface="Arial" panose="020B0604020202020204" pitchFamily="34" charset="0"/>
          </a:endParaRPr>
        </a:p>
      </dsp:txBody>
      <dsp:txXfrm>
        <a:off x="3820939" y="1023932"/>
        <a:ext cx="2520788" cy="940220"/>
      </dsp:txXfrm>
    </dsp:sp>
    <dsp:sp modelId="{9FBC67E6-7768-4E00-8357-B6C40E7A963D}">
      <dsp:nvSpPr>
        <dsp:cNvPr id="0" name=""/>
        <dsp:cNvSpPr/>
      </dsp:nvSpPr>
      <dsp:spPr>
        <a:xfrm>
          <a:off x="3791687" y="2147054"/>
          <a:ext cx="2579292" cy="998724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0" kern="1200">
              <a:solidFill>
                <a:schemeClr val="tx1"/>
              </a:solidFill>
              <a:latin typeface="Arial" panose="020B0604020202020204" pitchFamily="34" charset="0"/>
              <a:ea typeface="Roboto Slab" panose="020B0604020202020204" charset="0"/>
              <a:cs typeface="Arial" panose="020B0604020202020204" pitchFamily="34" charset="0"/>
            </a:rPr>
            <a:t>Inciso b) Artículo 44° LIGV</a:t>
          </a:r>
          <a:endParaRPr lang="es-PE" sz="1400" b="0" kern="1200" dirty="0">
            <a:solidFill>
              <a:schemeClr val="tx1"/>
            </a:solidFill>
            <a:latin typeface="Arial" panose="020B0604020202020204" pitchFamily="34" charset="0"/>
            <a:ea typeface="Roboto Slab" panose="020B0604020202020204" charset="0"/>
            <a:cs typeface="Arial" panose="020B0604020202020204" pitchFamily="34" charset="0"/>
          </a:endParaRPr>
        </a:p>
      </dsp:txBody>
      <dsp:txXfrm>
        <a:off x="3820939" y="2176306"/>
        <a:ext cx="2520788" cy="9402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B1D53-1E2F-44D5-ADB0-EE2CF1E83F29}">
      <dsp:nvSpPr>
        <dsp:cNvPr id="0" name=""/>
        <dsp:cNvSpPr/>
      </dsp:nvSpPr>
      <dsp:spPr>
        <a:xfrm>
          <a:off x="0" y="1251191"/>
          <a:ext cx="7880424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E9B87-640C-4977-9188-1505A60C9CA0}">
      <dsp:nvSpPr>
        <dsp:cNvPr id="0" name=""/>
        <dsp:cNvSpPr/>
      </dsp:nvSpPr>
      <dsp:spPr>
        <a:xfrm>
          <a:off x="393636" y="223271"/>
          <a:ext cx="6150285" cy="114599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503" tIns="0" rIns="20850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>
              <a:solidFill>
                <a:schemeClr val="tx1"/>
              </a:solidFill>
              <a:ea typeface="Roboto Slab" panose="020B0604020202020204" charset="0"/>
              <a:cs typeface="Roboto Slab" panose="020B0604020202020204" charset="0"/>
            </a:rPr>
            <a:t>Utilice los medios de pago señalados en el reglamento. </a:t>
          </a:r>
          <a:endParaRPr lang="es-PE" sz="1800" kern="1200" dirty="0">
            <a:solidFill>
              <a:schemeClr val="tx1"/>
            </a:solidFill>
          </a:endParaRPr>
        </a:p>
      </dsp:txBody>
      <dsp:txXfrm>
        <a:off x="449579" y="279214"/>
        <a:ext cx="6038399" cy="1034113"/>
      </dsp:txXfrm>
    </dsp:sp>
    <dsp:sp modelId="{CB4A61F3-5458-4237-B272-B0C4C507A78F}">
      <dsp:nvSpPr>
        <dsp:cNvPr id="0" name=""/>
        <dsp:cNvSpPr/>
      </dsp:nvSpPr>
      <dsp:spPr>
        <a:xfrm>
          <a:off x="0" y="2523910"/>
          <a:ext cx="7880424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901F3-81A7-4A53-BDD7-2E1DC4D0073C}">
      <dsp:nvSpPr>
        <dsp:cNvPr id="0" name=""/>
        <dsp:cNvSpPr/>
      </dsp:nvSpPr>
      <dsp:spPr>
        <a:xfrm>
          <a:off x="393636" y="1495991"/>
          <a:ext cx="6150285" cy="114599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503" tIns="0" rIns="20850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>
              <a:solidFill>
                <a:schemeClr val="tx1"/>
              </a:solidFill>
              <a:ea typeface="Roboto Slab" panose="020B0604020202020204" charset="0"/>
              <a:cs typeface="Roboto Slab" panose="020B0604020202020204" charset="0"/>
            </a:rPr>
            <a:t>Los  bienes  adquiridos  o los  servicios utilizados sean los mismos que los consignados en el CP.</a:t>
          </a:r>
          <a:endParaRPr lang="es-PE" sz="1800" kern="1200" dirty="0">
            <a:solidFill>
              <a:schemeClr val="tx1"/>
            </a:solidFill>
          </a:endParaRPr>
        </a:p>
      </dsp:txBody>
      <dsp:txXfrm>
        <a:off x="449579" y="1551934"/>
        <a:ext cx="6038399" cy="1034113"/>
      </dsp:txXfrm>
    </dsp:sp>
    <dsp:sp modelId="{883FC0E2-5063-4558-879A-44C5B8D421D0}">
      <dsp:nvSpPr>
        <dsp:cNvPr id="0" name=""/>
        <dsp:cNvSpPr/>
      </dsp:nvSpPr>
      <dsp:spPr>
        <a:xfrm>
          <a:off x="0" y="3796630"/>
          <a:ext cx="7880424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BA53A4-55B4-4037-822D-A6E021E208B2}">
      <dsp:nvSpPr>
        <dsp:cNvPr id="0" name=""/>
        <dsp:cNvSpPr/>
      </dsp:nvSpPr>
      <dsp:spPr>
        <a:xfrm>
          <a:off x="393636" y="2768710"/>
          <a:ext cx="6150285" cy="114599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503" tIns="0" rIns="20850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>
              <a:solidFill>
                <a:schemeClr val="tx1"/>
              </a:solidFill>
              <a:ea typeface="Roboto Slab" panose="020B0604020202020204" charset="0"/>
              <a:cs typeface="Roboto Slab" panose="020B0604020202020204" charset="0"/>
            </a:rPr>
            <a:t>El CP reúna los requisitos para gozar del crédito fiscal, excepto el de haber consignado la identificación del transferente, prestador del servicio o constructor.</a:t>
          </a:r>
          <a:endParaRPr lang="es-PE" sz="1800" kern="1200" dirty="0">
            <a:solidFill>
              <a:schemeClr val="tx1"/>
            </a:solidFill>
          </a:endParaRPr>
        </a:p>
      </dsp:txBody>
      <dsp:txXfrm>
        <a:off x="449579" y="2824653"/>
        <a:ext cx="6038399" cy="10341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11660-ED2B-4A67-9289-8460A8208467}">
      <dsp:nvSpPr>
        <dsp:cNvPr id="0" name=""/>
        <dsp:cNvSpPr/>
      </dsp:nvSpPr>
      <dsp:spPr>
        <a:xfrm>
          <a:off x="1084401" y="0"/>
          <a:ext cx="4653549" cy="4653549"/>
        </a:xfrm>
        <a:prstGeom prst="triangle">
          <a:avLst/>
        </a:prstGeom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A4E9C1-8312-44E2-BA67-0BBFE399ECCB}">
      <dsp:nvSpPr>
        <dsp:cNvPr id="0" name=""/>
        <dsp:cNvSpPr/>
      </dsp:nvSpPr>
      <dsp:spPr>
        <a:xfrm>
          <a:off x="3411175" y="467854"/>
          <a:ext cx="3024806" cy="1101582"/>
        </a:xfrm>
        <a:prstGeom prst="roundRect">
          <a:avLst/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ct val="136000"/>
            <a:buNone/>
          </a:pPr>
          <a:r>
            <a:rPr lang="es-ES_tradnl" sz="1600" kern="1200" dirty="0">
              <a:solidFill>
                <a:schemeClr val="tx1"/>
              </a:solidFill>
              <a:ea typeface="Roboto Slab" panose="020B0604020202020204" charset="0"/>
              <a:cs typeface="Roboto Slab" panose="020B0604020202020204" charset="0"/>
            </a:rPr>
            <a:t>Transferencia de fondos</a:t>
          </a:r>
          <a:endParaRPr lang="es-PE" sz="1600" kern="1200" dirty="0">
            <a:solidFill>
              <a:schemeClr val="tx1"/>
            </a:solidFill>
          </a:endParaRPr>
        </a:p>
      </dsp:txBody>
      <dsp:txXfrm>
        <a:off x="3464950" y="521629"/>
        <a:ext cx="2917256" cy="994032"/>
      </dsp:txXfrm>
    </dsp:sp>
    <dsp:sp modelId="{83E2F660-5F50-4EC5-8DD4-B753A1FF7992}">
      <dsp:nvSpPr>
        <dsp:cNvPr id="0" name=""/>
        <dsp:cNvSpPr/>
      </dsp:nvSpPr>
      <dsp:spPr>
        <a:xfrm>
          <a:off x="3411175" y="1707134"/>
          <a:ext cx="3024806" cy="1101582"/>
        </a:xfrm>
        <a:prstGeom prst="roundRect">
          <a:avLst/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>
              <a:solidFill>
                <a:schemeClr val="tx1"/>
              </a:solidFill>
              <a:ea typeface="Roboto Slab" panose="020B0604020202020204" charset="0"/>
              <a:cs typeface="Roboto Slab" panose="020B0604020202020204" charset="0"/>
            </a:rPr>
            <a:t>Cheques con la cláusula “no negociables”, “intransferibles”,  “no a la orden” u otro equivalente, u               </a:t>
          </a:r>
          <a:endParaRPr lang="es-ES_tradnl" sz="1600" kern="1200" dirty="0">
            <a:solidFill>
              <a:schemeClr val="tx1"/>
            </a:solidFill>
            <a:ea typeface="Roboto Slab" panose="020B0604020202020204" charset="0"/>
            <a:cs typeface="Roboto Slab" panose="020B0604020202020204" charset="0"/>
          </a:endParaRPr>
        </a:p>
      </dsp:txBody>
      <dsp:txXfrm>
        <a:off x="3464950" y="1760909"/>
        <a:ext cx="2917256" cy="994032"/>
      </dsp:txXfrm>
    </dsp:sp>
    <dsp:sp modelId="{42A8D1B2-6FAF-401F-86E1-00C2E5A69C9F}">
      <dsp:nvSpPr>
        <dsp:cNvPr id="0" name=""/>
        <dsp:cNvSpPr/>
      </dsp:nvSpPr>
      <dsp:spPr>
        <a:xfrm>
          <a:off x="3411175" y="2946414"/>
          <a:ext cx="3024806" cy="1101582"/>
        </a:xfrm>
        <a:prstGeom prst="roundRect">
          <a:avLst/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>
              <a:solidFill>
                <a:schemeClr val="tx1"/>
              </a:solidFill>
              <a:ea typeface="Roboto Slab" panose="020B0604020202020204" charset="0"/>
              <a:cs typeface="Roboto Slab" panose="020B0604020202020204" charset="0"/>
            </a:rPr>
            <a:t>Orden de pago.</a:t>
          </a:r>
          <a:endParaRPr lang="es-PE" sz="1600" kern="1200" dirty="0">
            <a:solidFill>
              <a:schemeClr val="tx1"/>
            </a:solidFill>
            <a:ea typeface="Roboto Slab" panose="020B0604020202020204" charset="0"/>
            <a:cs typeface="Roboto Slab" panose="020B0604020202020204" charset="0"/>
          </a:endParaRPr>
        </a:p>
      </dsp:txBody>
      <dsp:txXfrm>
        <a:off x="3464950" y="3000189"/>
        <a:ext cx="2917256" cy="994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576" cy="4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9" tIns="47989" rIns="95979" bIns="47989" numCol="1" anchor="t" anchorCtr="0" compatLnSpc="1">
            <a:prstTxWarp prst="textNoShape">
              <a:avLst/>
            </a:prstTxWarp>
          </a:bodyPr>
          <a:lstStyle>
            <a:lvl1pPr algn="l" defTabSz="960231" eaLnBrk="1" hangingPunct="1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9" y="1"/>
            <a:ext cx="2946576" cy="4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9" tIns="47989" rIns="95979" bIns="47989" numCol="1" anchor="t" anchorCtr="0" compatLnSpc="1">
            <a:prstTxWarp prst="textNoShape">
              <a:avLst/>
            </a:prstTxWarp>
          </a:bodyPr>
          <a:lstStyle>
            <a:lvl1pPr algn="r" defTabSz="960231" eaLnBrk="1" hangingPunct="1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630"/>
            <a:ext cx="2946576" cy="49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9" tIns="47989" rIns="95979" bIns="47989" numCol="1" anchor="b" anchorCtr="0" compatLnSpc="1">
            <a:prstTxWarp prst="textNoShape">
              <a:avLst/>
            </a:prstTxWarp>
          </a:bodyPr>
          <a:lstStyle>
            <a:lvl1pPr algn="l" defTabSz="960231" eaLnBrk="1" hangingPunct="1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9" y="9430630"/>
            <a:ext cx="2946576" cy="49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9" tIns="47989" rIns="95979" bIns="47989" numCol="1" anchor="b" anchorCtr="0" compatLnSpc="1">
            <a:prstTxWarp prst="textNoShape">
              <a:avLst/>
            </a:prstTxWarp>
          </a:bodyPr>
          <a:lstStyle>
            <a:lvl1pPr algn="r" defTabSz="960231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C2CC05F-C24D-4893-916D-B0879CEA1E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576" cy="4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9" tIns="47989" rIns="95979" bIns="47989" numCol="1" anchor="t" anchorCtr="0" compatLnSpc="1">
            <a:prstTxWarp prst="textNoShape">
              <a:avLst/>
            </a:prstTxWarp>
          </a:bodyPr>
          <a:lstStyle>
            <a:lvl1pPr algn="l" defTabSz="960231" eaLnBrk="1" hangingPunct="1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9" y="1"/>
            <a:ext cx="2946576" cy="4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9" tIns="47989" rIns="95979" bIns="47989" numCol="1" anchor="t" anchorCtr="0" compatLnSpc="1">
            <a:prstTxWarp prst="textNoShape">
              <a:avLst/>
            </a:prstTxWarp>
          </a:bodyPr>
          <a:lstStyle>
            <a:lvl1pPr algn="r" defTabSz="960231" eaLnBrk="1" hangingPunct="1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828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1" y="4714507"/>
            <a:ext cx="4985393" cy="446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9" tIns="47989" rIns="95979" bIns="479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630"/>
            <a:ext cx="2946576" cy="49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9" tIns="47989" rIns="95979" bIns="47989" numCol="1" anchor="b" anchorCtr="0" compatLnSpc="1">
            <a:prstTxWarp prst="textNoShape">
              <a:avLst/>
            </a:prstTxWarp>
          </a:bodyPr>
          <a:lstStyle>
            <a:lvl1pPr algn="l" defTabSz="960231" eaLnBrk="1" hangingPunct="1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9" y="9430630"/>
            <a:ext cx="2946576" cy="49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9" tIns="47989" rIns="95979" bIns="47989" numCol="1" anchor="b" anchorCtr="0" compatLnSpc="1">
            <a:prstTxWarp prst="textNoShape">
              <a:avLst/>
            </a:prstTxWarp>
          </a:bodyPr>
          <a:lstStyle>
            <a:lvl1pPr algn="r" defTabSz="960231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2DDFD3B-4260-46CE-8EE8-0769641698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078270-5907-4B81-90E5-1043A0517671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52475"/>
            <a:ext cx="6594475" cy="3709988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1" y="4719355"/>
            <a:ext cx="4985393" cy="4178106"/>
          </a:xfrm>
          <a:noFill/>
          <a:ln/>
        </p:spPr>
        <p:txBody>
          <a:bodyPr/>
          <a:lstStyle/>
          <a:p>
            <a:pPr lvl="1" eaLnBrk="1" hangingPunct="1">
              <a:spcBef>
                <a:spcPct val="0"/>
              </a:spcBef>
            </a:pPr>
            <a:endParaRPr lang="es-P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C7577C-7E43-4B95-ABA0-6831AD8B0815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2475"/>
            <a:ext cx="6596063" cy="3709988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524" y="4720970"/>
            <a:ext cx="4988628" cy="4176491"/>
          </a:xfrm>
          <a:noFill/>
          <a:ln/>
        </p:spPr>
        <p:txBody>
          <a:bodyPr/>
          <a:lstStyle/>
          <a:p>
            <a:pPr marL="227934" indent="-227934" algn="just" eaLnBrk="1" hangingPunct="1">
              <a:spcBef>
                <a:spcPct val="50000"/>
              </a:spcBef>
            </a:pPr>
            <a:endParaRPr lang="es-PE" sz="900">
              <a:solidFill>
                <a:schemeClr val="folHlin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1A3E80-239C-4043-95D8-E5949108DE96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2475"/>
            <a:ext cx="6596063" cy="3709988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524" y="4720970"/>
            <a:ext cx="4988628" cy="4176491"/>
          </a:xfrm>
          <a:noFill/>
          <a:ln/>
        </p:spPr>
        <p:txBody>
          <a:bodyPr/>
          <a:lstStyle/>
          <a:p>
            <a:pPr marL="227934" indent="-227934" algn="just" eaLnBrk="1" hangingPunct="1">
              <a:spcBef>
                <a:spcPct val="50000"/>
              </a:spcBef>
            </a:pPr>
            <a:endParaRPr lang="es-PE" sz="900">
              <a:solidFill>
                <a:schemeClr val="folHlin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F5F4A6-2487-4CD7-A7BC-A936AD425E55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2475"/>
            <a:ext cx="6596063" cy="3709988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524" y="4720970"/>
            <a:ext cx="4988628" cy="4176491"/>
          </a:xfrm>
          <a:noFill/>
          <a:ln/>
        </p:spPr>
        <p:txBody>
          <a:bodyPr/>
          <a:lstStyle/>
          <a:p>
            <a:pPr marL="227934" indent="-227934" algn="just" eaLnBrk="1" hangingPunct="1">
              <a:spcBef>
                <a:spcPct val="50000"/>
              </a:spcBef>
            </a:pPr>
            <a:endParaRPr lang="es-PE" sz="900">
              <a:solidFill>
                <a:schemeClr val="folHlin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F28176-40FA-4262-9EA4-E3FEC397DBA0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2475"/>
            <a:ext cx="6596063" cy="3709988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524" y="4720970"/>
            <a:ext cx="4988628" cy="4176491"/>
          </a:xfrm>
          <a:noFill/>
          <a:ln/>
        </p:spPr>
        <p:txBody>
          <a:bodyPr/>
          <a:lstStyle/>
          <a:p>
            <a:pPr marL="227934" indent="-227934" algn="just" eaLnBrk="1" hangingPunct="1">
              <a:spcBef>
                <a:spcPct val="50000"/>
              </a:spcBef>
            </a:pPr>
            <a:endParaRPr lang="es-PE" sz="900">
              <a:solidFill>
                <a:schemeClr val="folHlin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F8C2A6-85DB-4240-A9CD-C9DC45492FA1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2475"/>
            <a:ext cx="6596063" cy="3709988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524" y="4720970"/>
            <a:ext cx="4988628" cy="4176491"/>
          </a:xfrm>
          <a:noFill/>
          <a:ln/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None/>
            </a:pPr>
            <a:endParaRPr lang="es-PE" sz="9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252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F8C2A6-85DB-4240-A9CD-C9DC45492FA1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2475"/>
            <a:ext cx="6596063" cy="3709988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524" y="4720970"/>
            <a:ext cx="4988628" cy="4176491"/>
          </a:xfrm>
          <a:noFill/>
          <a:ln/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None/>
            </a:pPr>
            <a:endParaRPr lang="es-PE" sz="9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691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93700" y="698500"/>
            <a:ext cx="6203950" cy="34893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DDFD3B-4260-46CE-8EE8-076964169823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668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93700" y="698500"/>
            <a:ext cx="6203950" cy="34893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DDFD3B-4260-46CE-8EE8-076964169823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47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computer, hombre, sostener, computadora&#10;&#10;Descripción generada automáticamente">
            <a:extLst>
              <a:ext uri="{FF2B5EF4-FFF2-40B4-BE49-F238E27FC236}">
                <a16:creationId xmlns:a16="http://schemas.microsoft.com/office/drawing/2014/main" id="{5306E799-9F9C-42A0-B36E-68F009AE86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8589" y="0"/>
            <a:ext cx="6633411" cy="6858000"/>
          </a:xfrm>
          <a:prstGeom prst="rect">
            <a:avLst/>
          </a:prstGeom>
        </p:spPr>
      </p:pic>
      <p:sp>
        <p:nvSpPr>
          <p:cNvPr id="8" name="Rectángulo 3">
            <a:extLst>
              <a:ext uri="{FF2B5EF4-FFF2-40B4-BE49-F238E27FC236}">
                <a16:creationId xmlns:a16="http://schemas.microsoft.com/office/drawing/2014/main" id="{B7C692C7-E025-4A56-B535-46537478EFCB}"/>
              </a:ext>
            </a:extLst>
          </p:cNvPr>
          <p:cNvSpPr/>
          <p:nvPr/>
        </p:nvSpPr>
        <p:spPr>
          <a:xfrm>
            <a:off x="1" y="0"/>
            <a:ext cx="8813132" cy="6858000"/>
          </a:xfrm>
          <a:custGeom>
            <a:avLst/>
            <a:gdLst>
              <a:gd name="connsiteX0" fmla="*/ 0 w 7032458"/>
              <a:gd name="connsiteY0" fmla="*/ 0 h 6858000"/>
              <a:gd name="connsiteX1" fmla="*/ 7032458 w 7032458"/>
              <a:gd name="connsiteY1" fmla="*/ 0 h 6858000"/>
              <a:gd name="connsiteX2" fmla="*/ 7032458 w 7032458"/>
              <a:gd name="connsiteY2" fmla="*/ 6858000 h 6858000"/>
              <a:gd name="connsiteX3" fmla="*/ 0 w 7032458"/>
              <a:gd name="connsiteY3" fmla="*/ 6858000 h 6858000"/>
              <a:gd name="connsiteX4" fmla="*/ 0 w 7032458"/>
              <a:gd name="connsiteY4" fmla="*/ 0 h 6858000"/>
              <a:gd name="connsiteX0" fmla="*/ 0 w 7032458"/>
              <a:gd name="connsiteY0" fmla="*/ 0 h 6858000"/>
              <a:gd name="connsiteX1" fmla="*/ 4445668 w 7032458"/>
              <a:gd name="connsiteY1" fmla="*/ 0 h 6858000"/>
              <a:gd name="connsiteX2" fmla="*/ 7032458 w 7032458"/>
              <a:gd name="connsiteY2" fmla="*/ 6858000 h 6858000"/>
              <a:gd name="connsiteX3" fmla="*/ 0 w 7032458"/>
              <a:gd name="connsiteY3" fmla="*/ 6858000 h 6858000"/>
              <a:gd name="connsiteX4" fmla="*/ 0 w 7032458"/>
              <a:gd name="connsiteY4" fmla="*/ 0 h 6858000"/>
              <a:gd name="connsiteX0" fmla="*/ 0 w 7032458"/>
              <a:gd name="connsiteY0" fmla="*/ 0 h 6858000"/>
              <a:gd name="connsiteX1" fmla="*/ 4445668 w 7032458"/>
              <a:gd name="connsiteY1" fmla="*/ 0 h 6858000"/>
              <a:gd name="connsiteX2" fmla="*/ 7032458 w 7032458"/>
              <a:gd name="connsiteY2" fmla="*/ 6858000 h 6858000"/>
              <a:gd name="connsiteX3" fmla="*/ 0 w 7032458"/>
              <a:gd name="connsiteY3" fmla="*/ 6858000 h 6858000"/>
              <a:gd name="connsiteX4" fmla="*/ 0 w 7032458"/>
              <a:gd name="connsiteY4" fmla="*/ 0 h 6858000"/>
              <a:gd name="connsiteX0" fmla="*/ 0 w 7032458"/>
              <a:gd name="connsiteY0" fmla="*/ 0 h 6858000"/>
              <a:gd name="connsiteX1" fmla="*/ 4445668 w 7032458"/>
              <a:gd name="connsiteY1" fmla="*/ 0 h 6858000"/>
              <a:gd name="connsiteX2" fmla="*/ 7032458 w 7032458"/>
              <a:gd name="connsiteY2" fmla="*/ 6858000 h 6858000"/>
              <a:gd name="connsiteX3" fmla="*/ 0 w 7032458"/>
              <a:gd name="connsiteY3" fmla="*/ 6858000 h 6858000"/>
              <a:gd name="connsiteX4" fmla="*/ 0 w 703245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2458" h="6858000">
                <a:moveTo>
                  <a:pt x="0" y="0"/>
                </a:moveTo>
                <a:lnTo>
                  <a:pt x="4445668" y="0"/>
                </a:lnTo>
                <a:cubicBezTo>
                  <a:pt x="5747083" y="3471111"/>
                  <a:pt x="6170195" y="4572000"/>
                  <a:pt x="7032458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D9CF8C8-3DFA-4B9C-A7B6-9C7D1093EDE3}"/>
              </a:ext>
            </a:extLst>
          </p:cNvPr>
          <p:cNvSpPr/>
          <p:nvPr/>
        </p:nvSpPr>
        <p:spPr>
          <a:xfrm>
            <a:off x="1" y="4553955"/>
            <a:ext cx="4535905" cy="77603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0F1B52-492D-4FA9-A39B-B5CB44C17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1" y="2247064"/>
            <a:ext cx="5442284" cy="1867652"/>
          </a:xfrm>
        </p:spPr>
        <p:txBody>
          <a:bodyPr anchor="b">
            <a:noAutofit/>
          </a:bodyPr>
          <a:lstStyle>
            <a:lvl1pPr algn="l">
              <a:defRPr sz="3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BADED3-C380-4A96-BBC0-BD7BF01F0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901" y="4658479"/>
            <a:ext cx="3104148" cy="587291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PE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7B8643-43D5-4CCF-8B07-AE9D1CD1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1" y="6280694"/>
            <a:ext cx="141402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4502827-B09F-4196-8720-5D8BC2B889EF}" type="datetimeFigureOut">
              <a:rPr lang="es-ES" smtClean="0"/>
              <a:pPr>
                <a:defRPr/>
              </a:pPr>
              <a:t>03/05/2023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1187C9-481D-4249-BBFA-B437C6305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1" y="5531646"/>
            <a:ext cx="2121039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BB0B2976-BC99-47C0-84D9-0543C93C8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900" y="1326356"/>
            <a:ext cx="1528325" cy="403308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99D090B3-3237-4AA4-A95A-E5F28942202D}"/>
              </a:ext>
            </a:extLst>
          </p:cNvPr>
          <p:cNvSpPr/>
          <p:nvPr/>
        </p:nvSpPr>
        <p:spPr>
          <a:xfrm>
            <a:off x="7477146" y="2310064"/>
            <a:ext cx="4714855" cy="4559719"/>
          </a:xfrm>
          <a:custGeom>
            <a:avLst/>
            <a:gdLst>
              <a:gd name="connsiteX0" fmla="*/ 0 w 5382126"/>
              <a:gd name="connsiteY0" fmla="*/ 0 h 319086"/>
              <a:gd name="connsiteX1" fmla="*/ 5382126 w 5382126"/>
              <a:gd name="connsiteY1" fmla="*/ 0 h 319086"/>
              <a:gd name="connsiteX2" fmla="*/ 5382126 w 5382126"/>
              <a:gd name="connsiteY2" fmla="*/ 319086 h 319086"/>
              <a:gd name="connsiteX3" fmla="*/ 0 w 5382126"/>
              <a:gd name="connsiteY3" fmla="*/ 319086 h 319086"/>
              <a:gd name="connsiteX4" fmla="*/ 0 w 5382126"/>
              <a:gd name="connsiteY4" fmla="*/ 0 h 319086"/>
              <a:gd name="connsiteX0" fmla="*/ 0 w 5382126"/>
              <a:gd name="connsiteY0" fmla="*/ 3771900 h 4090986"/>
              <a:gd name="connsiteX1" fmla="*/ 5376111 w 5382126"/>
              <a:gd name="connsiteY1" fmla="*/ 0 h 4090986"/>
              <a:gd name="connsiteX2" fmla="*/ 5382126 w 5382126"/>
              <a:gd name="connsiteY2" fmla="*/ 4090986 h 4090986"/>
              <a:gd name="connsiteX3" fmla="*/ 0 w 5382126"/>
              <a:gd name="connsiteY3" fmla="*/ 4090986 h 4090986"/>
              <a:gd name="connsiteX4" fmla="*/ 0 w 5382126"/>
              <a:gd name="connsiteY4" fmla="*/ 3771900 h 4090986"/>
              <a:gd name="connsiteX0" fmla="*/ 0 w 5797215"/>
              <a:gd name="connsiteY0" fmla="*/ 4102768 h 4102768"/>
              <a:gd name="connsiteX1" fmla="*/ 5791200 w 5797215"/>
              <a:gd name="connsiteY1" fmla="*/ 0 h 4102768"/>
              <a:gd name="connsiteX2" fmla="*/ 5797215 w 5797215"/>
              <a:gd name="connsiteY2" fmla="*/ 4090986 h 4102768"/>
              <a:gd name="connsiteX3" fmla="*/ 415089 w 5797215"/>
              <a:gd name="connsiteY3" fmla="*/ 4090986 h 4102768"/>
              <a:gd name="connsiteX4" fmla="*/ 0 w 5797215"/>
              <a:gd name="connsiteY4" fmla="*/ 4102768 h 41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7215" h="4102768">
                <a:moveTo>
                  <a:pt x="0" y="4102768"/>
                </a:moveTo>
                <a:lnTo>
                  <a:pt x="5791200" y="0"/>
                </a:lnTo>
                <a:lnTo>
                  <a:pt x="5797215" y="4090986"/>
                </a:lnTo>
                <a:lnTo>
                  <a:pt x="415089" y="4090986"/>
                </a:lnTo>
                <a:lnTo>
                  <a:pt x="0" y="4102768"/>
                </a:lnTo>
                <a:close/>
              </a:path>
            </a:pathLst>
          </a:custGeom>
          <a:solidFill>
            <a:srgbClr val="002060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221994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3134C5-F051-4FC4-BFE7-BADD0ACA3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8FC708-3611-4737-9244-63BD4BB0C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BC15F-3461-4BF1-94F3-97F9C9956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9E77D-E0B6-441E-BAD0-B3BEF7F4646F}" type="datetimeFigureOut">
              <a:rPr lang="es-ES" smtClean="0"/>
              <a:pPr>
                <a:defRPr/>
              </a:pPr>
              <a:t>03/05/2023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661DA-869D-4DF2-A141-B229AF9F4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196FFE-CD6E-4061-A5F0-9A9CEB4BA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2B20B-FA66-4742-8BE0-87BE6799761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7099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32A3E38-B63D-4775-AD79-64B0B9169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6769491-A3E3-4485-8A49-03B6ADC88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3F4B09-F9E6-4D78-8677-73DC8A31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EC4642-4ECD-475D-8A91-3A5D9506C5DC}" type="datetimeFigureOut">
              <a:rPr lang="es-ES" smtClean="0"/>
              <a:pPr>
                <a:defRPr/>
              </a:pPr>
              <a:t>03/05/2023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4237FC-CFD6-4DE9-85C9-277F39233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705FDC-A4D9-4D73-84A0-4BF90218E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929FD-8106-41F1-83C6-7A54E43E133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654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6B487-D55E-48C2-9B60-A33A158CF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171" y="2021305"/>
            <a:ext cx="10515600" cy="4349416"/>
          </a:xfr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0062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 dirty="0"/>
          </a:p>
        </p:txBody>
      </p:sp>
      <p:pic>
        <p:nvPicPr>
          <p:cNvPr id="7" name="Imagen 6" descr="Imagen que contiene computer, hombre, sostener, computadora&#10;&#10;Descripción generada automáticamente">
            <a:extLst>
              <a:ext uri="{FF2B5EF4-FFF2-40B4-BE49-F238E27FC236}">
                <a16:creationId xmlns:a16="http://schemas.microsoft.com/office/drawing/2014/main" id="{3245EFFC-9061-45E3-B68F-F65F88845D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96" t="15503" r="41749" b="15503"/>
          <a:stretch/>
        </p:blipFill>
        <p:spPr>
          <a:xfrm>
            <a:off x="2" y="0"/>
            <a:ext cx="739943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5C5FD86-7F54-4724-B7D0-8F597D3B3ABA}"/>
              </a:ext>
            </a:extLst>
          </p:cNvPr>
          <p:cNvSpPr/>
          <p:nvPr/>
        </p:nvSpPr>
        <p:spPr>
          <a:xfrm>
            <a:off x="739943" y="136527"/>
            <a:ext cx="11452056" cy="121727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51E10F-5F91-47D3-8211-88C76995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171" y="333405"/>
            <a:ext cx="5574632" cy="86627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ACF9D6B-409F-4DED-BABD-7D56F0890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43147" y="543510"/>
            <a:ext cx="1528325" cy="403308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5D1E754-A70E-4DB4-AB2C-E39466493E36}"/>
              </a:ext>
            </a:extLst>
          </p:cNvPr>
          <p:cNvSpPr/>
          <p:nvPr/>
        </p:nvSpPr>
        <p:spPr>
          <a:xfrm rot="16200000">
            <a:off x="9617525" y="743685"/>
            <a:ext cx="729352" cy="4571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00"/>
          </a:p>
        </p:txBody>
      </p:sp>
    </p:spTree>
    <p:extLst>
      <p:ext uri="{BB962C8B-B14F-4D97-AF65-F5344CB8AC3E}">
        <p14:creationId xmlns:p14="http://schemas.microsoft.com/office/powerpoint/2010/main" val="213368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computadora, teclado, escritorio&#10;&#10;Descripción generada automáticamente">
            <a:extLst>
              <a:ext uri="{FF2B5EF4-FFF2-40B4-BE49-F238E27FC236}">
                <a16:creationId xmlns:a16="http://schemas.microsoft.com/office/drawing/2014/main" id="{785DA7AD-FF4A-4EEE-B463-284113158C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"/>
          <a:stretch/>
        </p:blipFill>
        <p:spPr>
          <a:xfrm>
            <a:off x="-6351" y="-1"/>
            <a:ext cx="12192000" cy="436079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E04BB62-1096-4A1B-8767-1E02FB263F79}"/>
              </a:ext>
            </a:extLst>
          </p:cNvPr>
          <p:cNvSpPr/>
          <p:nvPr/>
        </p:nvSpPr>
        <p:spPr>
          <a:xfrm>
            <a:off x="0" y="2816352"/>
            <a:ext cx="12192000" cy="4041648"/>
          </a:xfrm>
          <a:custGeom>
            <a:avLst/>
            <a:gdLst>
              <a:gd name="connsiteX0" fmla="*/ 0 w 12192000"/>
              <a:gd name="connsiteY0" fmla="*/ 0 h 4041648"/>
              <a:gd name="connsiteX1" fmla="*/ 12192000 w 12192000"/>
              <a:gd name="connsiteY1" fmla="*/ 0 h 4041648"/>
              <a:gd name="connsiteX2" fmla="*/ 12192000 w 12192000"/>
              <a:gd name="connsiteY2" fmla="*/ 4041648 h 4041648"/>
              <a:gd name="connsiteX3" fmla="*/ 0 w 12192000"/>
              <a:gd name="connsiteY3" fmla="*/ 4041648 h 4041648"/>
              <a:gd name="connsiteX4" fmla="*/ 0 w 12192000"/>
              <a:gd name="connsiteY4" fmla="*/ 0 h 4041648"/>
              <a:gd name="connsiteX0" fmla="*/ 0 w 12192000"/>
              <a:gd name="connsiteY0" fmla="*/ 0 h 4041648"/>
              <a:gd name="connsiteX1" fmla="*/ 12192000 w 12192000"/>
              <a:gd name="connsiteY1" fmla="*/ 1371600 h 4041648"/>
              <a:gd name="connsiteX2" fmla="*/ 12192000 w 12192000"/>
              <a:gd name="connsiteY2" fmla="*/ 4041648 h 4041648"/>
              <a:gd name="connsiteX3" fmla="*/ 0 w 12192000"/>
              <a:gd name="connsiteY3" fmla="*/ 4041648 h 4041648"/>
              <a:gd name="connsiteX4" fmla="*/ 0 w 12192000"/>
              <a:gd name="connsiteY4" fmla="*/ 0 h 404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041648">
                <a:moveTo>
                  <a:pt x="0" y="0"/>
                </a:moveTo>
                <a:lnTo>
                  <a:pt x="12192000" y="1371600"/>
                </a:lnTo>
                <a:lnTo>
                  <a:pt x="12192000" y="4041648"/>
                </a:lnTo>
                <a:lnTo>
                  <a:pt x="0" y="4041648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E8D49E9-4ACE-4F77-B3EA-6058741265BF}"/>
              </a:ext>
            </a:extLst>
          </p:cNvPr>
          <p:cNvSpPr/>
          <p:nvPr/>
        </p:nvSpPr>
        <p:spPr>
          <a:xfrm>
            <a:off x="2077119" y="1709740"/>
            <a:ext cx="8025063" cy="2651061"/>
          </a:xfrm>
          <a:prstGeom prst="rect">
            <a:avLst/>
          </a:prstGeom>
          <a:solidFill>
            <a:srgbClr val="002060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B35F59-C3E6-44C2-9A49-E24B25286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507" y="2186303"/>
            <a:ext cx="7080584" cy="1233237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5CDAB4-E8D5-4844-955D-B8774D558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06508" y="3561726"/>
            <a:ext cx="7080585" cy="48786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FE6BDE-E176-4FFA-922C-7FF3C436A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E7278F-EF6C-4452-8E84-0D5871119603}" type="datetimeFigureOut">
              <a:rPr lang="es-ES" smtClean="0"/>
              <a:pPr>
                <a:defRPr/>
              </a:pPr>
              <a:t>03/05/2023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750258-EF9F-4D8C-B49D-A8DF03EB0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51B73754-27E7-4A74-A5AC-2FBD8E127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82676" y="6135604"/>
            <a:ext cx="1528325" cy="40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76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9778F3D-2485-473B-A04F-2CE0384E7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2474" y="0"/>
            <a:ext cx="7445543" cy="2422284"/>
          </a:xfrm>
          <a:prstGeom prst="rect">
            <a:avLst/>
          </a:prstGeom>
        </p:spPr>
      </p:pic>
      <p:sp>
        <p:nvSpPr>
          <p:cNvPr id="8" name="Rectángulo 6">
            <a:extLst>
              <a:ext uri="{FF2B5EF4-FFF2-40B4-BE49-F238E27FC236}">
                <a16:creationId xmlns:a16="http://schemas.microsoft.com/office/drawing/2014/main" id="{41C9CF7F-2E86-4833-9FB5-164364FC6C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4041648"/>
              <a:gd name="connsiteX1" fmla="*/ 12192000 w 12192000"/>
              <a:gd name="connsiteY1" fmla="*/ 0 h 4041648"/>
              <a:gd name="connsiteX2" fmla="*/ 12192000 w 12192000"/>
              <a:gd name="connsiteY2" fmla="*/ 4041648 h 4041648"/>
              <a:gd name="connsiteX3" fmla="*/ 0 w 12192000"/>
              <a:gd name="connsiteY3" fmla="*/ 4041648 h 4041648"/>
              <a:gd name="connsiteX4" fmla="*/ 0 w 12192000"/>
              <a:gd name="connsiteY4" fmla="*/ 0 h 4041648"/>
              <a:gd name="connsiteX0" fmla="*/ 0 w 12192000"/>
              <a:gd name="connsiteY0" fmla="*/ 0 h 4041648"/>
              <a:gd name="connsiteX1" fmla="*/ 12192000 w 12192000"/>
              <a:gd name="connsiteY1" fmla="*/ 1371600 h 4041648"/>
              <a:gd name="connsiteX2" fmla="*/ 12192000 w 12192000"/>
              <a:gd name="connsiteY2" fmla="*/ 4041648 h 4041648"/>
              <a:gd name="connsiteX3" fmla="*/ 0 w 12192000"/>
              <a:gd name="connsiteY3" fmla="*/ 4041648 h 4041648"/>
              <a:gd name="connsiteX4" fmla="*/ 0 w 12192000"/>
              <a:gd name="connsiteY4" fmla="*/ 0 h 404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041648">
                <a:moveTo>
                  <a:pt x="0" y="0"/>
                </a:moveTo>
                <a:lnTo>
                  <a:pt x="12192000" y="1371600"/>
                </a:lnTo>
                <a:lnTo>
                  <a:pt x="12192000" y="4041648"/>
                </a:lnTo>
                <a:lnTo>
                  <a:pt x="0" y="4041648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BFFB230-2582-4D39-8F17-9A4642A5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503" y="2103439"/>
            <a:ext cx="4419600" cy="1325563"/>
          </a:xfrm>
        </p:spPr>
        <p:txBody>
          <a:bodyPr>
            <a:noAutofit/>
          </a:bodyPr>
          <a:lstStyle>
            <a:lvl1pPr>
              <a:defRPr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AF644C-C7BB-4C34-B226-35121BE2F9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5501" y="3826042"/>
            <a:ext cx="6630883" cy="2821404"/>
          </a:xfrm>
        </p:spPr>
        <p:txBody>
          <a:bodyPr>
            <a:normAutofit/>
          </a:bodyPr>
          <a:lstStyle>
            <a:lvl1pPr marL="171450" indent="-171450">
              <a:buClr>
                <a:srgbClr val="FFC000"/>
              </a:buClr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FFC000"/>
              </a:buClr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FFC000"/>
              </a:buClr>
              <a:buFont typeface="Wingdings" panose="05000000000000000000" pitchFamily="2" charset="2"/>
              <a:buChar char="§"/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FFC000"/>
              </a:buClr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FFC000"/>
              </a:buClr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12" name="Rectángulo 10">
            <a:extLst>
              <a:ext uri="{FF2B5EF4-FFF2-40B4-BE49-F238E27FC236}">
                <a16:creationId xmlns:a16="http://schemas.microsoft.com/office/drawing/2014/main" id="{C8452CA7-8939-41C5-98A4-CD412E079CE9}"/>
              </a:ext>
            </a:extLst>
          </p:cNvPr>
          <p:cNvSpPr/>
          <p:nvPr/>
        </p:nvSpPr>
        <p:spPr>
          <a:xfrm>
            <a:off x="7480154" y="2310064"/>
            <a:ext cx="4714855" cy="4559719"/>
          </a:xfrm>
          <a:custGeom>
            <a:avLst/>
            <a:gdLst>
              <a:gd name="connsiteX0" fmla="*/ 0 w 5382126"/>
              <a:gd name="connsiteY0" fmla="*/ 0 h 319086"/>
              <a:gd name="connsiteX1" fmla="*/ 5382126 w 5382126"/>
              <a:gd name="connsiteY1" fmla="*/ 0 h 319086"/>
              <a:gd name="connsiteX2" fmla="*/ 5382126 w 5382126"/>
              <a:gd name="connsiteY2" fmla="*/ 319086 h 319086"/>
              <a:gd name="connsiteX3" fmla="*/ 0 w 5382126"/>
              <a:gd name="connsiteY3" fmla="*/ 319086 h 319086"/>
              <a:gd name="connsiteX4" fmla="*/ 0 w 5382126"/>
              <a:gd name="connsiteY4" fmla="*/ 0 h 319086"/>
              <a:gd name="connsiteX0" fmla="*/ 0 w 5382126"/>
              <a:gd name="connsiteY0" fmla="*/ 3771900 h 4090986"/>
              <a:gd name="connsiteX1" fmla="*/ 5376111 w 5382126"/>
              <a:gd name="connsiteY1" fmla="*/ 0 h 4090986"/>
              <a:gd name="connsiteX2" fmla="*/ 5382126 w 5382126"/>
              <a:gd name="connsiteY2" fmla="*/ 4090986 h 4090986"/>
              <a:gd name="connsiteX3" fmla="*/ 0 w 5382126"/>
              <a:gd name="connsiteY3" fmla="*/ 4090986 h 4090986"/>
              <a:gd name="connsiteX4" fmla="*/ 0 w 5382126"/>
              <a:gd name="connsiteY4" fmla="*/ 3771900 h 4090986"/>
              <a:gd name="connsiteX0" fmla="*/ 0 w 5797215"/>
              <a:gd name="connsiteY0" fmla="*/ 4102768 h 4102768"/>
              <a:gd name="connsiteX1" fmla="*/ 5791200 w 5797215"/>
              <a:gd name="connsiteY1" fmla="*/ 0 h 4102768"/>
              <a:gd name="connsiteX2" fmla="*/ 5797215 w 5797215"/>
              <a:gd name="connsiteY2" fmla="*/ 4090986 h 4102768"/>
              <a:gd name="connsiteX3" fmla="*/ 415089 w 5797215"/>
              <a:gd name="connsiteY3" fmla="*/ 4090986 h 4102768"/>
              <a:gd name="connsiteX4" fmla="*/ 0 w 5797215"/>
              <a:gd name="connsiteY4" fmla="*/ 4102768 h 41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7215" h="4102768">
                <a:moveTo>
                  <a:pt x="0" y="4102768"/>
                </a:moveTo>
                <a:lnTo>
                  <a:pt x="5791200" y="0"/>
                </a:lnTo>
                <a:lnTo>
                  <a:pt x="5797215" y="4090986"/>
                </a:lnTo>
                <a:lnTo>
                  <a:pt x="415089" y="4090986"/>
                </a:lnTo>
                <a:lnTo>
                  <a:pt x="0" y="4102768"/>
                </a:lnTo>
                <a:close/>
              </a:path>
            </a:pathLst>
          </a:custGeom>
          <a:solidFill>
            <a:srgbClr val="002060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00" dirty="0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1074BF8D-3B9B-4045-B5B7-C234A2BB1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43147" y="5921626"/>
            <a:ext cx="1528325" cy="403308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B4D133BB-441D-4447-946A-3F0346760D61}"/>
              </a:ext>
            </a:extLst>
          </p:cNvPr>
          <p:cNvSpPr/>
          <p:nvPr/>
        </p:nvSpPr>
        <p:spPr>
          <a:xfrm>
            <a:off x="832185" y="2103439"/>
            <a:ext cx="70184" cy="1331453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00"/>
          </a:p>
        </p:txBody>
      </p:sp>
    </p:spTree>
    <p:extLst>
      <p:ext uri="{BB962C8B-B14F-4D97-AF65-F5344CB8AC3E}">
        <p14:creationId xmlns:p14="http://schemas.microsoft.com/office/powerpoint/2010/main" val="209790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B00A8D0-7D67-4BD2-A935-551B3F515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0C624F0B-5073-4658-BA3A-DCBE1052DACB}"/>
              </a:ext>
            </a:extLst>
          </p:cNvPr>
          <p:cNvSpPr/>
          <p:nvPr/>
        </p:nvSpPr>
        <p:spPr>
          <a:xfrm>
            <a:off x="0" y="2197017"/>
            <a:ext cx="12192000" cy="2651061"/>
          </a:xfrm>
          <a:prstGeom prst="rect">
            <a:avLst/>
          </a:prstGeom>
          <a:solidFill>
            <a:srgbClr val="0070C0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B5A950-CF1C-477A-A1B0-550EDECE0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830" y="2688017"/>
            <a:ext cx="7908341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4CDB7A1-6B3D-44CD-A216-15CC3DC75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D8DB-5355-40E7-B50A-EAA17C5E5D81}" type="datetimeFigureOut">
              <a:rPr lang="es-PE" smtClean="0"/>
              <a:t>3/05/2023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F639C20-E99E-49DD-BDC0-5BAEA86E9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A98938C-4C70-420F-BD3F-18980103E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F234-D644-4346-B144-73031AE79C7F}" type="slidenum">
              <a:rPr lang="es-PE" smtClean="0"/>
              <a:t>‹Nº›</a:t>
            </a:fld>
            <a:endParaRPr lang="es-PE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0DA9D93E-18D5-4E05-A9FE-6D5F6FE6E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88483" y="4379494"/>
            <a:ext cx="1015035" cy="267856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928D0B4-16BB-4672-AC29-A66C96CEDC78}"/>
              </a:ext>
            </a:extLst>
          </p:cNvPr>
          <p:cNvSpPr/>
          <p:nvPr/>
        </p:nvSpPr>
        <p:spPr>
          <a:xfrm rot="16200000">
            <a:off x="6068929" y="103481"/>
            <a:ext cx="54142" cy="790834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00"/>
          </a:p>
        </p:txBody>
      </p:sp>
    </p:spTree>
    <p:extLst>
      <p:ext uri="{BB962C8B-B14F-4D97-AF65-F5344CB8AC3E}">
        <p14:creationId xmlns:p14="http://schemas.microsoft.com/office/powerpoint/2010/main" val="170100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D92CA-EBCF-4206-9F7D-4E4C1B85E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BCB5D9A-11EF-4E42-856E-3C42FA1D4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D8DB-5355-40E7-B50A-EAA17C5E5D81}" type="datetimeFigureOut">
              <a:rPr lang="es-PE" smtClean="0"/>
              <a:t>3/05/2023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0C0F11D-AF5E-4F0B-842E-EF36D1F8E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CD3B438-FBF0-446C-B9B6-1F3A45190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F234-D644-4346-B144-73031AE79C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3044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2FD9BB3-ACD6-41DC-9A63-9F7DEA74C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4FCFA9-1D7D-4347-9D6D-023F8A06A1B8}" type="datetimeFigureOut">
              <a:rPr lang="es-ES" smtClean="0"/>
              <a:pPr>
                <a:defRPr/>
              </a:pPr>
              <a:t>03/05/2023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2C4DDCA-A528-474A-AA48-007C07F2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9640A0-E398-4431-B0AE-B245D0465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487FB-0A44-4448-9D0F-D8D7F4BCF8C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26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33666-5557-4B22-AEFD-0ACA5CA52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519C5F-8393-4E08-9224-5D446119C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8ABA72-1F47-4C2E-A2EB-91B76D6C4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C4E225-163D-4065-B702-3CA4D130A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D955A1-0F04-4D76-A1AB-99A4CC7FE139}" type="datetimeFigureOut">
              <a:rPr lang="es-ES" smtClean="0"/>
              <a:pPr>
                <a:defRPr/>
              </a:pPr>
              <a:t>03/05/2023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93FFC7-34BF-41F0-A482-D147EB2C3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E4D4E0-7D9E-4343-B5B7-E26B4574F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AD0B7-8E6D-4659-971C-201D9D12C0C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7014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E631D-B2FA-483B-AC92-2085DEAFE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21D0007-A0E8-416D-85CA-C5E31EE863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F1BC56-7E6A-43E0-A3EC-F373EAA6F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9C54E9-4713-402D-A3AB-3519ACCCF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90A080-6B05-4CA4-ACD7-6ED3FF31B075}" type="datetimeFigureOut">
              <a:rPr lang="es-ES" smtClean="0"/>
              <a:pPr>
                <a:defRPr/>
              </a:pPr>
              <a:t>03/05/2023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5ED50D-4396-42D2-8D1E-CE5C0E9EF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0CF5A3-B4B0-4871-970D-6D93A493A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9D504-5444-4952-B9CD-22BA0ABFBA0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1536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8FF378D-857D-44D0-80BE-AB93A8693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150695-5045-4FCC-9BB5-379B03F60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F62251-283A-4495-A22C-4EBA0C132D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CD8DB-5355-40E7-B50A-EAA17C5E5D81}" type="datetimeFigureOut">
              <a:rPr lang="es-PE" smtClean="0"/>
              <a:t>3/05/2023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CF6C9C-8FD8-43C5-9319-1E226CE6E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78E769-7EBB-4386-A463-27FF698F7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9F234-D644-4346-B144-73031AE79C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115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336" y="2881473"/>
            <a:ext cx="7175096" cy="1095053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s-ES" sz="3200" dirty="0"/>
              <a:t>IGV – OPERACIONES NO REALES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7DC2FFF-BD41-782C-1DC2-88E4F382F970}"/>
              </a:ext>
            </a:extLst>
          </p:cNvPr>
          <p:cNvSpPr txBox="1">
            <a:spLocks/>
          </p:cNvSpPr>
          <p:nvPr/>
        </p:nvSpPr>
        <p:spPr bwMode="auto">
          <a:xfrm>
            <a:off x="839416" y="4725144"/>
            <a:ext cx="2160240" cy="46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Abril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13"/>
          <p:cNvSpPr>
            <a:spLocks noChangeArrowheads="1"/>
          </p:cNvSpPr>
          <p:nvPr/>
        </p:nvSpPr>
        <p:spPr bwMode="auto">
          <a:xfrm>
            <a:off x="7104112" y="3260114"/>
            <a:ext cx="50419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s-E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63ECECCF-82FA-11B3-E345-96AF47BDD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171" y="493458"/>
            <a:ext cx="7355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s-419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Documentos que deben respaldar el crédito fiscal:</a:t>
            </a: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F128C68-56A8-B6E9-E9CC-45F5542FC6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4007306"/>
              </p:ext>
            </p:extLst>
          </p:nvPr>
        </p:nvGraphicFramePr>
        <p:xfrm>
          <a:off x="911424" y="130917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46BDAC0E-8438-95B6-7C86-A0C6870B07F1}"/>
              </a:ext>
            </a:extLst>
          </p:cNvPr>
          <p:cNvSpPr/>
          <p:nvPr/>
        </p:nvSpPr>
        <p:spPr>
          <a:xfrm>
            <a:off x="9264352" y="5301209"/>
            <a:ext cx="2927648" cy="142661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Numeral 2.1 Art. 6° Reglamento, D.S. N° 008-2023-EF.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61A821-D9D9-534A-7B03-05E15EEF21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28448" y="1917658"/>
            <a:ext cx="1491618" cy="268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29356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CAAC939E-0AB1-485D-1FD5-33ED08D5B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171" y="521186"/>
            <a:ext cx="7355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s-419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Documentos que deben respaldar el crédito fiscal:</a:t>
            </a: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90A9046-FE3C-A999-6576-50BC63A22C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4398759"/>
              </p:ext>
            </p:extLst>
          </p:nvPr>
        </p:nvGraphicFramePr>
        <p:xfrm>
          <a:off x="2423592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84EA6DF7-9E56-13AF-75EF-1C460AAD8F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6603" y="4149080"/>
            <a:ext cx="2555696" cy="2518657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B2B84B02-83F6-F875-0476-13E96B7D892E}"/>
              </a:ext>
            </a:extLst>
          </p:cNvPr>
          <p:cNvSpPr/>
          <p:nvPr/>
        </p:nvSpPr>
        <p:spPr>
          <a:xfrm>
            <a:off x="1208171" y="5301208"/>
            <a:ext cx="2927648" cy="142661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Modificación del </a:t>
            </a:r>
            <a:r>
              <a:rPr lang="es-E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</a:t>
            </a:r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2.1 Art. 6° Reglamento, D.S. N° 008-2023-EF.</a:t>
            </a:r>
          </a:p>
        </p:txBody>
      </p:sp>
    </p:spTree>
    <p:extLst>
      <p:ext uri="{BB962C8B-B14F-4D97-AF65-F5344CB8AC3E}">
        <p14:creationId xmlns:p14="http://schemas.microsoft.com/office/powerpoint/2010/main" val="1992157488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FE99745-08AC-3E6B-467B-B16902C26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981" y="1664190"/>
            <a:ext cx="3227495" cy="470777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9214D13-A004-470C-B92E-BFD23700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s-PE" sz="2400" dirty="0">
                <a:solidFill>
                  <a:schemeClr val="bg1"/>
                </a:solidFill>
              </a:rPr>
            </a:br>
            <a:r>
              <a:rPr lang="es-PE" sz="2400" dirty="0">
                <a:solidFill>
                  <a:schemeClr val="bg1"/>
                </a:solidFill>
              </a:rPr>
              <a:t>Operaciones No Reales</a:t>
            </a:r>
            <a:endParaRPr lang="es-PE" sz="2400" dirty="0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B9492E8A-8130-0387-A2A8-C70BD9DE7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398" y="6380132"/>
            <a:ext cx="50419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s-E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6578D2C-B932-02C1-980D-7557AB89F0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8267432"/>
              </p:ext>
            </p:extLst>
          </p:nvPr>
        </p:nvGraphicFramePr>
        <p:xfrm>
          <a:off x="2806587" y="1664190"/>
          <a:ext cx="7952432" cy="4509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Elipse 5">
            <a:extLst>
              <a:ext uri="{FF2B5EF4-FFF2-40B4-BE49-F238E27FC236}">
                <a16:creationId xmlns:a16="http://schemas.microsoft.com/office/drawing/2014/main" id="{A904DDBA-6951-662F-D8CF-740AC2EECE5F}"/>
              </a:ext>
            </a:extLst>
          </p:cNvPr>
          <p:cNvSpPr/>
          <p:nvPr/>
        </p:nvSpPr>
        <p:spPr>
          <a:xfrm>
            <a:off x="9048328" y="5425024"/>
            <a:ext cx="2927648" cy="142661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 44° LIGV</a:t>
            </a:r>
          </a:p>
        </p:txBody>
      </p:sp>
    </p:spTree>
    <p:extLst>
      <p:ext uri="{BB962C8B-B14F-4D97-AF65-F5344CB8AC3E}">
        <p14:creationId xmlns:p14="http://schemas.microsoft.com/office/powerpoint/2010/main" val="2198508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F627B14-30A4-DF3F-CDF3-491517B6A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211" y="2466034"/>
            <a:ext cx="3371850" cy="253679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9214D13-A004-470C-B92E-BFD23700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s-PE" dirty="0">
                <a:solidFill>
                  <a:schemeClr val="bg1"/>
                </a:solidFill>
              </a:rPr>
            </a:br>
            <a:r>
              <a:rPr lang="es-PE" dirty="0">
                <a:solidFill>
                  <a:schemeClr val="bg1"/>
                </a:solidFill>
              </a:rPr>
              <a:t>Operaciones No Reales </a:t>
            </a:r>
            <a:endParaRPr lang="es-PE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F1E141E-67D7-4589-A48F-EDCE562DC112}"/>
              </a:ext>
            </a:extLst>
          </p:cNvPr>
          <p:cNvSpPr/>
          <p:nvPr/>
        </p:nvSpPr>
        <p:spPr>
          <a:xfrm>
            <a:off x="1502024" y="1772816"/>
            <a:ext cx="7233134" cy="1386436"/>
          </a:xfrm>
          <a:prstGeom prst="roundRect">
            <a:avLst>
              <a:gd name="adj" fmla="val 9241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Roboto Slab" panose="020B0604020202020204" charset="0"/>
                <a:cs typeface="Arial" panose="020B0604020202020204" pitchFamily="34" charset="0"/>
              </a:rPr>
              <a:t>El adquirente puede mantener el derecho al crédito fiscal si la operación ha sido cancelada con medios de pago señalados en el Reglamento.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7BEBFC6-75AD-7AA3-006A-98F6B7C42A85}"/>
              </a:ext>
            </a:extLst>
          </p:cNvPr>
          <p:cNvSpPr/>
          <p:nvPr/>
        </p:nvSpPr>
        <p:spPr>
          <a:xfrm>
            <a:off x="1502024" y="3665026"/>
            <a:ext cx="7161126" cy="1741526"/>
          </a:xfrm>
          <a:prstGeom prst="roundRect">
            <a:avLst>
              <a:gd name="adj" fmla="val 9241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419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operación no real </a:t>
            </a:r>
            <a:r>
              <a:rPr lang="es-419" sz="16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podrá </a:t>
            </a:r>
            <a:r>
              <a:rPr lang="es-419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acreditada mediante:</a:t>
            </a:r>
          </a:p>
          <a:p>
            <a:pPr lvl="0" algn="just"/>
            <a:endParaRPr lang="es-419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419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existencia de bienes o servicios que no hayan sido transferidos o prestados por el emisor del documento; o,</a:t>
            </a:r>
          </a:p>
          <a:p>
            <a:pPr marL="342900" indent="-342900" algn="just">
              <a:buAutoNum type="arabicPeriod"/>
            </a:pPr>
            <a:endParaRPr lang="es-419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419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retención efectuada o percepción soportada, según sea el caso.</a:t>
            </a:r>
            <a:endParaRPr lang="es-PE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Roboto Slab" panose="020B0604020202020204" charset="0"/>
              <a:cs typeface="Arial" panose="020B0604020202020204" pitchFamily="34" charset="0"/>
            </a:endParaRP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84BEDBA6-149D-2519-DE82-902A3AB12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6181433"/>
            <a:ext cx="50419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s-E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89E2C63C-D4EA-42FA-7843-25B52F23ED72}"/>
              </a:ext>
            </a:extLst>
          </p:cNvPr>
          <p:cNvSpPr/>
          <p:nvPr/>
        </p:nvSpPr>
        <p:spPr>
          <a:xfrm>
            <a:off x="9048328" y="5425024"/>
            <a:ext cx="2927648" cy="142661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Inciso b) Artículo 44° LIGV</a:t>
            </a:r>
          </a:p>
        </p:txBody>
      </p:sp>
    </p:spTree>
    <p:extLst>
      <p:ext uri="{BB962C8B-B14F-4D97-AF65-F5344CB8AC3E}">
        <p14:creationId xmlns:p14="http://schemas.microsoft.com/office/powerpoint/2010/main" val="339274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B3244D2-9C4B-4076-908D-7273D95F38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006217"/>
              </p:ext>
            </p:extLst>
          </p:nvPr>
        </p:nvGraphicFramePr>
        <p:xfrm>
          <a:off x="1208088" y="2020888"/>
          <a:ext cx="10515600" cy="434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A4E136B8-8E3D-46BB-90D0-8EA1C9C9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171" y="402486"/>
            <a:ext cx="5574632" cy="866274"/>
          </a:xfrm>
        </p:spPr>
        <p:txBody>
          <a:bodyPr>
            <a:normAutofit/>
          </a:bodyPr>
          <a:lstStyle/>
          <a:p>
            <a:r>
              <a:rPr lang="es-PE" sz="2400" dirty="0"/>
              <a:t>Operación No Reales</a:t>
            </a:r>
          </a:p>
        </p:txBody>
      </p:sp>
      <p:pic>
        <p:nvPicPr>
          <p:cNvPr id="6" name="Picture 2" descr="Forbidden premium icon">
            <a:extLst>
              <a:ext uri="{FF2B5EF4-FFF2-40B4-BE49-F238E27FC236}">
                <a16:creationId xmlns:a16="http://schemas.microsoft.com/office/drawing/2014/main" id="{7FB43912-6D7D-499E-B831-13D6E7C0D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621" y="1916832"/>
            <a:ext cx="1136291" cy="113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38EA55DE-C502-4FD2-47DC-5A92C6E71741}"/>
              </a:ext>
            </a:extLst>
          </p:cNvPr>
          <p:cNvSpPr/>
          <p:nvPr/>
        </p:nvSpPr>
        <p:spPr>
          <a:xfrm>
            <a:off x="1228852" y="1771668"/>
            <a:ext cx="2634900" cy="13693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 y segundo párrafo Artículo 44° LIGV</a:t>
            </a:r>
          </a:p>
        </p:txBody>
      </p:sp>
    </p:spTree>
    <p:extLst>
      <p:ext uri="{BB962C8B-B14F-4D97-AF65-F5344CB8AC3E}">
        <p14:creationId xmlns:p14="http://schemas.microsoft.com/office/powerpoint/2010/main" val="2208544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04AD63E-2893-4E51-B3DC-65DC9812F9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0080602"/>
              </p:ext>
            </p:extLst>
          </p:nvPr>
        </p:nvGraphicFramePr>
        <p:xfrm>
          <a:off x="2747628" y="1916832"/>
          <a:ext cx="669674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8CD9C607-BD5D-44B9-BFB1-941A5760C03F}"/>
              </a:ext>
            </a:extLst>
          </p:cNvPr>
          <p:cNvSpPr/>
          <p:nvPr/>
        </p:nvSpPr>
        <p:spPr>
          <a:xfrm>
            <a:off x="1631504" y="5589240"/>
            <a:ext cx="9073008" cy="79208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 dirty="0">
              <a:solidFill>
                <a:schemeClr val="tx1"/>
              </a:solidFill>
              <a:latin typeface="Arial" panose="020B0604020202020204" pitchFamily="34" charset="0"/>
              <a:ea typeface="Roboto Slab" panose="020B0604020202020204" charset="0"/>
              <a:cs typeface="Arial" panose="020B0604020202020204" pitchFamily="34" charset="0"/>
            </a:endParaRPr>
          </a:p>
          <a:p>
            <a:pPr algn="just"/>
            <a:r>
              <a:rPr lang="es-PE" sz="1600" dirty="0">
                <a:solidFill>
                  <a:schemeClr val="tx1"/>
                </a:solidFill>
                <a:latin typeface="Arial" panose="020B0604020202020204" pitchFamily="34" charset="0"/>
                <a:ea typeface="Roboto Slab" panose="020B0604020202020204" charset="0"/>
                <a:cs typeface="Arial" panose="020B0604020202020204" pitchFamily="34" charset="0"/>
              </a:rPr>
              <a:t>Las operaciones no reales se configuran con o sin el consentimiento del sujeto que figura como emisor del comprobante de pago.</a:t>
            </a:r>
          </a:p>
          <a:p>
            <a:pPr algn="ctr"/>
            <a:endParaRPr lang="es-PE" sz="1600" dirty="0">
              <a:solidFill>
                <a:schemeClr val="tx1"/>
              </a:solidFill>
              <a:latin typeface="Arial" panose="020B0604020202020204" pitchFamily="34" charset="0"/>
              <a:ea typeface="Roboto Slab" panose="020B0604020202020204" charset="0"/>
              <a:cs typeface="Arial" panose="020B0604020202020204" pitchFamily="34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49D7EDE-405C-40AF-9031-D6C5B8381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400" dirty="0"/>
              <a:t>Esquema Resumen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59D499-7D9D-C984-7BCA-A570C3A974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6676" y="2195805"/>
            <a:ext cx="1701904" cy="24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70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25F431D4-5142-E8CC-B9E0-C3CBC8764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022" y="2996952"/>
            <a:ext cx="3092900" cy="293219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E6F203E-272B-426F-A38C-540497FDE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400" dirty="0"/>
              <a:t>Uso Excepcional del Crédito Fiscal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3F4AF2CB-0C66-0AB7-D0B7-16A7F872D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0818845"/>
              </p:ext>
            </p:extLst>
          </p:nvPr>
        </p:nvGraphicFramePr>
        <p:xfrm>
          <a:off x="1847528" y="2316599"/>
          <a:ext cx="7880424" cy="4221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11ABA83-FB5B-C17B-4533-3B35DF2C15D2}"/>
              </a:ext>
            </a:extLst>
          </p:cNvPr>
          <p:cNvSpPr/>
          <p:nvPr/>
        </p:nvSpPr>
        <p:spPr>
          <a:xfrm>
            <a:off x="983432" y="1556792"/>
            <a:ext cx="8928992" cy="648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Roboto Slab" panose="020B0604020202020204" charset="0"/>
                <a:cs typeface="Roboto Slab" panose="020B0604020202020204" charset="0"/>
              </a:rPr>
              <a:t>El adquirente mantendrá el derecho al crédito fiscal siempre que cumpla con lo siguiente:</a:t>
            </a:r>
          </a:p>
          <a:p>
            <a:pPr algn="ctr"/>
            <a:endParaRPr lang="es-PE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E1598323-EEC8-BEE2-A031-B9D8DA18D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6393638"/>
            <a:ext cx="50419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Inciso b) numeral 15.4 del reglamento, respecto al Inciso b) Artículo 44° LIGV</a:t>
            </a:r>
          </a:p>
        </p:txBody>
      </p:sp>
    </p:spTree>
    <p:extLst>
      <p:ext uri="{BB962C8B-B14F-4D97-AF65-F5344CB8AC3E}">
        <p14:creationId xmlns:p14="http://schemas.microsoft.com/office/powerpoint/2010/main" val="3205287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73FB8A-A22E-490A-BCB3-47EFF37E5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400" dirty="0"/>
              <a:t>Medios de pago en el RLIGV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7E5FE04-82D5-49CC-CF13-29BE16ED36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6999331"/>
              </p:ext>
            </p:extLst>
          </p:nvPr>
        </p:nvGraphicFramePr>
        <p:xfrm>
          <a:off x="1703512" y="1871046"/>
          <a:ext cx="7520384" cy="4653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lipse 6">
            <a:extLst>
              <a:ext uri="{FF2B5EF4-FFF2-40B4-BE49-F238E27FC236}">
                <a16:creationId xmlns:a16="http://schemas.microsoft.com/office/drawing/2014/main" id="{72765C76-2CB1-661E-95D6-7F5AB1C571EB}"/>
              </a:ext>
            </a:extLst>
          </p:cNvPr>
          <p:cNvSpPr/>
          <p:nvPr/>
        </p:nvSpPr>
        <p:spPr>
          <a:xfrm>
            <a:off x="1228852" y="1771668"/>
            <a:ext cx="2634900" cy="13693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Inciso b) numeral 15.4 del artículo 15 del reglamento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C7AB801-735B-87FC-D5BC-D0A9BAD253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8288" y="1771668"/>
            <a:ext cx="2426888" cy="45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97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6DCB5C-FF1F-4DF8-9D3A-A8588AF53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171" y="2021305"/>
            <a:ext cx="7552125" cy="43494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1600" dirty="0">
                <a:solidFill>
                  <a:schemeClr val="tx1"/>
                </a:solidFill>
                <a:ea typeface="Roboto Slab" panose="020B0604020202020204" charset="0"/>
                <a:cs typeface="Roboto Slab" panose="020B0604020202020204" charset="0"/>
              </a:rPr>
              <a:t>La empresa </a:t>
            </a:r>
            <a:r>
              <a:rPr lang="es-PE" sz="1600" b="1" dirty="0">
                <a:solidFill>
                  <a:schemeClr val="tx1"/>
                </a:solidFill>
                <a:ea typeface="Roboto Slab" panose="020B0604020202020204" charset="0"/>
                <a:cs typeface="Roboto Slab" panose="020B0604020202020204" charset="0"/>
              </a:rPr>
              <a:t>Juan Romero EIRL </a:t>
            </a:r>
            <a:r>
              <a:rPr lang="es-PE" sz="1600" dirty="0">
                <a:solidFill>
                  <a:schemeClr val="tx1"/>
                </a:solidFill>
                <a:ea typeface="Roboto Slab" panose="020B0604020202020204" charset="0"/>
                <a:cs typeface="Roboto Slab" panose="020B0604020202020204" charset="0"/>
              </a:rPr>
              <a:t>se dedica a vender accesorios de computadoras. El día 11 de setiembre de 2022 efectúa una venta por el monto de S/ 2,900 a la señora </a:t>
            </a:r>
            <a:r>
              <a:rPr lang="es-PE" sz="1600" b="1" dirty="0">
                <a:solidFill>
                  <a:schemeClr val="tx1"/>
                </a:solidFill>
                <a:ea typeface="Roboto Slab" panose="020B0604020202020204" charset="0"/>
                <a:cs typeface="Roboto Slab" panose="020B0604020202020204" charset="0"/>
              </a:rPr>
              <a:t>Sonia Rojas </a:t>
            </a:r>
            <a:r>
              <a:rPr lang="es-PE" sz="1600" dirty="0">
                <a:solidFill>
                  <a:schemeClr val="tx1"/>
                </a:solidFill>
                <a:ea typeface="Roboto Slab" panose="020B0604020202020204" charset="0"/>
                <a:cs typeface="Roboto Slab" panose="020B0604020202020204" charset="0"/>
              </a:rPr>
              <a:t>para su negocio y le entrega una factura por dicho monto, emitido por la empresa </a:t>
            </a:r>
            <a:r>
              <a:rPr lang="es-PE" sz="1600" b="1" dirty="0">
                <a:solidFill>
                  <a:schemeClr val="tx1"/>
                </a:solidFill>
                <a:ea typeface="Roboto Slab" panose="020B0604020202020204" charset="0"/>
                <a:cs typeface="Roboto Slab" panose="020B0604020202020204" charset="0"/>
              </a:rPr>
              <a:t>Accesorios y Tecnología S.A.C (</a:t>
            </a:r>
            <a:r>
              <a:rPr lang="es-PE" sz="1600" dirty="0">
                <a:solidFill>
                  <a:schemeClr val="tx1"/>
                </a:solidFill>
                <a:ea typeface="Roboto Slab" panose="020B0604020202020204" charset="0"/>
                <a:cs typeface="Roboto Slab" panose="020B0604020202020204" charset="0"/>
              </a:rPr>
              <a:t>que colabora en la operación simulada). El mismo día la compradora, que desconocía que la factura no le correspondía al vendedor, efectuó el pago mediante transferencia de fondos a la cuenta de la empresa </a:t>
            </a:r>
            <a:r>
              <a:rPr lang="es-PE" sz="1600" b="1" dirty="0">
                <a:solidFill>
                  <a:schemeClr val="tx1"/>
                </a:solidFill>
                <a:ea typeface="Roboto Slab" panose="020B0604020202020204" charset="0"/>
                <a:cs typeface="Roboto Slab" panose="020B0604020202020204" charset="0"/>
              </a:rPr>
              <a:t>Juan Romero EIRL</a:t>
            </a:r>
            <a:r>
              <a:rPr lang="es-PE" sz="1600" dirty="0">
                <a:solidFill>
                  <a:schemeClr val="tx1"/>
                </a:solidFill>
                <a:ea typeface="Roboto Slab" panose="020B0604020202020204" charset="0"/>
                <a:cs typeface="Roboto Slab" panose="020B0604020202020204" charset="0"/>
              </a:rPr>
              <a:t>.</a:t>
            </a:r>
          </a:p>
          <a:p>
            <a:pPr marL="0" indent="0" algn="just">
              <a:buNone/>
            </a:pPr>
            <a:endParaRPr lang="es-PE" sz="1600" dirty="0">
              <a:solidFill>
                <a:schemeClr val="tx1"/>
              </a:solidFill>
              <a:ea typeface="Roboto Slab" panose="020B0604020202020204" charset="0"/>
              <a:cs typeface="Roboto Slab" panose="020B0604020202020204" charset="0"/>
            </a:endParaRPr>
          </a:p>
          <a:p>
            <a:pPr marL="0" indent="0" algn="just">
              <a:buNone/>
            </a:pPr>
            <a:r>
              <a:rPr lang="es-PE" sz="1600" b="1" dirty="0">
                <a:solidFill>
                  <a:schemeClr val="tx1"/>
                </a:solidFill>
                <a:ea typeface="Roboto Slab" panose="020B0604020202020204" charset="0"/>
                <a:cs typeface="Roboto Slab" panose="020B0604020202020204" charset="0"/>
              </a:rPr>
              <a:t>Preguntas:</a:t>
            </a:r>
          </a:p>
          <a:p>
            <a:pPr marL="0" indent="0" algn="just">
              <a:buNone/>
            </a:pPr>
            <a:r>
              <a:rPr lang="es-PE" sz="1600" dirty="0">
                <a:solidFill>
                  <a:schemeClr val="tx1"/>
                </a:solidFill>
                <a:ea typeface="Roboto Slab" panose="020B0604020202020204" charset="0"/>
                <a:cs typeface="Roboto Slab" panose="020B0604020202020204" charset="0"/>
              </a:rPr>
              <a:t>a) ¿Se trata de una operación no real para efectos del IGV? ¿De qué tipo?</a:t>
            </a:r>
          </a:p>
          <a:p>
            <a:pPr marL="0" indent="0" algn="just">
              <a:buNone/>
            </a:pPr>
            <a:r>
              <a:rPr lang="es-PE" sz="1600" dirty="0">
                <a:solidFill>
                  <a:schemeClr val="tx1"/>
                </a:solidFill>
                <a:ea typeface="Roboto Slab" panose="020B0604020202020204" charset="0"/>
                <a:cs typeface="Roboto Slab" panose="020B0604020202020204" charset="0"/>
              </a:rPr>
              <a:t>b) ¿Cuales serían las consecuencias?</a:t>
            </a:r>
          </a:p>
          <a:p>
            <a:pPr marL="0" indent="0" algn="just">
              <a:buNone/>
            </a:pPr>
            <a:r>
              <a:rPr lang="es-PE" sz="1600" dirty="0">
                <a:solidFill>
                  <a:schemeClr val="tx1"/>
                </a:solidFill>
                <a:ea typeface="Roboto Slab" panose="020B0604020202020204" charset="0"/>
                <a:cs typeface="Roboto Slab" panose="020B0604020202020204" charset="0"/>
              </a:rPr>
              <a:t>c) ¿La compradora podría utilizar excepcionalmente el crédito fiscal?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9052E3-4E38-4308-89EB-AC39092F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400" dirty="0"/>
              <a:t>Caso Práctico</a:t>
            </a:r>
          </a:p>
        </p:txBody>
      </p:sp>
      <p:pic>
        <p:nvPicPr>
          <p:cNvPr id="5124" name="Picture 4" descr="Student premium icon">
            <a:extLst>
              <a:ext uri="{FF2B5EF4-FFF2-40B4-BE49-F238E27FC236}">
                <a16:creationId xmlns:a16="http://schemas.microsoft.com/office/drawing/2014/main" id="{5D6F7F9B-9DD2-49E8-94A2-FD0244092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3645024"/>
            <a:ext cx="1910738" cy="191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412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3DB16F-D21E-4E03-83BA-1D66C52AB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171" y="1830356"/>
            <a:ext cx="8128189" cy="43494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1600" b="1" dirty="0">
                <a:solidFill>
                  <a:schemeClr val="tx1"/>
                </a:solidFill>
                <a:ea typeface="Roboto Slab" panose="020B0604020202020204" charset="0"/>
                <a:cs typeface="Roboto Slab" panose="020B0604020202020204" charset="0"/>
              </a:rPr>
              <a:t>Respuestas:</a:t>
            </a:r>
          </a:p>
          <a:p>
            <a:pPr marL="0" indent="0" algn="just">
              <a:buNone/>
            </a:pPr>
            <a:endParaRPr lang="es-PE" sz="1600" dirty="0">
              <a:solidFill>
                <a:schemeClr val="tx1"/>
              </a:solidFill>
              <a:ea typeface="Roboto Slab" panose="020B0604020202020204" charset="0"/>
              <a:cs typeface="Roboto Slab" panose="020B0604020202020204" charset="0"/>
            </a:endParaRPr>
          </a:p>
          <a:p>
            <a:pPr marL="228600" indent="-228600" algn="just">
              <a:buSzPct val="100000"/>
              <a:buFont typeface="+mj-lt"/>
              <a:buAutoNum type="alphaLcPeriod"/>
            </a:pPr>
            <a:r>
              <a:rPr lang="es-PE" sz="1600" b="1" dirty="0">
                <a:solidFill>
                  <a:schemeClr val="tx1"/>
                </a:solidFill>
                <a:ea typeface="Roboto Slab" panose="020B0604020202020204" charset="0"/>
                <a:cs typeface="Roboto Slab" panose="020B0604020202020204" charset="0"/>
              </a:rPr>
              <a:t>Se trata de una operación no real</a:t>
            </a:r>
            <a:r>
              <a:rPr lang="es-PE" sz="1600" dirty="0">
                <a:solidFill>
                  <a:schemeClr val="tx1"/>
                </a:solidFill>
                <a:ea typeface="Roboto Slab" panose="020B0604020202020204" charset="0"/>
                <a:cs typeface="Roboto Slab" panose="020B0604020202020204" charset="0"/>
              </a:rPr>
              <a:t>, según el supuesto señalado en el inciso b) del artículo 44° de la LIGV al haberse entregado a la compradora una factura que corresponde a una empresa distinta (empresa </a:t>
            </a:r>
            <a:r>
              <a:rPr lang="es-PE" sz="1600" b="1" dirty="0">
                <a:solidFill>
                  <a:schemeClr val="tx1"/>
                </a:solidFill>
                <a:ea typeface="Roboto Slab" panose="020B0604020202020204" charset="0"/>
                <a:cs typeface="Roboto Slab" panose="020B0604020202020204" charset="0"/>
              </a:rPr>
              <a:t>Accesorios y Tecnología  S.A.C</a:t>
            </a:r>
            <a:r>
              <a:rPr lang="es-PE" sz="1600" dirty="0">
                <a:solidFill>
                  <a:schemeClr val="tx1"/>
                </a:solidFill>
                <a:ea typeface="Roboto Slab" panose="020B0604020202020204" charset="0"/>
                <a:cs typeface="Roboto Slab" panose="020B0604020202020204" charset="0"/>
              </a:rPr>
              <a:t>), ocultándose la identidad del verdadero vendedor </a:t>
            </a:r>
            <a:r>
              <a:rPr lang="es-PE" sz="1600" b="1" dirty="0">
                <a:solidFill>
                  <a:schemeClr val="tx1"/>
                </a:solidFill>
                <a:ea typeface="Roboto Slab" panose="020B0604020202020204" charset="0"/>
                <a:cs typeface="Roboto Slab" panose="020B0604020202020204" charset="0"/>
              </a:rPr>
              <a:t>Juan Romero EIRL</a:t>
            </a:r>
            <a:r>
              <a:rPr lang="es-PE" sz="1600" dirty="0">
                <a:solidFill>
                  <a:schemeClr val="tx1"/>
                </a:solidFill>
                <a:ea typeface="Roboto Slab" panose="020B0604020202020204" charset="0"/>
                <a:cs typeface="Roboto Slab" panose="020B0604020202020204" charset="0"/>
              </a:rPr>
              <a:t>.</a:t>
            </a:r>
          </a:p>
          <a:p>
            <a:pPr marL="228600" indent="-228600" algn="just">
              <a:buSzPct val="100000"/>
              <a:buFont typeface="+mj-lt"/>
              <a:buAutoNum type="alphaLcPeriod"/>
            </a:pPr>
            <a:endParaRPr lang="es-PE" sz="1600" dirty="0">
              <a:solidFill>
                <a:schemeClr val="tx1"/>
              </a:solidFill>
              <a:ea typeface="Roboto Slab" panose="020B0604020202020204" charset="0"/>
              <a:cs typeface="Roboto Slab" panose="020B0604020202020204" charset="0"/>
            </a:endParaRPr>
          </a:p>
          <a:p>
            <a:pPr marL="228600" indent="-228600" algn="just">
              <a:buSzPct val="100000"/>
              <a:buFont typeface="+mj-lt"/>
              <a:buAutoNum type="alphaLcPeriod"/>
            </a:pPr>
            <a:r>
              <a:rPr lang="es-PE" sz="1600" dirty="0">
                <a:solidFill>
                  <a:schemeClr val="tx1"/>
                </a:solidFill>
                <a:ea typeface="Roboto Slab" panose="020B0604020202020204" charset="0"/>
                <a:cs typeface="Roboto Slab" panose="020B0604020202020204" charset="0"/>
              </a:rPr>
              <a:t>La empresa </a:t>
            </a:r>
            <a:r>
              <a:rPr lang="es-PE" sz="1600" b="1" dirty="0">
                <a:solidFill>
                  <a:schemeClr val="tx1"/>
                </a:solidFill>
                <a:ea typeface="Roboto Slab" panose="020B0604020202020204" charset="0"/>
                <a:cs typeface="Roboto Slab" panose="020B0604020202020204" charset="0"/>
              </a:rPr>
              <a:t>Accesorios y Tecnología S.A.C </a:t>
            </a:r>
            <a:r>
              <a:rPr lang="es-PE" sz="1600" dirty="0">
                <a:solidFill>
                  <a:schemeClr val="tx1"/>
                </a:solidFill>
                <a:ea typeface="Roboto Slab" panose="020B0604020202020204" charset="0"/>
                <a:cs typeface="Roboto Slab" panose="020B0604020202020204" charset="0"/>
              </a:rPr>
              <a:t>se encontrará obligada al pago del IGV señalado en la factura, y la compradora </a:t>
            </a:r>
            <a:r>
              <a:rPr lang="es-PE" sz="1600" b="1" dirty="0">
                <a:solidFill>
                  <a:schemeClr val="tx1"/>
                </a:solidFill>
                <a:ea typeface="Roboto Slab" panose="020B0604020202020204" charset="0"/>
                <a:cs typeface="Roboto Slab" panose="020B0604020202020204" charset="0"/>
              </a:rPr>
              <a:t>Sra. Sonia Rojas</a:t>
            </a:r>
            <a:r>
              <a:rPr lang="es-PE" sz="1600" dirty="0">
                <a:solidFill>
                  <a:schemeClr val="tx1"/>
                </a:solidFill>
                <a:ea typeface="Roboto Slab" panose="020B0604020202020204" charset="0"/>
                <a:cs typeface="Roboto Slab" panose="020B0604020202020204" charset="0"/>
              </a:rPr>
              <a:t> no podría utilizar como  crédito fiscal el IGV consignado en dicho comprobante de pago.</a:t>
            </a:r>
          </a:p>
          <a:p>
            <a:pPr marL="228600" indent="-228600" algn="just">
              <a:buSzPct val="100000"/>
              <a:buFont typeface="+mj-lt"/>
              <a:buAutoNum type="alphaLcPeriod"/>
            </a:pPr>
            <a:endParaRPr lang="es-PE" sz="1600" dirty="0">
              <a:solidFill>
                <a:schemeClr val="tx1"/>
              </a:solidFill>
              <a:ea typeface="Roboto Slab" panose="020B0604020202020204" charset="0"/>
              <a:cs typeface="Roboto Slab" panose="020B0604020202020204" charset="0"/>
            </a:endParaRPr>
          </a:p>
          <a:p>
            <a:pPr marL="228600" indent="-228600" algn="just">
              <a:buSzPct val="100000"/>
              <a:buFont typeface="+mj-lt"/>
              <a:buAutoNum type="alphaLcPeriod"/>
            </a:pPr>
            <a:r>
              <a:rPr lang="es-PE" sz="1600" dirty="0">
                <a:solidFill>
                  <a:schemeClr val="tx1"/>
                </a:solidFill>
                <a:ea typeface="Roboto Slab" panose="020B0604020202020204" charset="0"/>
                <a:cs typeface="Roboto Slab" panose="020B0604020202020204" charset="0"/>
              </a:rPr>
              <a:t>Respecto al pago efectuado mediante transferencia de fondos, dado que se ha efectuado a la cuenta corriente de la empresa </a:t>
            </a:r>
            <a:r>
              <a:rPr lang="es-PE" sz="1600" b="1" dirty="0">
                <a:solidFill>
                  <a:schemeClr val="tx1"/>
                </a:solidFill>
                <a:ea typeface="Roboto Slab" panose="020B0604020202020204" charset="0"/>
                <a:cs typeface="Roboto Slab" panose="020B0604020202020204" charset="0"/>
              </a:rPr>
              <a:t>Juan Romero EIRL</a:t>
            </a:r>
            <a:r>
              <a:rPr lang="es-PE" sz="1600" dirty="0">
                <a:solidFill>
                  <a:schemeClr val="tx1"/>
                </a:solidFill>
                <a:ea typeface="Roboto Slab" panose="020B0604020202020204" charset="0"/>
                <a:cs typeface="Roboto Slab" panose="020B0604020202020204" charset="0"/>
              </a:rPr>
              <a:t>, no podría salvar el uso del crédito fiscal, si hubiera podido si la transferencia se realizaba a la cuenta corriente de la empresa emisora </a:t>
            </a:r>
            <a:r>
              <a:rPr lang="es-PE" sz="1600" b="1" dirty="0">
                <a:solidFill>
                  <a:schemeClr val="tx1"/>
                </a:solidFill>
                <a:ea typeface="Roboto Slab" panose="020B0604020202020204" charset="0"/>
                <a:cs typeface="Roboto Slab" panose="020B0604020202020204" charset="0"/>
              </a:rPr>
              <a:t>Accesorios y Tecnología S.A.C</a:t>
            </a:r>
            <a:r>
              <a:rPr lang="es-PE" sz="1600" dirty="0">
                <a:solidFill>
                  <a:schemeClr val="tx1"/>
                </a:solidFill>
                <a:ea typeface="Roboto Slab" panose="020B0604020202020204" charset="0"/>
                <a:cs typeface="Roboto Slab" panose="020B0604020202020204" charset="0"/>
              </a:rPr>
              <a:t>.</a:t>
            </a:r>
            <a:endParaRPr lang="es-PE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F93D556-E365-4203-9040-CA99A14E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400" dirty="0"/>
              <a:t>Caso Práctico</a:t>
            </a:r>
          </a:p>
        </p:txBody>
      </p:sp>
      <p:pic>
        <p:nvPicPr>
          <p:cNvPr id="5" name="Picture 4" descr="Student premium icon">
            <a:extLst>
              <a:ext uri="{FF2B5EF4-FFF2-40B4-BE49-F238E27FC236}">
                <a16:creationId xmlns:a16="http://schemas.microsoft.com/office/drawing/2014/main" id="{4A8801D1-4F8B-4A2A-BF60-86D6E30FF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4005064"/>
            <a:ext cx="1910738" cy="191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396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AutoShape 5"/>
          <p:cNvSpPr>
            <a:spLocks noChangeArrowheads="1"/>
          </p:cNvSpPr>
          <p:nvPr/>
        </p:nvSpPr>
        <p:spPr bwMode="auto">
          <a:xfrm>
            <a:off x="4702968" y="1755487"/>
            <a:ext cx="3193231" cy="49768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s-ES" sz="1600" b="1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Impuesto General a las Ventas</a:t>
            </a:r>
          </a:p>
        </p:txBody>
      </p:sp>
      <p:sp>
        <p:nvSpPr>
          <p:cNvPr id="38916" name="AutoShape 6"/>
          <p:cNvSpPr>
            <a:spLocks noChangeArrowheads="1"/>
          </p:cNvSpPr>
          <p:nvPr/>
        </p:nvSpPr>
        <p:spPr bwMode="auto">
          <a:xfrm>
            <a:off x="5762653" y="2795859"/>
            <a:ext cx="1191788" cy="68699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chemeClr val="tx2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1" hangingPunct="1"/>
            <a:r>
              <a:rPr lang="es-ES" sz="1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Ámbito de </a:t>
            </a:r>
          </a:p>
          <a:p>
            <a:pPr algn="ctr" eaLnBrk="1" hangingPunct="1"/>
            <a:r>
              <a:rPr lang="es-ES" sz="1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aplicación</a:t>
            </a:r>
          </a:p>
        </p:txBody>
      </p:sp>
      <p:sp>
        <p:nvSpPr>
          <p:cNvPr id="38917" name="AutoShape 7"/>
          <p:cNvSpPr>
            <a:spLocks noChangeArrowheads="1"/>
          </p:cNvSpPr>
          <p:nvPr/>
        </p:nvSpPr>
        <p:spPr bwMode="auto">
          <a:xfrm>
            <a:off x="4978004" y="5361654"/>
            <a:ext cx="2484834" cy="42267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sz="1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Impuesto a pagar; o</a:t>
            </a:r>
          </a:p>
          <a:p>
            <a:pPr algn="ctr" eaLnBrk="1" hangingPunct="1"/>
            <a:r>
              <a:rPr lang="es-ES" sz="1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Saldo a favor mes siguiente</a:t>
            </a:r>
          </a:p>
        </p:txBody>
      </p:sp>
      <p:sp>
        <p:nvSpPr>
          <p:cNvPr id="38918" name="AutoShape 8"/>
          <p:cNvSpPr>
            <a:spLocks noChangeArrowheads="1"/>
          </p:cNvSpPr>
          <p:nvPr/>
        </p:nvSpPr>
        <p:spPr bwMode="auto">
          <a:xfrm>
            <a:off x="5584032" y="4885406"/>
            <a:ext cx="1375172" cy="26431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sz="1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Crédito fiscal</a:t>
            </a:r>
          </a:p>
        </p:txBody>
      </p:sp>
      <p:sp>
        <p:nvSpPr>
          <p:cNvPr id="38919" name="AutoShape 9"/>
          <p:cNvSpPr>
            <a:spLocks noChangeArrowheads="1"/>
          </p:cNvSpPr>
          <p:nvPr/>
        </p:nvSpPr>
        <p:spPr bwMode="auto">
          <a:xfrm>
            <a:off x="2993122" y="2482725"/>
            <a:ext cx="2217056" cy="153709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eaLnBrk="1" hangingPunct="1">
              <a:buFontTx/>
              <a:buChar char="•"/>
            </a:pPr>
            <a:r>
              <a:rPr lang="es-ES" sz="1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Venta bienes muebles</a:t>
            </a:r>
          </a:p>
          <a:p>
            <a:pPr eaLnBrk="1" hangingPunct="1">
              <a:buFontTx/>
              <a:buChar char="•"/>
            </a:pPr>
            <a:r>
              <a:rPr lang="es-ES" sz="1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Prestación Servicios</a:t>
            </a:r>
          </a:p>
          <a:p>
            <a:pPr eaLnBrk="1" hangingPunct="1">
              <a:buFontTx/>
              <a:buChar char="•"/>
            </a:pPr>
            <a:r>
              <a:rPr lang="es-ES" sz="1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Utilización Servicios</a:t>
            </a:r>
          </a:p>
          <a:p>
            <a:pPr eaLnBrk="1" hangingPunct="1">
              <a:buFontTx/>
              <a:buChar char="•"/>
            </a:pPr>
            <a:r>
              <a:rPr lang="es-ES" sz="1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Cont. Construcción</a:t>
            </a:r>
          </a:p>
          <a:p>
            <a:pPr eaLnBrk="1" hangingPunct="1">
              <a:buFontTx/>
              <a:buChar char="•"/>
            </a:pPr>
            <a:r>
              <a:rPr lang="es-ES" sz="1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1ra. Venta de Inmueble</a:t>
            </a:r>
          </a:p>
          <a:p>
            <a:pPr eaLnBrk="1" hangingPunct="1">
              <a:buFontTx/>
              <a:buChar char="•"/>
            </a:pPr>
            <a:r>
              <a:rPr lang="es-ES" sz="1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Importación</a:t>
            </a:r>
          </a:p>
        </p:txBody>
      </p:sp>
      <p:sp>
        <p:nvSpPr>
          <p:cNvPr id="38920" name="AutoShape 10"/>
          <p:cNvSpPr>
            <a:spLocks noChangeArrowheads="1"/>
          </p:cNvSpPr>
          <p:nvPr/>
        </p:nvSpPr>
        <p:spPr bwMode="auto">
          <a:xfrm>
            <a:off x="5567363" y="3859087"/>
            <a:ext cx="1389460" cy="26431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sz="1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Base Imponible</a:t>
            </a:r>
          </a:p>
        </p:txBody>
      </p:sp>
      <p:sp>
        <p:nvSpPr>
          <p:cNvPr id="38921" name="AutoShape 11"/>
          <p:cNvSpPr>
            <a:spLocks noChangeArrowheads="1"/>
          </p:cNvSpPr>
          <p:nvPr/>
        </p:nvSpPr>
        <p:spPr bwMode="auto">
          <a:xfrm>
            <a:off x="7497749" y="2396999"/>
            <a:ext cx="1804605" cy="121562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eaLnBrk="1" hangingPunct="1">
              <a:buFontTx/>
              <a:buChar char="•"/>
            </a:pPr>
            <a:r>
              <a:rPr lang="es-ES" sz="1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Personas naturales</a:t>
            </a:r>
          </a:p>
          <a:p>
            <a:pPr eaLnBrk="1" hangingPunct="1">
              <a:buFontTx/>
              <a:buChar char="•"/>
            </a:pPr>
            <a:r>
              <a:rPr lang="es-ES" sz="1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Sociedad conyugal</a:t>
            </a:r>
          </a:p>
          <a:p>
            <a:pPr eaLnBrk="1" hangingPunct="1">
              <a:buFontTx/>
              <a:buChar char="•"/>
            </a:pPr>
            <a:r>
              <a:rPr lang="es-ES" sz="1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Sucesión indivisa</a:t>
            </a:r>
          </a:p>
          <a:p>
            <a:pPr eaLnBrk="1" hangingPunct="1">
              <a:buFontTx/>
              <a:buChar char="•"/>
            </a:pPr>
            <a:r>
              <a:rPr lang="es-ES" sz="1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Personas jurídicas </a:t>
            </a:r>
          </a:p>
          <a:p>
            <a:pPr eaLnBrk="1" hangingPunct="1"/>
            <a:r>
              <a:rPr lang="es-ES" sz="1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y otras entidades</a:t>
            </a:r>
          </a:p>
        </p:txBody>
      </p:sp>
      <p:sp>
        <p:nvSpPr>
          <p:cNvPr id="38922" name="AutoShape 12"/>
          <p:cNvSpPr>
            <a:spLocks noChangeArrowheads="1"/>
          </p:cNvSpPr>
          <p:nvPr/>
        </p:nvSpPr>
        <p:spPr bwMode="auto">
          <a:xfrm>
            <a:off x="7664053" y="4059112"/>
            <a:ext cx="1004888" cy="26431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sz="1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Tasa 18%</a:t>
            </a:r>
          </a:p>
        </p:txBody>
      </p:sp>
      <p:sp>
        <p:nvSpPr>
          <p:cNvPr id="38923" name="AutoShape 13"/>
          <p:cNvSpPr>
            <a:spLocks noChangeArrowheads="1"/>
          </p:cNvSpPr>
          <p:nvPr/>
        </p:nvSpPr>
        <p:spPr bwMode="auto">
          <a:xfrm>
            <a:off x="5584032" y="4344862"/>
            <a:ext cx="1375172" cy="26431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sz="1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Debito fiscal</a:t>
            </a:r>
          </a:p>
        </p:txBody>
      </p:sp>
      <p:sp>
        <p:nvSpPr>
          <p:cNvPr id="38924" name="Line 15"/>
          <p:cNvSpPr>
            <a:spLocks noChangeShapeType="1"/>
          </p:cNvSpPr>
          <p:nvPr/>
        </p:nvSpPr>
        <p:spPr bwMode="auto">
          <a:xfrm>
            <a:off x="7054454" y="3929332"/>
            <a:ext cx="1163240" cy="119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25" name="Line 22"/>
          <p:cNvSpPr>
            <a:spLocks noChangeShapeType="1"/>
          </p:cNvSpPr>
          <p:nvPr/>
        </p:nvSpPr>
        <p:spPr bwMode="auto">
          <a:xfrm>
            <a:off x="8305910" y="3890044"/>
            <a:ext cx="1191" cy="15835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26" name="Line 24"/>
          <p:cNvSpPr>
            <a:spLocks noChangeShapeType="1"/>
          </p:cNvSpPr>
          <p:nvPr/>
        </p:nvSpPr>
        <p:spPr bwMode="auto">
          <a:xfrm>
            <a:off x="6313885" y="3539999"/>
            <a:ext cx="0" cy="29408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27" name="Line 28"/>
          <p:cNvSpPr>
            <a:spLocks noChangeShapeType="1"/>
          </p:cNvSpPr>
          <p:nvPr/>
        </p:nvSpPr>
        <p:spPr bwMode="auto">
          <a:xfrm rot="4966718" flipH="1">
            <a:off x="7132441" y="4416895"/>
            <a:ext cx="17859" cy="1428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28" name="Line 29"/>
          <p:cNvSpPr>
            <a:spLocks noChangeShapeType="1"/>
          </p:cNvSpPr>
          <p:nvPr/>
        </p:nvSpPr>
        <p:spPr bwMode="auto">
          <a:xfrm>
            <a:off x="7224713" y="4468685"/>
            <a:ext cx="1016794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29" name="Line 30"/>
          <p:cNvSpPr>
            <a:spLocks noChangeShapeType="1"/>
          </p:cNvSpPr>
          <p:nvPr/>
        </p:nvSpPr>
        <p:spPr bwMode="auto">
          <a:xfrm flipV="1">
            <a:off x="8311754" y="4344859"/>
            <a:ext cx="0" cy="109538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30" name="AutoShape 31"/>
          <p:cNvSpPr>
            <a:spLocks noChangeArrowheads="1"/>
          </p:cNvSpPr>
          <p:nvPr/>
        </p:nvSpPr>
        <p:spPr bwMode="auto">
          <a:xfrm>
            <a:off x="5260201" y="2965638"/>
            <a:ext cx="366416" cy="333378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7500" tIns="35100" rIns="67500" bIns="35100" anchor="ctr"/>
          <a:lstStyle/>
          <a:p>
            <a:pPr eaLnBrk="1" hangingPunct="1"/>
            <a:endParaRPr lang="es-PE" sz="1050">
              <a:latin typeface="Calibri" pitchFamily="34" charset="0"/>
            </a:endParaRPr>
          </a:p>
        </p:txBody>
      </p:sp>
      <p:sp>
        <p:nvSpPr>
          <p:cNvPr id="38931" name="AutoShape 32"/>
          <p:cNvSpPr>
            <a:spLocks noChangeArrowheads="1"/>
          </p:cNvSpPr>
          <p:nvPr/>
        </p:nvSpPr>
        <p:spPr bwMode="auto">
          <a:xfrm>
            <a:off x="7069377" y="2968734"/>
            <a:ext cx="264319" cy="292296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7500" tIns="35100" rIns="67500" bIns="35100" anchor="ctr"/>
          <a:lstStyle/>
          <a:p>
            <a:pPr eaLnBrk="1" hangingPunct="1"/>
            <a:endParaRPr lang="es-PE" sz="1050">
              <a:latin typeface="Calibri" pitchFamily="34" charset="0"/>
            </a:endParaRPr>
          </a:p>
        </p:txBody>
      </p:sp>
      <p:sp>
        <p:nvSpPr>
          <p:cNvPr id="38932" name="Line 33"/>
          <p:cNvSpPr>
            <a:spLocks noChangeShapeType="1"/>
          </p:cNvSpPr>
          <p:nvPr/>
        </p:nvSpPr>
        <p:spPr bwMode="auto">
          <a:xfrm flipH="1">
            <a:off x="4781551" y="4509168"/>
            <a:ext cx="727472" cy="1191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33" name="Line 34"/>
          <p:cNvSpPr>
            <a:spLocks noChangeShapeType="1"/>
          </p:cNvSpPr>
          <p:nvPr/>
        </p:nvSpPr>
        <p:spPr bwMode="auto">
          <a:xfrm>
            <a:off x="4781550" y="4511548"/>
            <a:ext cx="0" cy="450056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34" name="Line 35"/>
          <p:cNvSpPr>
            <a:spLocks noChangeShapeType="1"/>
          </p:cNvSpPr>
          <p:nvPr/>
        </p:nvSpPr>
        <p:spPr bwMode="auto">
          <a:xfrm>
            <a:off x="4781551" y="5023518"/>
            <a:ext cx="727472" cy="1191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35" name="Text Box 37"/>
          <p:cNvSpPr txBox="1">
            <a:spLocks noChangeArrowheads="1"/>
          </p:cNvSpPr>
          <p:nvPr/>
        </p:nvSpPr>
        <p:spPr bwMode="auto">
          <a:xfrm>
            <a:off x="4037412" y="4511547"/>
            <a:ext cx="58102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es-ES_tradnl" sz="1050" b="1"/>
              <a:t> (-)</a:t>
            </a:r>
          </a:p>
        </p:txBody>
      </p:sp>
      <p:sp>
        <p:nvSpPr>
          <p:cNvPr id="38936" name="Line 38"/>
          <p:cNvSpPr>
            <a:spLocks noChangeShapeType="1"/>
          </p:cNvSpPr>
          <p:nvPr/>
        </p:nvSpPr>
        <p:spPr bwMode="auto">
          <a:xfrm>
            <a:off x="7465221" y="5028281"/>
            <a:ext cx="1191" cy="264319"/>
          </a:xfrm>
          <a:prstGeom prst="line">
            <a:avLst/>
          </a:prstGeom>
          <a:noFill/>
          <a:ln w="57150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37" name="Line 39"/>
          <p:cNvSpPr>
            <a:spLocks noChangeShapeType="1"/>
          </p:cNvSpPr>
          <p:nvPr/>
        </p:nvSpPr>
        <p:spPr bwMode="auto">
          <a:xfrm>
            <a:off x="7469983" y="5190203"/>
            <a:ext cx="1191" cy="158354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38" name="Line 40"/>
          <p:cNvSpPr>
            <a:spLocks noChangeShapeType="1"/>
          </p:cNvSpPr>
          <p:nvPr/>
        </p:nvSpPr>
        <p:spPr bwMode="auto">
          <a:xfrm flipH="1">
            <a:off x="7069934" y="5024707"/>
            <a:ext cx="370285" cy="119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39" name="Text Box 41"/>
          <p:cNvSpPr txBox="1">
            <a:spLocks noChangeArrowheads="1"/>
          </p:cNvSpPr>
          <p:nvPr/>
        </p:nvSpPr>
        <p:spPr bwMode="auto">
          <a:xfrm>
            <a:off x="7698096" y="4861594"/>
            <a:ext cx="1215628" cy="253916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es-ES_tradnl" sz="1050" b="1"/>
              <a:t> (=)</a:t>
            </a:r>
          </a:p>
        </p:txBody>
      </p:sp>
      <p:sp>
        <p:nvSpPr>
          <p:cNvPr id="38940" name="Oval 42"/>
          <p:cNvSpPr>
            <a:spLocks noChangeArrowheads="1"/>
          </p:cNvSpPr>
          <p:nvPr/>
        </p:nvSpPr>
        <p:spPr bwMode="auto">
          <a:xfrm>
            <a:off x="2124000" y="4926196"/>
            <a:ext cx="1463279" cy="682229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lIns="67500" tIns="35100" rIns="67500" bIns="35100" anchor="ctr"/>
          <a:lstStyle/>
          <a:p>
            <a:pPr algn="ctr" eaLnBrk="1" hangingPunct="1"/>
            <a:r>
              <a:rPr lang="es-ES" sz="1400" b="1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Exportación</a:t>
            </a:r>
          </a:p>
        </p:txBody>
      </p:sp>
      <p:sp>
        <p:nvSpPr>
          <p:cNvPr id="38941" name="Line 44"/>
          <p:cNvSpPr>
            <a:spLocks noChangeShapeType="1"/>
          </p:cNvSpPr>
          <p:nvPr/>
        </p:nvSpPr>
        <p:spPr bwMode="auto">
          <a:xfrm flipH="1">
            <a:off x="6259116" y="2416049"/>
            <a:ext cx="8334" cy="31432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42" name="Line 45"/>
          <p:cNvSpPr>
            <a:spLocks noChangeShapeType="1"/>
          </p:cNvSpPr>
          <p:nvPr/>
        </p:nvSpPr>
        <p:spPr bwMode="auto">
          <a:xfrm flipH="1">
            <a:off x="3096463" y="1987725"/>
            <a:ext cx="1473994" cy="2381"/>
          </a:xfrm>
          <a:prstGeom prst="line">
            <a:avLst/>
          </a:prstGeom>
          <a:noFill/>
          <a:ln w="5715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43" name="Line 47"/>
          <p:cNvSpPr>
            <a:spLocks noChangeShapeType="1"/>
          </p:cNvSpPr>
          <p:nvPr/>
        </p:nvSpPr>
        <p:spPr bwMode="auto">
          <a:xfrm>
            <a:off x="2855640" y="2103225"/>
            <a:ext cx="0" cy="2662238"/>
          </a:xfrm>
          <a:prstGeom prst="line">
            <a:avLst/>
          </a:prstGeom>
          <a:noFill/>
          <a:ln w="57150">
            <a:solidFill>
              <a:schemeClr val="tx2"/>
            </a:solidFill>
            <a:prstDash val="dash"/>
            <a:round/>
            <a:headEnd/>
            <a:tailEnd type="triangle" w="med" len="med"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925A15-1A18-4491-BD03-675AD22DF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400" dirty="0"/>
              <a:t>Mapa conceptual</a:t>
            </a:r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1 Título"/>
          <p:cNvSpPr>
            <a:spLocks/>
          </p:cNvSpPr>
          <p:nvPr/>
        </p:nvSpPr>
        <p:spPr bwMode="auto">
          <a:xfrm>
            <a:off x="2190750" y="2492376"/>
            <a:ext cx="7772400" cy="14700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PE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 </a:t>
            </a:r>
          </a:p>
        </p:txBody>
      </p:sp>
      <p:sp>
        <p:nvSpPr>
          <p:cNvPr id="111620" name="Rectangle 3"/>
          <p:cNvSpPr>
            <a:spLocks noChangeArrowheads="1"/>
          </p:cNvSpPr>
          <p:nvPr/>
        </p:nvSpPr>
        <p:spPr bwMode="auto">
          <a:xfrm>
            <a:off x="10134601" y="6324600"/>
            <a:ext cx="346075" cy="2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fld id="{2FE7DBEA-A603-421D-821E-07BD46142C1F}" type="slidenum">
              <a:rPr lang="es-ES_tradnl" sz="1200">
                <a:latin typeface="Tahoma" pitchFamily="34" charset="0"/>
              </a:rPr>
              <a:pPr/>
              <a:t>20</a:t>
            </a:fld>
            <a:endParaRPr lang="es-ES" sz="12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65692"/>
      </p:ext>
    </p:extLst>
  </p:cSld>
  <p:clrMapOvr>
    <a:masterClrMapping/>
  </p:clrMapOvr>
  <p:transition spd="med"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299547F-21C3-9EC2-1427-ADBE011696C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3000"/>
          </a:blip>
          <a:stretch>
            <a:fillRect/>
          </a:stretch>
        </p:blipFill>
        <p:spPr>
          <a:xfrm>
            <a:off x="7091399" y="1444678"/>
            <a:ext cx="5133975" cy="5876925"/>
          </a:xfrm>
          <a:prstGeom prst="rect">
            <a:avLst/>
          </a:prstGeom>
        </p:spPr>
      </p:pic>
      <p:sp>
        <p:nvSpPr>
          <p:cNvPr id="88066" name="AutoShape 2"/>
          <p:cNvSpPr>
            <a:spLocks noChangeArrowheads="1"/>
          </p:cNvSpPr>
          <p:nvPr/>
        </p:nvSpPr>
        <p:spPr bwMode="auto">
          <a:xfrm>
            <a:off x="1752600" y="1617164"/>
            <a:ext cx="8686800" cy="4724400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>
              <a:latin typeface="Calibri" pitchFamily="34" charset="0"/>
            </a:endParaRPr>
          </a:p>
        </p:txBody>
      </p:sp>
      <p:sp>
        <p:nvSpPr>
          <p:cNvPr id="548870" name="AutoShape 6"/>
          <p:cNvSpPr>
            <a:spLocks noChangeArrowheads="1"/>
          </p:cNvSpPr>
          <p:nvPr/>
        </p:nvSpPr>
        <p:spPr bwMode="auto">
          <a:xfrm>
            <a:off x="1271464" y="3140968"/>
            <a:ext cx="2362200" cy="86828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</a:t>
            </a:r>
          </a:p>
          <a:p>
            <a:pPr algn="ctr" eaLnBrk="1" hangingPunct="1"/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Sustanciales</a:t>
            </a:r>
          </a:p>
        </p:txBody>
      </p:sp>
      <p:sp>
        <p:nvSpPr>
          <p:cNvPr id="548871" name="AutoShape 7"/>
          <p:cNvSpPr>
            <a:spLocks/>
          </p:cNvSpPr>
          <p:nvPr/>
        </p:nvSpPr>
        <p:spPr bwMode="auto">
          <a:xfrm rot="10800000">
            <a:off x="3978189" y="1676400"/>
            <a:ext cx="415962" cy="3817540"/>
          </a:xfrm>
          <a:prstGeom prst="rightBrace">
            <a:avLst>
              <a:gd name="adj1" fmla="val 48360"/>
              <a:gd name="adj2" fmla="val 49495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>
              <a:latin typeface="Calibri" pitchFamily="34" charset="0"/>
            </a:endParaRPr>
          </a:p>
        </p:txBody>
      </p:sp>
      <p:sp>
        <p:nvSpPr>
          <p:cNvPr id="88070" name="Rectangle 11"/>
          <p:cNvSpPr>
            <a:spLocks noChangeArrowheads="1"/>
          </p:cNvSpPr>
          <p:nvPr/>
        </p:nvSpPr>
        <p:spPr bwMode="auto">
          <a:xfrm>
            <a:off x="2279576" y="6363538"/>
            <a:ext cx="4752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s-E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8882" name="AutoShape 18"/>
          <p:cNvSpPr>
            <a:spLocks noChangeArrowheads="1"/>
          </p:cNvSpPr>
          <p:nvPr/>
        </p:nvSpPr>
        <p:spPr bwMode="auto">
          <a:xfrm>
            <a:off x="4494975" y="1843439"/>
            <a:ext cx="1600200" cy="4572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/>
          <a:lstStyle/>
          <a:p>
            <a:pPr eaLnBrk="1" hangingPunct="1"/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INCISO a)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8883" name="AutoShape 19"/>
          <p:cNvSpPr>
            <a:spLocks noChangeArrowheads="1"/>
          </p:cNvSpPr>
          <p:nvPr/>
        </p:nvSpPr>
        <p:spPr bwMode="auto">
          <a:xfrm>
            <a:off x="4470351" y="3925941"/>
            <a:ext cx="1524000" cy="4572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/>
          <a:lstStyle/>
          <a:p>
            <a:pPr eaLnBrk="1" hangingPunct="1"/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INCISO b)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8884" name="AutoShape 20"/>
          <p:cNvSpPr>
            <a:spLocks noChangeArrowheads="1"/>
          </p:cNvSpPr>
          <p:nvPr/>
        </p:nvSpPr>
        <p:spPr bwMode="auto">
          <a:xfrm>
            <a:off x="4438601" y="2446338"/>
            <a:ext cx="4722812" cy="122396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/>
            <a:endParaRPr lang="es-P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Que las adquisiciones sean permitidas como gasto o costo para el Impuesto a la Renta,</a:t>
            </a:r>
            <a:r>
              <a:rPr lang="es-PE" sz="1600" i="1" dirty="0">
                <a:latin typeface="Arial" panose="020B0604020202020204" pitchFamily="34" charset="0"/>
                <a:cs typeface="Arial" panose="020B0604020202020204" pitchFamily="34" charset="0"/>
              </a:rPr>
              <a:t> aún 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cuando el contribuyente no este afecto a este último  impuesto.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8885" name="AutoShape 21"/>
          <p:cNvSpPr>
            <a:spLocks noChangeArrowheads="1"/>
          </p:cNvSpPr>
          <p:nvPr/>
        </p:nvSpPr>
        <p:spPr bwMode="auto">
          <a:xfrm>
            <a:off x="4438602" y="4440239"/>
            <a:ext cx="4664075" cy="89196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/>
            <a:endParaRPr lang="es-P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Que las adquisiciones sean destinadas a operaciones por las que se deba pagar IGV.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299B87F-1A64-452F-91D2-C00420CF1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171" y="333405"/>
            <a:ext cx="5574632" cy="866274"/>
          </a:xfrm>
        </p:spPr>
        <p:txBody>
          <a:bodyPr>
            <a:normAutofit/>
          </a:bodyPr>
          <a:lstStyle/>
          <a:p>
            <a:r>
              <a:rPr lang="es-PE" sz="2400" dirty="0"/>
              <a:t>Crédito fiscal del IGV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A9BDAEDD-1535-DC27-035F-C05E56F3B8A0}"/>
              </a:ext>
            </a:extLst>
          </p:cNvPr>
          <p:cNvSpPr/>
          <p:nvPr/>
        </p:nvSpPr>
        <p:spPr>
          <a:xfrm>
            <a:off x="1127448" y="5749582"/>
            <a:ext cx="6331928" cy="1015681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Art. 18° Ley IGV modificado por el D. </a:t>
            </a:r>
            <a:r>
              <a:rPr lang="es-E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Leg</a:t>
            </a:r>
            <a:r>
              <a:rPr lang="es-E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N°1116 </a:t>
            </a:r>
            <a:endParaRPr lang="es-PE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190272E-D7F1-76DB-8CE3-10928C62131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9000"/>
          </a:blip>
          <a:stretch>
            <a:fillRect/>
          </a:stretch>
        </p:blipFill>
        <p:spPr>
          <a:xfrm>
            <a:off x="9046342" y="3327813"/>
            <a:ext cx="2770817" cy="2996787"/>
          </a:xfrm>
          <a:prstGeom prst="rect">
            <a:avLst/>
          </a:prstGeom>
        </p:spPr>
      </p:pic>
      <p:sp>
        <p:nvSpPr>
          <p:cNvPr id="89090" name="AutoShape 2"/>
          <p:cNvSpPr>
            <a:spLocks noChangeArrowheads="1"/>
          </p:cNvSpPr>
          <p:nvPr/>
        </p:nvSpPr>
        <p:spPr bwMode="auto">
          <a:xfrm>
            <a:off x="1524000" y="1600200"/>
            <a:ext cx="9144000" cy="4724400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>
              <a:latin typeface="Calibri" pitchFamily="34" charset="0"/>
            </a:endParaRPr>
          </a:p>
        </p:txBody>
      </p:sp>
      <p:sp>
        <p:nvSpPr>
          <p:cNvPr id="89091" name="AutoShape 6"/>
          <p:cNvSpPr>
            <a:spLocks/>
          </p:cNvSpPr>
          <p:nvPr/>
        </p:nvSpPr>
        <p:spPr bwMode="auto">
          <a:xfrm rot="10800000">
            <a:off x="4444452" y="2166697"/>
            <a:ext cx="594967" cy="2494445"/>
          </a:xfrm>
          <a:prstGeom prst="rightBrace">
            <a:avLst>
              <a:gd name="adj1" fmla="val 0"/>
              <a:gd name="adj2" fmla="val 48787"/>
            </a:avLst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sz="2000">
              <a:latin typeface="Calibri" pitchFamily="34" charset="0"/>
            </a:endParaRPr>
          </a:p>
        </p:txBody>
      </p:sp>
      <p:sp>
        <p:nvSpPr>
          <p:cNvPr id="561163" name="Rectangle 11"/>
          <p:cNvSpPr>
            <a:spLocks noChangeArrowheads="1"/>
          </p:cNvSpPr>
          <p:nvPr/>
        </p:nvSpPr>
        <p:spPr bwMode="auto">
          <a:xfrm>
            <a:off x="1301355" y="6413776"/>
            <a:ext cx="46815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s-E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1167" name="AutoShape 15"/>
          <p:cNvSpPr>
            <a:spLocks noChangeArrowheads="1"/>
          </p:cNvSpPr>
          <p:nvPr/>
        </p:nvSpPr>
        <p:spPr bwMode="auto">
          <a:xfrm>
            <a:off x="2207568" y="2977901"/>
            <a:ext cx="2057400" cy="88314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</a:t>
            </a:r>
          </a:p>
          <a:p>
            <a:pPr algn="ctr" eaLnBrk="1" hangingPunct="1"/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Formales</a:t>
            </a:r>
          </a:p>
        </p:txBody>
      </p:sp>
      <p:sp>
        <p:nvSpPr>
          <p:cNvPr id="561170" name="AutoShape 18"/>
          <p:cNvSpPr>
            <a:spLocks noChangeArrowheads="1"/>
          </p:cNvSpPr>
          <p:nvPr/>
        </p:nvSpPr>
        <p:spPr bwMode="auto">
          <a:xfrm>
            <a:off x="5025833" y="2977901"/>
            <a:ext cx="4824536" cy="171829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Que el IGV esté consignado por separado en el  comprobante de pago.</a:t>
            </a:r>
          </a:p>
          <a:p>
            <a:pPr marL="342900" indent="-342900" algn="just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Que los comprobantes de pago y documentos  sustenten el Crédito Fiscal.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18">
            <a:extLst>
              <a:ext uri="{FF2B5EF4-FFF2-40B4-BE49-F238E27FC236}">
                <a16:creationId xmlns:a16="http://schemas.microsoft.com/office/drawing/2014/main" id="{AF95EC6E-D8C5-2865-9B35-34BC6764D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2901" y="2431525"/>
            <a:ext cx="1600200" cy="4572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/>
          <a:lstStyle/>
          <a:p>
            <a:pPr eaLnBrk="1" hangingPunct="1"/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INCISO a)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ítulo 3">
            <a:extLst>
              <a:ext uri="{FF2B5EF4-FFF2-40B4-BE49-F238E27FC236}">
                <a16:creationId xmlns:a16="http://schemas.microsoft.com/office/drawing/2014/main" id="{15F77D01-C1CD-4B36-9CBC-4015BA51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171" y="333405"/>
            <a:ext cx="5574632" cy="866274"/>
          </a:xfrm>
        </p:spPr>
        <p:txBody>
          <a:bodyPr>
            <a:normAutofit/>
          </a:bodyPr>
          <a:lstStyle/>
          <a:p>
            <a:r>
              <a:rPr lang="es-PE" sz="2400" dirty="0"/>
              <a:t>Crédito fiscal del IGV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601AC413-A9E7-CE32-73AF-0B9B24B04A48}"/>
              </a:ext>
            </a:extLst>
          </p:cNvPr>
          <p:cNvSpPr/>
          <p:nvPr/>
        </p:nvSpPr>
        <p:spPr>
          <a:xfrm>
            <a:off x="983432" y="5702379"/>
            <a:ext cx="6331928" cy="1015681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19° Ley IGV - Ley N° 29214</a:t>
            </a: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BF09050-5A85-AC60-3F02-7A419229EF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9212498" y="2612229"/>
            <a:ext cx="2853854" cy="2719379"/>
          </a:xfrm>
          <a:prstGeom prst="rect">
            <a:avLst/>
          </a:prstGeom>
        </p:spPr>
      </p:pic>
      <p:sp>
        <p:nvSpPr>
          <p:cNvPr id="90114" name="AutoShape 25"/>
          <p:cNvSpPr>
            <a:spLocks noChangeArrowheads="1"/>
          </p:cNvSpPr>
          <p:nvPr/>
        </p:nvSpPr>
        <p:spPr bwMode="auto">
          <a:xfrm>
            <a:off x="1524000" y="1487850"/>
            <a:ext cx="9144000" cy="4724400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>
              <a:latin typeface="Calibri" pitchFamily="34" charset="0"/>
            </a:endParaRPr>
          </a:p>
        </p:txBody>
      </p:sp>
      <p:sp>
        <p:nvSpPr>
          <p:cNvPr id="90115" name="AutoShape 10"/>
          <p:cNvSpPr>
            <a:spLocks/>
          </p:cNvSpPr>
          <p:nvPr/>
        </p:nvSpPr>
        <p:spPr bwMode="auto">
          <a:xfrm rot="10800000">
            <a:off x="4302972" y="1595037"/>
            <a:ext cx="609600" cy="4210226"/>
          </a:xfrm>
          <a:prstGeom prst="rightBrace">
            <a:avLst>
              <a:gd name="adj1" fmla="val 37482"/>
              <a:gd name="adj2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>
              <a:latin typeface="Calibri" pitchFamily="34" charset="0"/>
            </a:endParaRPr>
          </a:p>
        </p:txBody>
      </p:sp>
      <p:sp>
        <p:nvSpPr>
          <p:cNvPr id="353299" name="AutoShape 19"/>
          <p:cNvSpPr>
            <a:spLocks noChangeArrowheads="1"/>
          </p:cNvSpPr>
          <p:nvPr/>
        </p:nvSpPr>
        <p:spPr bwMode="auto">
          <a:xfrm>
            <a:off x="4748306" y="2649538"/>
            <a:ext cx="5638800" cy="268446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just" eaLnBrk="1" hangingPunct="1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- Los Comprobantes de pago consignen </a:t>
            </a:r>
            <a:r>
              <a:rPr lang="es-MX" sz="1600" i="1" u="sng" dirty="0">
                <a:latin typeface="Arial" panose="020B0604020202020204" pitchFamily="34" charset="0"/>
                <a:cs typeface="Arial" panose="020B0604020202020204" pitchFamily="34" charset="0"/>
              </a:rPr>
              <a:t>nombre y número de RUC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del emisor.</a:t>
            </a:r>
          </a:p>
          <a:p>
            <a:pPr eaLnBrk="1" hangingPunct="1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- El emisor de los CDP haya estado habilitado para emitirlos en la fecha de su emisión.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20" name="Rectangle 27"/>
          <p:cNvSpPr>
            <a:spLocks noChangeArrowheads="1"/>
          </p:cNvSpPr>
          <p:nvPr/>
        </p:nvSpPr>
        <p:spPr bwMode="auto">
          <a:xfrm>
            <a:off x="1919536" y="6219795"/>
            <a:ext cx="3473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3325" name="AutoShape 45"/>
          <p:cNvSpPr>
            <a:spLocks noChangeArrowheads="1"/>
          </p:cNvSpPr>
          <p:nvPr/>
        </p:nvSpPr>
        <p:spPr bwMode="auto">
          <a:xfrm>
            <a:off x="2063552" y="3088082"/>
            <a:ext cx="2057400" cy="122413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</a:t>
            </a:r>
          </a:p>
          <a:p>
            <a:pPr algn="ctr" eaLnBrk="1" hangingPunct="1"/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Formales</a:t>
            </a:r>
          </a:p>
        </p:txBody>
      </p:sp>
      <p:sp>
        <p:nvSpPr>
          <p:cNvPr id="2" name="AutoShape 18">
            <a:extLst>
              <a:ext uri="{FF2B5EF4-FFF2-40B4-BE49-F238E27FC236}">
                <a16:creationId xmlns:a16="http://schemas.microsoft.com/office/drawing/2014/main" id="{DD0ED3AD-06D3-533A-8AC8-E5496B06D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2572" y="1949675"/>
            <a:ext cx="1600200" cy="4572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/>
          <a:lstStyle/>
          <a:p>
            <a:pPr eaLnBrk="1" hangingPunct="1"/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INCISO b)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ítulo 3">
            <a:extLst>
              <a:ext uri="{FF2B5EF4-FFF2-40B4-BE49-F238E27FC236}">
                <a16:creationId xmlns:a16="http://schemas.microsoft.com/office/drawing/2014/main" id="{9D762851-A7ED-4B17-94DC-282A7D835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171" y="333405"/>
            <a:ext cx="5574632" cy="866274"/>
          </a:xfrm>
        </p:spPr>
        <p:txBody>
          <a:bodyPr>
            <a:normAutofit/>
          </a:bodyPr>
          <a:lstStyle/>
          <a:p>
            <a:r>
              <a:rPr lang="es-PE" sz="2400" dirty="0"/>
              <a:t>Crédito fiscal del IGV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E7C3A16-B3C1-CF00-540D-CBEFD46D8744}"/>
              </a:ext>
            </a:extLst>
          </p:cNvPr>
          <p:cNvSpPr/>
          <p:nvPr/>
        </p:nvSpPr>
        <p:spPr>
          <a:xfrm>
            <a:off x="1009885" y="6047927"/>
            <a:ext cx="4870091" cy="70807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19° Ley IGV - Ley N° 29214</a:t>
            </a: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86B99C8-64C0-9FF2-04C9-6DDB3CC2D66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>
            <a:off x="7075283" y="3103474"/>
            <a:ext cx="5000625" cy="3476625"/>
          </a:xfrm>
          <a:prstGeom prst="rect">
            <a:avLst/>
          </a:prstGeom>
        </p:spPr>
      </p:pic>
      <p:sp>
        <p:nvSpPr>
          <p:cNvPr id="95234" name="AutoShape 2"/>
          <p:cNvSpPr>
            <a:spLocks noChangeArrowheads="1"/>
          </p:cNvSpPr>
          <p:nvPr/>
        </p:nvSpPr>
        <p:spPr bwMode="auto">
          <a:xfrm>
            <a:off x="1524000" y="914400"/>
            <a:ext cx="9144000" cy="5562600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>
              <a:latin typeface="Calibri" pitchFamily="34" charset="0"/>
            </a:endParaRPr>
          </a:p>
        </p:txBody>
      </p:sp>
      <p:sp>
        <p:nvSpPr>
          <p:cNvPr id="95235" name="AutoShape 6"/>
          <p:cNvSpPr>
            <a:spLocks/>
          </p:cNvSpPr>
          <p:nvPr/>
        </p:nvSpPr>
        <p:spPr bwMode="auto">
          <a:xfrm rot="10800000">
            <a:off x="3768211" y="1531725"/>
            <a:ext cx="467754" cy="2786438"/>
          </a:xfrm>
          <a:prstGeom prst="rightBrace">
            <a:avLst>
              <a:gd name="adj1" fmla="val 57149"/>
              <a:gd name="adj2" fmla="val 50000"/>
            </a:avLst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>
              <a:latin typeface="Calibri" pitchFamily="34" charset="0"/>
            </a:endParaRPr>
          </a:p>
        </p:txBody>
      </p:sp>
      <p:sp>
        <p:nvSpPr>
          <p:cNvPr id="95236" name="Text Box 7"/>
          <p:cNvSpPr txBox="1">
            <a:spLocks noChangeArrowheads="1"/>
          </p:cNvSpPr>
          <p:nvPr/>
        </p:nvSpPr>
        <p:spPr bwMode="auto">
          <a:xfrm>
            <a:off x="1298575" y="500740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44600" indent="-1244600"/>
            <a:r>
              <a:rPr lang="es-ES_trad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Crédito Fiscal del IGV </a:t>
            </a:r>
          </a:p>
        </p:txBody>
      </p:sp>
      <p:sp>
        <p:nvSpPr>
          <p:cNvPr id="586766" name="AutoShape 14"/>
          <p:cNvSpPr>
            <a:spLocks noChangeArrowheads="1"/>
          </p:cNvSpPr>
          <p:nvPr/>
        </p:nvSpPr>
        <p:spPr bwMode="auto">
          <a:xfrm>
            <a:off x="4114800" y="2119558"/>
            <a:ext cx="5943600" cy="6858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just" eaLnBrk="1" hangingPunct="1">
              <a:buFontTx/>
              <a:buChar char="-"/>
            </a:pPr>
            <a:r>
              <a:rPr lang="es-MX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Comprobantes de Pago, notas de debito, documentos emitidos por Sunat, a que se refiere el inciso a) hayan sido anotados en cualquier momento en el Registro de Compras.</a:t>
            </a:r>
            <a:endParaRPr lang="es-ES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6780" name="AutoShape 28"/>
          <p:cNvSpPr>
            <a:spLocks noChangeArrowheads="1"/>
          </p:cNvSpPr>
          <p:nvPr/>
        </p:nvSpPr>
        <p:spPr bwMode="auto">
          <a:xfrm>
            <a:off x="1905000" y="2924944"/>
            <a:ext cx="1828800" cy="12192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</a:t>
            </a:r>
          </a:p>
          <a:p>
            <a:pPr algn="ctr" eaLnBrk="1" hangingPunct="1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Formales</a:t>
            </a:r>
          </a:p>
        </p:txBody>
      </p:sp>
      <p:sp>
        <p:nvSpPr>
          <p:cNvPr id="3" name="AutoShape 14">
            <a:extLst>
              <a:ext uri="{FF2B5EF4-FFF2-40B4-BE49-F238E27FC236}">
                <a16:creationId xmlns:a16="http://schemas.microsoft.com/office/drawing/2014/main" id="{B479E0A6-EB9C-510C-8240-99C951DAB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383" y="3858469"/>
            <a:ext cx="5943600" cy="6858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just" eaLnBrk="1" hangingPunct="1">
              <a:buFontTx/>
              <a:buChar char="-"/>
            </a:pPr>
            <a:r>
              <a:rPr lang="es-419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incumplimiento o el cumplimiento parcial, tardío o defectuoso de los deberes formales </a:t>
            </a:r>
            <a:r>
              <a:rPr lang="es-MX" sz="1600" b="1" i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relacionados con el Registro de Compras</a:t>
            </a:r>
            <a:r>
              <a:rPr lang="es-MX" sz="16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 implica la pérdida del CF, </a:t>
            </a:r>
            <a:r>
              <a:rPr lang="es-MX" sz="1600" i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ejerce en el periodo de adquisición.</a:t>
            </a:r>
          </a:p>
          <a:p>
            <a:pPr algn="just"/>
            <a:r>
              <a:rPr lang="es-MX" sz="16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 antes señalado no es aplicable al 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Art.2° de la Ley </a:t>
            </a:r>
            <a:r>
              <a:rPr lang="es-ES" sz="16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N°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29215 que adiciona al inciso b) del Art. 19° TUO IGV</a:t>
            </a:r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 eaLnBrk="1" hangingPunct="1"/>
            <a:endParaRPr lang="es-E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012BB644-6FF1-9640-513E-24CF63216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165" y="6296715"/>
            <a:ext cx="3473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18">
            <a:extLst>
              <a:ext uri="{FF2B5EF4-FFF2-40B4-BE49-F238E27FC236}">
                <a16:creationId xmlns:a16="http://schemas.microsoft.com/office/drawing/2014/main" id="{9DF218AE-D000-CA46-3C87-38C41D38E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748" y="1591598"/>
            <a:ext cx="1600200" cy="4572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/>
          <a:lstStyle/>
          <a:p>
            <a:pPr eaLnBrk="1" hangingPunct="1"/>
            <a:r>
              <a:rPr lang="es-PE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INCISO c)</a:t>
            </a:r>
            <a:endParaRPr lang="es-ES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6AD1E172-3CEE-36F6-38B1-C83311EACA96}"/>
              </a:ext>
            </a:extLst>
          </p:cNvPr>
          <p:cNvSpPr/>
          <p:nvPr/>
        </p:nvSpPr>
        <p:spPr>
          <a:xfrm>
            <a:off x="1127448" y="5864232"/>
            <a:ext cx="4464496" cy="70807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19° Ley IGV - Ley N° 29214</a:t>
            </a:r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9169246-4248-F6D6-C034-2480D4D266D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9336360" y="4386823"/>
            <a:ext cx="2855640" cy="2493136"/>
          </a:xfrm>
          <a:prstGeom prst="rect">
            <a:avLst/>
          </a:prstGeom>
        </p:spPr>
      </p:pic>
      <p:sp>
        <p:nvSpPr>
          <p:cNvPr id="3" name="Rectangle 16">
            <a:extLst>
              <a:ext uri="{FF2B5EF4-FFF2-40B4-BE49-F238E27FC236}">
                <a16:creationId xmlns:a16="http://schemas.microsoft.com/office/drawing/2014/main" id="{D05AF47C-B354-2666-37E4-DAFE78A86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6270674"/>
            <a:ext cx="591026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s-ES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45">
            <a:extLst>
              <a:ext uri="{FF2B5EF4-FFF2-40B4-BE49-F238E27FC236}">
                <a16:creationId xmlns:a16="http://schemas.microsoft.com/office/drawing/2014/main" id="{FC919315-5A03-248F-1EEA-405C6A16E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504" y="3212976"/>
            <a:ext cx="2094384" cy="123252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s-E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</a:t>
            </a:r>
          </a:p>
          <a:p>
            <a:pPr algn="ctr" eaLnBrk="1" hangingPunct="1"/>
            <a:r>
              <a:rPr lang="es-E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Formales</a:t>
            </a:r>
          </a:p>
          <a:p>
            <a:pPr algn="ctr" eaLnBrk="1" hangingPunct="1"/>
            <a:r>
              <a:rPr lang="es-ES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Adicionales</a:t>
            </a:r>
          </a:p>
        </p:txBody>
      </p:sp>
      <p:sp>
        <p:nvSpPr>
          <p:cNvPr id="5" name="AutoShape 10">
            <a:extLst>
              <a:ext uri="{FF2B5EF4-FFF2-40B4-BE49-F238E27FC236}">
                <a16:creationId xmlns:a16="http://schemas.microsoft.com/office/drawing/2014/main" id="{88A93091-63B9-41D7-9032-955C7E672CE2}"/>
              </a:ext>
            </a:extLst>
          </p:cNvPr>
          <p:cNvSpPr>
            <a:spLocks/>
          </p:cNvSpPr>
          <p:nvPr/>
        </p:nvSpPr>
        <p:spPr bwMode="auto">
          <a:xfrm rot="10800000">
            <a:off x="3932721" y="1988840"/>
            <a:ext cx="641920" cy="3547516"/>
          </a:xfrm>
          <a:prstGeom prst="rightBrace">
            <a:avLst>
              <a:gd name="adj1" fmla="val 37482"/>
              <a:gd name="adj2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AutoShape 15">
            <a:extLst>
              <a:ext uri="{FF2B5EF4-FFF2-40B4-BE49-F238E27FC236}">
                <a16:creationId xmlns:a16="http://schemas.microsoft.com/office/drawing/2014/main" id="{E4F7B9C9-1D9E-440F-54EE-89F9C0872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3682" y="1412777"/>
            <a:ext cx="5946775" cy="439054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es-419" sz="15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419" sz="15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419" sz="15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comprobantes de pago o documentos deberán</a:t>
            </a:r>
          </a:p>
          <a:p>
            <a:pPr algn="just"/>
            <a:r>
              <a:rPr lang="es-419" sz="15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consignar como </a:t>
            </a:r>
            <a:r>
              <a:rPr lang="es-419" sz="1500" i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mínima</a:t>
            </a:r>
            <a:r>
              <a:rPr lang="es-419" sz="15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siguiente:</a:t>
            </a:r>
          </a:p>
          <a:p>
            <a:pPr algn="just"/>
            <a:endParaRPr lang="es-419" sz="15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419" sz="15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Identificación del emisor y del adquiriente o usuario, o del vendedor tratándose de liquidaciones de compra.</a:t>
            </a:r>
          </a:p>
          <a:p>
            <a:pPr algn="just"/>
            <a:r>
              <a:rPr lang="es-419" sz="15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Identificación del comprobante de pago;</a:t>
            </a:r>
          </a:p>
          <a:p>
            <a:pPr algn="just"/>
            <a:r>
              <a:rPr lang="es-419" sz="15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Descripción y cantidad del bien, servicio o contrato objeto de operación; y</a:t>
            </a:r>
          </a:p>
          <a:p>
            <a:pPr algn="just"/>
            <a:r>
              <a:rPr lang="es-419" sz="15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Monto de la operación.</a:t>
            </a:r>
          </a:p>
          <a:p>
            <a:pPr marL="285750" indent="-285750" algn="just">
              <a:buFontTx/>
              <a:buChar char="-"/>
            </a:pPr>
            <a:endParaRPr lang="es-419" sz="15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419" sz="15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Excepcionalmente, se podrá deducir el crédito fiscal aún cuando la referida información se hubiere consignado en forma errónea, siempre que el contribuyente acredite de forma objetiva y fehaciente dicha información.</a:t>
            </a:r>
          </a:p>
          <a:p>
            <a:pPr eaLnBrk="1" hangingPunct="1"/>
            <a:endParaRPr lang="es-ES" sz="15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3">
            <a:extLst>
              <a:ext uri="{FF2B5EF4-FFF2-40B4-BE49-F238E27FC236}">
                <a16:creationId xmlns:a16="http://schemas.microsoft.com/office/drawing/2014/main" id="{C334E2CA-6E61-492A-B2EF-1FDC0E452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171" y="333405"/>
            <a:ext cx="5574632" cy="866274"/>
          </a:xfrm>
        </p:spPr>
        <p:txBody>
          <a:bodyPr>
            <a:normAutofit/>
          </a:bodyPr>
          <a:lstStyle/>
          <a:p>
            <a:r>
              <a:rPr lang="es-PE" sz="2400" dirty="0"/>
              <a:t>Crédito fiscal del IGV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0CC53F64-164E-7852-0CF8-632ADE029414}"/>
              </a:ext>
            </a:extLst>
          </p:cNvPr>
          <p:cNvSpPr/>
          <p:nvPr/>
        </p:nvSpPr>
        <p:spPr>
          <a:xfrm>
            <a:off x="1009885" y="6047927"/>
            <a:ext cx="6891922" cy="70807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Art.2° de la Ley N° 29215 adiciona al inciso b) del Art. 19° TUO IGV</a:t>
            </a:r>
          </a:p>
        </p:txBody>
      </p:sp>
    </p:spTree>
    <p:extLst>
      <p:ext uri="{BB962C8B-B14F-4D97-AF65-F5344CB8AC3E}">
        <p14:creationId xmlns:p14="http://schemas.microsoft.com/office/powerpoint/2010/main" val="1498179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DD21E66-92D6-BC86-55C8-3D6BCCF0D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448" y="1412776"/>
            <a:ext cx="2028024" cy="3822044"/>
          </a:xfrm>
          <a:prstGeom prst="rect">
            <a:avLst/>
          </a:prstGeom>
        </p:spPr>
      </p:pic>
      <p:sp>
        <p:nvSpPr>
          <p:cNvPr id="2" name="Rectangle 16">
            <a:extLst>
              <a:ext uri="{FF2B5EF4-FFF2-40B4-BE49-F238E27FC236}">
                <a16:creationId xmlns:a16="http://schemas.microsoft.com/office/drawing/2014/main" id="{CE1C454F-FC55-A89A-C946-A94897F5E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6336476"/>
            <a:ext cx="591026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8">
            <a:extLst>
              <a:ext uri="{FF2B5EF4-FFF2-40B4-BE49-F238E27FC236}">
                <a16:creationId xmlns:a16="http://schemas.microsoft.com/office/drawing/2014/main" id="{1C32E199-F5FF-EA29-01E4-AB0CB5F37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432" y="2996952"/>
            <a:ext cx="2030288" cy="12192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</a:t>
            </a:r>
          </a:p>
          <a:p>
            <a:pPr algn="ctr" eaLnBrk="1" hangingPunct="1"/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Formales</a:t>
            </a:r>
          </a:p>
          <a:p>
            <a:pPr algn="ctr" eaLnBrk="1" hangingPunct="1"/>
            <a:r>
              <a:rPr lang="es-ES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Adicionales</a:t>
            </a:r>
          </a:p>
        </p:txBody>
      </p:sp>
      <p:sp>
        <p:nvSpPr>
          <p:cNvPr id="4" name="AutoShape 15">
            <a:extLst>
              <a:ext uri="{FF2B5EF4-FFF2-40B4-BE49-F238E27FC236}">
                <a16:creationId xmlns:a16="http://schemas.microsoft.com/office/drawing/2014/main" id="{D2C6C9D6-6E86-B3FF-E0DE-CAD34CC53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767" y="1845122"/>
            <a:ext cx="6917721" cy="374411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es-MX" sz="16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Oportunidad de ejercicio del derecho al crédito fiscal</a:t>
            </a:r>
            <a:r>
              <a:rPr lang="es-MX" sz="1600" b="1" i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Los CDP y documentos deberán ser </a:t>
            </a:r>
            <a:r>
              <a:rPr lang="es-MX" sz="1600" i="1" u="sng" dirty="0">
                <a:latin typeface="Arial" panose="020B0604020202020204" pitchFamily="34" charset="0"/>
                <a:cs typeface="Arial" panose="020B0604020202020204" pitchFamily="34" charset="0"/>
              </a:rPr>
              <a:t>anotados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en las hojas del Registro de Compras:</a:t>
            </a:r>
          </a:p>
          <a:p>
            <a:pPr lvl="2" algn="just" eaLnBrk="1" hangingPunct="1">
              <a:buFontTx/>
              <a:buChar char="•"/>
            </a:pP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En el mes de su </a:t>
            </a:r>
            <a:r>
              <a:rPr lang="es-MX" sz="1600" i="1" u="sng" dirty="0">
                <a:latin typeface="Arial" panose="020B0604020202020204" pitchFamily="34" charset="0"/>
                <a:cs typeface="Arial" panose="020B0604020202020204" pitchFamily="34" charset="0"/>
              </a:rPr>
              <a:t>emisión o,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 algn="just" eaLnBrk="1" hangingPunct="1">
              <a:buFontTx/>
              <a:buChar char="•"/>
            </a:pP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En el mes del </a:t>
            </a:r>
            <a:r>
              <a:rPr lang="es-MX" sz="1600" i="1" u="sng" dirty="0">
                <a:latin typeface="Arial" panose="020B0604020202020204" pitchFamily="34" charset="0"/>
                <a:cs typeface="Arial" panose="020B0604020202020204" pitchFamily="34" charset="0"/>
              </a:rPr>
              <a:t>pago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del Impuesto, según sea el caso o, 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 eaLnBrk="1" hangingPunct="1">
              <a:buFontTx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En el que corresponda a los 12 (doce) meses siguientes, debiendo ejerce en el periodo que anotó el CDP en la hoja.</a:t>
            </a:r>
          </a:p>
          <a:p>
            <a:pPr algn="just" eaLnBrk="1" hangingPunct="1"/>
            <a:endParaRPr lang="es-MX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- A lo antes señalado no es aplicable el 2do. Párrafo inc. c) del art. 19° (donde señala que, el incumplimiento o el cumplimiento parcial, tardío o defectuoso de los deberes formales </a:t>
            </a:r>
            <a:r>
              <a:rPr lang="es-MX" sz="1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relacionados con el Registro de Compras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, no implica la pérdida del CF, </a:t>
            </a:r>
            <a:r>
              <a:rPr lang="es-MX" sz="1600" i="1" u="sng" dirty="0">
                <a:latin typeface="Arial" panose="020B0604020202020204" pitchFamily="34" charset="0"/>
                <a:cs typeface="Arial" panose="020B0604020202020204" pitchFamily="34" charset="0"/>
              </a:rPr>
              <a:t>se ejerce en el periodo de adquisición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>
            <a:extLst>
              <a:ext uri="{FF2B5EF4-FFF2-40B4-BE49-F238E27FC236}">
                <a16:creationId xmlns:a16="http://schemas.microsoft.com/office/drawing/2014/main" id="{46894727-9AFE-D600-9A97-C4423D750EA3}"/>
              </a:ext>
            </a:extLst>
          </p:cNvPr>
          <p:cNvSpPr>
            <a:spLocks/>
          </p:cNvSpPr>
          <p:nvPr/>
        </p:nvSpPr>
        <p:spPr bwMode="auto">
          <a:xfrm rot="10800000">
            <a:off x="3085728" y="1557390"/>
            <a:ext cx="609600" cy="4210226"/>
          </a:xfrm>
          <a:prstGeom prst="rightBrace">
            <a:avLst>
              <a:gd name="adj1" fmla="val 37482"/>
              <a:gd name="adj2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>
              <a:latin typeface="Calibri" pitchFamily="34" charset="0"/>
            </a:endParaRPr>
          </a:p>
        </p:txBody>
      </p:sp>
      <p:sp>
        <p:nvSpPr>
          <p:cNvPr id="9" name="Título 3">
            <a:extLst>
              <a:ext uri="{FF2B5EF4-FFF2-40B4-BE49-F238E27FC236}">
                <a16:creationId xmlns:a16="http://schemas.microsoft.com/office/drawing/2014/main" id="{30F6E244-2E57-46C9-BB90-DC14409AE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171" y="333405"/>
            <a:ext cx="5574632" cy="866274"/>
          </a:xfrm>
        </p:spPr>
        <p:txBody>
          <a:bodyPr>
            <a:normAutofit/>
          </a:bodyPr>
          <a:lstStyle/>
          <a:p>
            <a:r>
              <a:rPr lang="es-PE" sz="2400" dirty="0"/>
              <a:t>Crédito fiscal del IGV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5C4B27E-6E71-054F-3A8C-7AD9B46439A5}"/>
              </a:ext>
            </a:extLst>
          </p:cNvPr>
          <p:cNvSpPr/>
          <p:nvPr/>
        </p:nvSpPr>
        <p:spPr>
          <a:xfrm>
            <a:off x="955273" y="5726841"/>
            <a:ext cx="6331928" cy="1015681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Art.2° de la Ley N° 29215 adiciona al inciso a) del Art. 19° TUO IGV</a:t>
            </a:r>
          </a:p>
        </p:txBody>
      </p:sp>
    </p:spTree>
    <p:extLst>
      <p:ext uri="{BB962C8B-B14F-4D97-AF65-F5344CB8AC3E}">
        <p14:creationId xmlns:p14="http://schemas.microsoft.com/office/powerpoint/2010/main" val="1305147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925D712-2296-489F-6CE9-C31FF5A9C204}"/>
              </a:ext>
            </a:extLst>
          </p:cNvPr>
          <p:cNvSpPr txBox="1"/>
          <p:nvPr/>
        </p:nvSpPr>
        <p:spPr>
          <a:xfrm>
            <a:off x="1431748" y="1900184"/>
            <a:ext cx="78488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419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Tratándose de CP, ND o documentos que incumplan con los requisitos legales y reglamentarios no se perderá el derecho al crédito, cuando se hubiera efectuado:</a:t>
            </a:r>
          </a:p>
          <a:p>
            <a:pPr algn="just"/>
            <a:endParaRPr lang="es-419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419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los medios de pago que señale el Reglamento; y,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419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Siempre que se cumpla con los requisitos que señale el referido Reglamento.</a:t>
            </a:r>
          </a:p>
          <a:p>
            <a:pPr algn="just"/>
            <a:endParaRPr lang="es-419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3DE78198-2752-1090-DFA3-770676377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484" y="548680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44600" indent="-1244600"/>
            <a:r>
              <a:rPr lang="es-ES_trad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Crédito Fiscal del IGV 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99FA8EE1-2D3F-1F50-D21C-B10BF45E5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1704" y="6381328"/>
            <a:ext cx="50419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s-E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B3993D4-E829-A66B-484A-38BA11CD24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2300731"/>
              </p:ext>
            </p:extLst>
          </p:nvPr>
        </p:nvGraphicFramePr>
        <p:xfrm>
          <a:off x="3719736" y="3768100"/>
          <a:ext cx="8128000" cy="1845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Elipse 8">
            <a:extLst>
              <a:ext uri="{FF2B5EF4-FFF2-40B4-BE49-F238E27FC236}">
                <a16:creationId xmlns:a16="http://schemas.microsoft.com/office/drawing/2014/main" id="{B46F2C18-7C2F-0329-B571-FC5692CD250B}"/>
              </a:ext>
            </a:extLst>
          </p:cNvPr>
          <p:cNvSpPr/>
          <p:nvPr/>
        </p:nvSpPr>
        <p:spPr>
          <a:xfrm>
            <a:off x="1127448" y="5929344"/>
            <a:ext cx="6480720" cy="70807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Numeral 2.2 Art. 6° </a:t>
            </a:r>
            <a:r>
              <a:rPr lang="es-E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</a:t>
            </a:r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para aplicación del 4to. Párrafo inc. c) art. 19° de la Ley N° 29214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2262992-9F5D-B1CB-F405-6BD213D9A1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2346" y="1770415"/>
            <a:ext cx="1675811" cy="165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82028"/>
      </p:ext>
    </p:extLst>
  </p:cSld>
  <p:clrMapOvr>
    <a:masterClrMapping/>
  </p:clrMapOvr>
</p:sld>
</file>

<file path=ppt/theme/theme1.xml><?xml version="1.0" encoding="utf-8"?>
<a:theme xmlns:a="http://schemas.openxmlformats.org/drawingml/2006/main" name="PPT_charl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charlas" id="{E148F9BA-19C9-470E-AD9C-8E505AAB9455}" vid="{4F59F91B-3252-49AE-AFCC-B64EC352EA9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234E2DE18D4B4FB0A1D22BE558132A" ma:contentTypeVersion="8" ma:contentTypeDescription="Crear nuevo documento." ma:contentTypeScope="" ma:versionID="3a75b07709b8ad13ab3e7fb6044771ae">
  <xsd:schema xmlns:xsd="http://www.w3.org/2001/XMLSchema" xmlns:xs="http://www.w3.org/2001/XMLSchema" xmlns:p="http://schemas.microsoft.com/office/2006/metadata/properties" xmlns:ns2="b1c5b7f8-e175-482d-858e-1c0011096349" xmlns:ns3="8a7934d8-bca8-423c-84a6-bdc3dd68f4b0" targetNamespace="http://schemas.microsoft.com/office/2006/metadata/properties" ma:root="true" ma:fieldsID="a916f39872577411564c7796ec646f4c" ns2:_="" ns3:_="">
    <xsd:import namespace="b1c5b7f8-e175-482d-858e-1c0011096349"/>
    <xsd:import namespace="8a7934d8-bca8-423c-84a6-bdc3dd68f4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5b7f8-e175-482d-858e-1c00110963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7934d8-bca8-423c-84a6-bdc3dd68f4b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SharedWithUsers xmlns="8a7934d8-bca8-423c-84a6-bdc3dd68f4b0">
      <UserInfo>
        <DisplayName>Salazar Correa Juan Jose</DisplayName>
        <AccountId>5702</AccountId>
        <AccountType/>
      </UserInfo>
      <UserInfo>
        <DisplayName>Sanchez Salgado Maria Teresa</DisplayName>
        <AccountId>377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2221F49-CB22-4FF9-A735-39D903FFD1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c5b7f8-e175-482d-858e-1c0011096349"/>
    <ds:schemaRef ds:uri="8a7934d8-bca8-423c-84a6-bdc3dd68f4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03DF3E-B5AB-4FD5-92E8-2166E6E55C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B93FAD-4CEA-457A-822D-63ABC27F14ED}">
  <ds:schemaRefs>
    <ds:schemaRef ds:uri="http://purl.org/dc/elements/1.1/"/>
    <ds:schemaRef ds:uri="http://purl.org/dc/dcmitype/"/>
    <ds:schemaRef ds:uri="b1c5b7f8-e175-482d-858e-1c0011096349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a7934d8-bca8-423c-84a6-bdc3dd68f4b0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PPT_charlas</Template>
  <TotalTime>23326</TotalTime>
  <Words>1768</Words>
  <Application>Microsoft Office PowerPoint</Application>
  <PresentationFormat>Panorámica</PresentationFormat>
  <Paragraphs>174</Paragraphs>
  <Slides>20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Roboto Slab</vt:lpstr>
      <vt:lpstr>Tahoma</vt:lpstr>
      <vt:lpstr>Times New Roman</vt:lpstr>
      <vt:lpstr>Wingdings</vt:lpstr>
      <vt:lpstr>PPT_charlas</vt:lpstr>
      <vt:lpstr>IGV – OPERACIONES NO REALES</vt:lpstr>
      <vt:lpstr>Mapa conceptual</vt:lpstr>
      <vt:lpstr>Crédito fiscal del IGV</vt:lpstr>
      <vt:lpstr>Crédito fiscal del IGV</vt:lpstr>
      <vt:lpstr>Crédito fiscal del IGV</vt:lpstr>
      <vt:lpstr>Presentación de PowerPoint</vt:lpstr>
      <vt:lpstr>Crédito fiscal del IGV</vt:lpstr>
      <vt:lpstr>Crédito fiscal del IGV</vt:lpstr>
      <vt:lpstr>Presentación de PowerPoint</vt:lpstr>
      <vt:lpstr>Presentación de PowerPoint</vt:lpstr>
      <vt:lpstr>Presentación de PowerPoint</vt:lpstr>
      <vt:lpstr> Operaciones No Reales</vt:lpstr>
      <vt:lpstr> Operaciones No Reales </vt:lpstr>
      <vt:lpstr>Operación No Reales</vt:lpstr>
      <vt:lpstr>Esquema Resumen</vt:lpstr>
      <vt:lpstr>Uso Excepcional del Crédito Fiscal</vt:lpstr>
      <vt:lpstr>Medios de pago en el RLIGV</vt:lpstr>
      <vt:lpstr>Caso Práctico</vt:lpstr>
      <vt:lpstr>Caso Práctico</vt:lpstr>
      <vt:lpstr>Presentación de PowerPoint</vt:lpstr>
    </vt:vector>
  </TitlesOfParts>
  <Company>SUNAT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INETP</dc:creator>
  <dc:description>RPR</dc:description>
  <cp:lastModifiedBy>Cubas Salazar Carlos Orlando</cp:lastModifiedBy>
  <cp:revision>1358</cp:revision>
  <cp:lastPrinted>2023-05-03T15:15:28Z</cp:lastPrinted>
  <dcterms:created xsi:type="dcterms:W3CDTF">2004-04-18T17:04:15Z</dcterms:created>
  <dcterms:modified xsi:type="dcterms:W3CDTF">2023-05-03T22:24:46Z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0x0101005C234E2DE18D4B4FB0A1D22BE558132A</vt:lpwstr>
  </property>
</Properties>
</file>