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4"/>
  </p:sldMasterIdLst>
  <p:notesMasterIdLst>
    <p:notesMasterId r:id="rId30"/>
  </p:notesMasterIdLst>
  <p:handoutMasterIdLst>
    <p:handoutMasterId r:id="rId31"/>
  </p:handoutMasterIdLst>
  <p:sldIdLst>
    <p:sldId id="751" r:id="rId5"/>
    <p:sldId id="760" r:id="rId6"/>
    <p:sldId id="759" r:id="rId7"/>
    <p:sldId id="762" r:id="rId8"/>
    <p:sldId id="839" r:id="rId9"/>
    <p:sldId id="841" r:id="rId10"/>
    <p:sldId id="842" r:id="rId11"/>
    <p:sldId id="763" r:id="rId12"/>
    <p:sldId id="845" r:id="rId13"/>
    <p:sldId id="840" r:id="rId14"/>
    <p:sldId id="843" r:id="rId15"/>
    <p:sldId id="850" r:id="rId16"/>
    <p:sldId id="851" r:id="rId17"/>
    <p:sldId id="844" r:id="rId18"/>
    <p:sldId id="790" r:id="rId19"/>
    <p:sldId id="779" r:id="rId20"/>
    <p:sldId id="795" r:id="rId21"/>
    <p:sldId id="791" r:id="rId22"/>
    <p:sldId id="853" r:id="rId23"/>
    <p:sldId id="806" r:id="rId24"/>
    <p:sldId id="810" r:id="rId25"/>
    <p:sldId id="846" r:id="rId26"/>
    <p:sldId id="848" r:id="rId27"/>
    <p:sldId id="849" r:id="rId28"/>
    <p:sldId id="802" r:id="rId29"/>
  </p:sldIdLst>
  <p:sldSz cx="12192000"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E"/>
    <a:srgbClr val="E3DE18"/>
    <a:srgbClr val="ECE719"/>
    <a:srgbClr val="0062AC"/>
    <a:srgbClr val="00A1E2"/>
    <a:srgbClr val="009BDB"/>
    <a:srgbClr val="5B61A2"/>
    <a:srgbClr val="AE0E42"/>
    <a:srgbClr val="EABF3B"/>
    <a:srgbClr val="CEC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EDBAA-1589-4D4D-B147-1A1A91B9A29C}" v="1" dt="2024-08-13T16:25:39.07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9296" autoAdjust="0"/>
  </p:normalViewPr>
  <p:slideViewPr>
    <p:cSldViewPr snapToGrid="0" snapToObjects="1">
      <p:cViewPr varScale="1">
        <p:scale>
          <a:sx n="104" d="100"/>
          <a:sy n="104" d="100"/>
        </p:scale>
        <p:origin x="114" y="3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bas Salazar Carlos Orlando" userId="12540ada-9318-4b91-8635-154ca105f39d" providerId="ADAL" clId="{C1AEDBAA-1589-4D4D-B147-1A1A91B9A29C}"/>
    <pc:docChg chg="custSel modSld">
      <pc:chgData name="Cubas Salazar Carlos Orlando" userId="12540ada-9318-4b91-8635-154ca105f39d" providerId="ADAL" clId="{C1AEDBAA-1589-4D4D-B147-1A1A91B9A29C}" dt="2024-08-13T16:27:54.586" v="47" actId="692"/>
      <pc:docMkLst>
        <pc:docMk/>
      </pc:docMkLst>
      <pc:sldChg chg="delSp modSp mod">
        <pc:chgData name="Cubas Salazar Carlos Orlando" userId="12540ada-9318-4b91-8635-154ca105f39d" providerId="ADAL" clId="{C1AEDBAA-1589-4D4D-B147-1A1A91B9A29C}" dt="2024-08-09T20:54:40.660" v="1" actId="478"/>
        <pc:sldMkLst>
          <pc:docMk/>
          <pc:sldMk cId="383802133" sldId="751"/>
        </pc:sldMkLst>
        <pc:spChg chg="del mod">
          <ac:chgData name="Cubas Salazar Carlos Orlando" userId="12540ada-9318-4b91-8635-154ca105f39d" providerId="ADAL" clId="{C1AEDBAA-1589-4D4D-B147-1A1A91B9A29C}" dt="2024-08-09T20:54:40.660" v="1" actId="478"/>
          <ac:spMkLst>
            <pc:docMk/>
            <pc:sldMk cId="383802133" sldId="751"/>
            <ac:spMk id="3" creationId="{A7D45694-E01E-41A6-2F60-99758AEF357C}"/>
          </ac:spMkLst>
        </pc:spChg>
      </pc:sldChg>
      <pc:sldChg chg="addSp modSp mod">
        <pc:chgData name="Cubas Salazar Carlos Orlando" userId="12540ada-9318-4b91-8635-154ca105f39d" providerId="ADAL" clId="{C1AEDBAA-1589-4D4D-B147-1A1A91B9A29C}" dt="2024-08-13T16:27:54.586" v="47" actId="692"/>
        <pc:sldMkLst>
          <pc:docMk/>
          <pc:sldMk cId="627413661" sldId="810"/>
        </pc:sldMkLst>
        <pc:spChg chg="add mod">
          <ac:chgData name="Cubas Salazar Carlos Orlando" userId="12540ada-9318-4b91-8635-154ca105f39d" providerId="ADAL" clId="{C1AEDBAA-1589-4D4D-B147-1A1A91B9A29C}" dt="2024-08-13T16:27:54.586" v="47" actId="692"/>
          <ac:spMkLst>
            <pc:docMk/>
            <pc:sldMk cId="627413661" sldId="810"/>
            <ac:spMk id="3" creationId="{9E2AAD51-80AB-78AC-2637-F61F90DE333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DE8F3-055B-4782-8979-4DD11BD2B534}" type="doc">
      <dgm:prSet loTypeId="urn:microsoft.com/office/officeart/2005/8/layout/pyramid2" loCatId="pyramid" qsTypeId="urn:microsoft.com/office/officeart/2005/8/quickstyle/simple1" qsCatId="simple" csTypeId="urn:microsoft.com/office/officeart/2005/8/colors/colorful5" csCatId="colorful" phldr="1"/>
      <dgm:spPr/>
    </dgm:pt>
    <dgm:pt modelId="{94E0BBE1-671F-4C31-9B14-3CEB362E2E6A}">
      <dgm:prSet phldrT="[Texto]" custT="1"/>
      <dgm:spPr/>
      <dgm:t>
        <a:bodyPr/>
        <a:lstStyle/>
        <a:p>
          <a:pPr algn="just"/>
          <a:r>
            <a:rPr lang="es-ES_tradnl" altLang="es-PE" sz="1400" dirty="0">
              <a:effectLst/>
              <a:latin typeface="Arial" panose="020B0604020202020204" pitchFamily="34" charset="0"/>
              <a:cs typeface="Arial" panose="020B0604020202020204" pitchFamily="34" charset="0"/>
            </a:rPr>
            <a:t>Las percepciones declaradas en el período</a:t>
          </a:r>
          <a:r>
            <a:rPr lang="es-ES_tradnl" altLang="es-PE" sz="1500" dirty="0">
              <a:effectLst/>
              <a:latin typeface="Arial" panose="020B0604020202020204" pitchFamily="34" charset="0"/>
              <a:cs typeface="Arial" panose="020B0604020202020204" pitchFamily="34" charset="0"/>
            </a:rPr>
            <a:t>.</a:t>
          </a:r>
          <a:endParaRPr lang="es-PE" sz="1500" dirty="0"/>
        </a:p>
      </dgm:t>
    </dgm:pt>
    <dgm:pt modelId="{41654758-1D0F-4646-8CE9-68992D9E0AA7}" type="parTrans" cxnId="{77129B17-FBB1-41C5-A684-8DA1FBB67F94}">
      <dgm:prSet/>
      <dgm:spPr/>
      <dgm:t>
        <a:bodyPr/>
        <a:lstStyle/>
        <a:p>
          <a:endParaRPr lang="es-PE"/>
        </a:p>
      </dgm:t>
    </dgm:pt>
    <dgm:pt modelId="{6F48B053-C3B3-403C-B105-BBB738741B4E}" type="sibTrans" cxnId="{77129B17-FBB1-41C5-A684-8DA1FBB67F94}">
      <dgm:prSet/>
      <dgm:spPr/>
      <dgm:t>
        <a:bodyPr/>
        <a:lstStyle/>
        <a:p>
          <a:endParaRPr lang="es-PE"/>
        </a:p>
      </dgm:t>
    </dgm:pt>
    <dgm:pt modelId="{28DA51AF-0B52-494C-A373-4BF9114EBB02}">
      <dgm:prSet phldrT="[Texto]"/>
      <dgm:spPr/>
      <dgm:t>
        <a:bodyPr/>
        <a:lstStyle/>
        <a:p>
          <a:pPr algn="just"/>
          <a:r>
            <a:rPr lang="es-ES_tradnl" altLang="es-PE" dirty="0">
              <a:latin typeface="Arial" panose="020B0604020202020204" pitchFamily="34" charset="0"/>
              <a:cs typeface="Arial" panose="020B0604020202020204" pitchFamily="34" charset="0"/>
            </a:rPr>
            <a:t>El saldo no aplicado de percepciones que conste en la declaración del período correspondiente a percepciones declaradas en períodos anteriores.</a:t>
          </a:r>
          <a:endParaRPr lang="es-PE" dirty="0"/>
        </a:p>
      </dgm:t>
    </dgm:pt>
    <dgm:pt modelId="{F3172F02-B611-48EB-BB67-6BDA5E8DE367}" type="parTrans" cxnId="{75A72855-3F2D-4D69-91FA-65D17072C402}">
      <dgm:prSet/>
      <dgm:spPr/>
      <dgm:t>
        <a:bodyPr/>
        <a:lstStyle/>
        <a:p>
          <a:endParaRPr lang="es-PE"/>
        </a:p>
      </dgm:t>
    </dgm:pt>
    <dgm:pt modelId="{62B286DB-F653-477A-BD01-67AABDCA2607}" type="sibTrans" cxnId="{75A72855-3F2D-4D69-91FA-65D17072C402}">
      <dgm:prSet/>
      <dgm:spPr/>
      <dgm:t>
        <a:bodyPr/>
        <a:lstStyle/>
        <a:p>
          <a:endParaRPr lang="es-PE"/>
        </a:p>
      </dgm:t>
    </dgm:pt>
    <dgm:pt modelId="{E22147B1-FE55-474B-A3B2-57978794E2D3}">
      <dgm:prSet phldrT="[Texto]"/>
      <dgm:spPr/>
      <dgm:t>
        <a:bodyPr/>
        <a:lstStyle/>
        <a:p>
          <a:pPr algn="just"/>
          <a:r>
            <a:rPr lang="es-ES_tradnl" altLang="es-PE">
              <a:latin typeface="Arial" panose="020B0604020202020204" pitchFamily="34" charset="0"/>
              <a:cs typeface="Arial" panose="020B0604020202020204" pitchFamily="34" charset="0"/>
            </a:rPr>
            <a:t>Una vez agotadas las percepciones, de ser el caso, se deducirán las retenciones en el orden establecido en los literales anteriores.</a:t>
          </a:r>
          <a:endParaRPr lang="es-PE" dirty="0"/>
        </a:p>
      </dgm:t>
    </dgm:pt>
    <dgm:pt modelId="{245F5132-9DD6-46CF-A96B-2CC65E99DB84}" type="parTrans" cxnId="{0C9B9BC9-5BDD-4551-BEC2-D1F2232CBD3F}">
      <dgm:prSet/>
      <dgm:spPr/>
      <dgm:t>
        <a:bodyPr/>
        <a:lstStyle/>
        <a:p>
          <a:endParaRPr lang="es-PE"/>
        </a:p>
      </dgm:t>
    </dgm:pt>
    <dgm:pt modelId="{F9F79517-EA7B-4434-A409-D4DEAC318809}" type="sibTrans" cxnId="{0C9B9BC9-5BDD-4551-BEC2-D1F2232CBD3F}">
      <dgm:prSet/>
      <dgm:spPr/>
      <dgm:t>
        <a:bodyPr/>
        <a:lstStyle/>
        <a:p>
          <a:endParaRPr lang="es-PE"/>
        </a:p>
      </dgm:t>
    </dgm:pt>
    <dgm:pt modelId="{C80434AB-D6B7-4AAE-9E66-684DD19BC551}" type="pres">
      <dgm:prSet presAssocID="{845DE8F3-055B-4782-8979-4DD11BD2B534}" presName="compositeShape" presStyleCnt="0">
        <dgm:presLayoutVars>
          <dgm:dir/>
          <dgm:resizeHandles/>
        </dgm:presLayoutVars>
      </dgm:prSet>
      <dgm:spPr/>
    </dgm:pt>
    <dgm:pt modelId="{6A8A58D5-D9DC-4DD5-A150-1C6ADE82A52B}" type="pres">
      <dgm:prSet presAssocID="{845DE8F3-055B-4782-8979-4DD11BD2B534}" presName="pyramid" presStyleLbl="node1" presStyleIdx="0" presStyleCnt="1"/>
      <dgm:spPr/>
    </dgm:pt>
    <dgm:pt modelId="{5406CB6E-0261-47CA-B3C9-F3CFBC931DE9}" type="pres">
      <dgm:prSet presAssocID="{845DE8F3-055B-4782-8979-4DD11BD2B534}" presName="theList" presStyleCnt="0"/>
      <dgm:spPr/>
    </dgm:pt>
    <dgm:pt modelId="{72187BC2-8574-44E2-BBAC-A8109A67DFB7}" type="pres">
      <dgm:prSet presAssocID="{94E0BBE1-671F-4C31-9B14-3CEB362E2E6A}" presName="aNode" presStyleLbl="fgAcc1" presStyleIdx="0" presStyleCnt="3" custScaleX="127851">
        <dgm:presLayoutVars>
          <dgm:bulletEnabled val="1"/>
        </dgm:presLayoutVars>
      </dgm:prSet>
      <dgm:spPr/>
    </dgm:pt>
    <dgm:pt modelId="{479F3660-8A8F-4A53-8FF7-97A6BC809B1A}" type="pres">
      <dgm:prSet presAssocID="{94E0BBE1-671F-4C31-9B14-3CEB362E2E6A}" presName="aSpace" presStyleCnt="0"/>
      <dgm:spPr/>
    </dgm:pt>
    <dgm:pt modelId="{3C2C6E8F-CE5F-4455-A370-FEE2DB837FFE}" type="pres">
      <dgm:prSet presAssocID="{28DA51AF-0B52-494C-A373-4BF9114EBB02}" presName="aNode" presStyleLbl="fgAcc1" presStyleIdx="1" presStyleCnt="3" custScaleX="129229">
        <dgm:presLayoutVars>
          <dgm:bulletEnabled val="1"/>
        </dgm:presLayoutVars>
      </dgm:prSet>
      <dgm:spPr/>
    </dgm:pt>
    <dgm:pt modelId="{E55FB0DD-05D4-4F99-B559-82976CF543F4}" type="pres">
      <dgm:prSet presAssocID="{28DA51AF-0B52-494C-A373-4BF9114EBB02}" presName="aSpace" presStyleCnt="0"/>
      <dgm:spPr/>
    </dgm:pt>
    <dgm:pt modelId="{F7B2D3AB-0E9A-4235-810F-11C6C2DB518A}" type="pres">
      <dgm:prSet presAssocID="{E22147B1-FE55-474B-A3B2-57978794E2D3}" presName="aNode" presStyleLbl="fgAcc1" presStyleIdx="2" presStyleCnt="3" custScaleX="129918">
        <dgm:presLayoutVars>
          <dgm:bulletEnabled val="1"/>
        </dgm:presLayoutVars>
      </dgm:prSet>
      <dgm:spPr/>
    </dgm:pt>
    <dgm:pt modelId="{07DDA0B2-3D7B-4617-B432-696D4A63342E}" type="pres">
      <dgm:prSet presAssocID="{E22147B1-FE55-474B-A3B2-57978794E2D3}" presName="aSpace" presStyleCnt="0"/>
      <dgm:spPr/>
    </dgm:pt>
  </dgm:ptLst>
  <dgm:cxnLst>
    <dgm:cxn modelId="{77129B17-FBB1-41C5-A684-8DA1FBB67F94}" srcId="{845DE8F3-055B-4782-8979-4DD11BD2B534}" destId="{94E0BBE1-671F-4C31-9B14-3CEB362E2E6A}" srcOrd="0" destOrd="0" parTransId="{41654758-1D0F-4646-8CE9-68992D9E0AA7}" sibTransId="{6F48B053-C3B3-403C-B105-BBB738741B4E}"/>
    <dgm:cxn modelId="{B50AEA19-C467-4783-ADD0-AAB1CF5B8E69}" type="presOf" srcId="{E22147B1-FE55-474B-A3B2-57978794E2D3}" destId="{F7B2D3AB-0E9A-4235-810F-11C6C2DB518A}" srcOrd="0" destOrd="0" presId="urn:microsoft.com/office/officeart/2005/8/layout/pyramid2"/>
    <dgm:cxn modelId="{560F7767-210B-48BD-AF62-D3AE6918C5C5}" type="presOf" srcId="{94E0BBE1-671F-4C31-9B14-3CEB362E2E6A}" destId="{72187BC2-8574-44E2-BBAC-A8109A67DFB7}" srcOrd="0" destOrd="0" presId="urn:microsoft.com/office/officeart/2005/8/layout/pyramid2"/>
    <dgm:cxn modelId="{75A72855-3F2D-4D69-91FA-65D17072C402}" srcId="{845DE8F3-055B-4782-8979-4DD11BD2B534}" destId="{28DA51AF-0B52-494C-A373-4BF9114EBB02}" srcOrd="1" destOrd="0" parTransId="{F3172F02-B611-48EB-BB67-6BDA5E8DE367}" sibTransId="{62B286DB-F653-477A-BD01-67AABDCA2607}"/>
    <dgm:cxn modelId="{0C9B9BC9-5BDD-4551-BEC2-D1F2232CBD3F}" srcId="{845DE8F3-055B-4782-8979-4DD11BD2B534}" destId="{E22147B1-FE55-474B-A3B2-57978794E2D3}" srcOrd="2" destOrd="0" parTransId="{245F5132-9DD6-46CF-A96B-2CC65E99DB84}" sibTransId="{F9F79517-EA7B-4434-A409-D4DEAC318809}"/>
    <dgm:cxn modelId="{60CDD5DE-E8F9-4506-BEFA-6C50320D6507}" type="presOf" srcId="{28DA51AF-0B52-494C-A373-4BF9114EBB02}" destId="{3C2C6E8F-CE5F-4455-A370-FEE2DB837FFE}" srcOrd="0" destOrd="0" presId="urn:microsoft.com/office/officeart/2005/8/layout/pyramid2"/>
    <dgm:cxn modelId="{81A67AEA-037E-4AAC-85D0-99A88B4F9773}" type="presOf" srcId="{845DE8F3-055B-4782-8979-4DD11BD2B534}" destId="{C80434AB-D6B7-4AAE-9E66-684DD19BC551}" srcOrd="0" destOrd="0" presId="urn:microsoft.com/office/officeart/2005/8/layout/pyramid2"/>
    <dgm:cxn modelId="{5163BF20-0079-437C-84D5-59526DB0A130}" type="presParOf" srcId="{C80434AB-D6B7-4AAE-9E66-684DD19BC551}" destId="{6A8A58D5-D9DC-4DD5-A150-1C6ADE82A52B}" srcOrd="0" destOrd="0" presId="urn:microsoft.com/office/officeart/2005/8/layout/pyramid2"/>
    <dgm:cxn modelId="{A6791F08-86CC-4735-803C-5A804355965E}" type="presParOf" srcId="{C80434AB-D6B7-4AAE-9E66-684DD19BC551}" destId="{5406CB6E-0261-47CA-B3C9-F3CFBC931DE9}" srcOrd="1" destOrd="0" presId="urn:microsoft.com/office/officeart/2005/8/layout/pyramid2"/>
    <dgm:cxn modelId="{E5780F6B-EE31-4913-99C7-51BB18957940}" type="presParOf" srcId="{5406CB6E-0261-47CA-B3C9-F3CFBC931DE9}" destId="{72187BC2-8574-44E2-BBAC-A8109A67DFB7}" srcOrd="0" destOrd="0" presId="urn:microsoft.com/office/officeart/2005/8/layout/pyramid2"/>
    <dgm:cxn modelId="{38BB9459-D942-43CD-B4E8-8E1350D261E9}" type="presParOf" srcId="{5406CB6E-0261-47CA-B3C9-F3CFBC931DE9}" destId="{479F3660-8A8F-4A53-8FF7-97A6BC809B1A}" srcOrd="1" destOrd="0" presId="urn:microsoft.com/office/officeart/2005/8/layout/pyramid2"/>
    <dgm:cxn modelId="{D22188CB-8862-4315-B629-ADD887E62A19}" type="presParOf" srcId="{5406CB6E-0261-47CA-B3C9-F3CFBC931DE9}" destId="{3C2C6E8F-CE5F-4455-A370-FEE2DB837FFE}" srcOrd="2" destOrd="0" presId="urn:microsoft.com/office/officeart/2005/8/layout/pyramid2"/>
    <dgm:cxn modelId="{E54D58AD-3C51-4978-9854-0C2AD6D949F1}" type="presParOf" srcId="{5406CB6E-0261-47CA-B3C9-F3CFBC931DE9}" destId="{E55FB0DD-05D4-4F99-B559-82976CF543F4}" srcOrd="3" destOrd="0" presId="urn:microsoft.com/office/officeart/2005/8/layout/pyramid2"/>
    <dgm:cxn modelId="{0D006D33-4D9F-4A1C-890E-BFFF86F14A08}" type="presParOf" srcId="{5406CB6E-0261-47CA-B3C9-F3CFBC931DE9}" destId="{F7B2D3AB-0E9A-4235-810F-11C6C2DB518A}" srcOrd="4" destOrd="0" presId="urn:microsoft.com/office/officeart/2005/8/layout/pyramid2"/>
    <dgm:cxn modelId="{95EBB599-549B-4EA2-86CB-E66DE5CE2410}" type="presParOf" srcId="{5406CB6E-0261-47CA-B3C9-F3CFBC931DE9}" destId="{07DDA0B2-3D7B-4617-B432-696D4A63342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A58D5-D9DC-4DD5-A150-1C6ADE82A52B}">
      <dsp:nvSpPr>
        <dsp:cNvPr id="0" name=""/>
        <dsp:cNvSpPr/>
      </dsp:nvSpPr>
      <dsp:spPr>
        <a:xfrm>
          <a:off x="333079" y="0"/>
          <a:ext cx="4591159" cy="4591159"/>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87BC2-8574-44E2-BBAC-A8109A67DFB7}">
      <dsp:nvSpPr>
        <dsp:cNvPr id="0" name=""/>
        <dsp:cNvSpPr/>
      </dsp:nvSpPr>
      <dsp:spPr>
        <a:xfrm>
          <a:off x="2213087" y="461581"/>
          <a:ext cx="3815397" cy="108681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_tradnl" altLang="es-PE" sz="1400" kern="1200" dirty="0">
              <a:effectLst/>
              <a:latin typeface="Arial" panose="020B0604020202020204" pitchFamily="34" charset="0"/>
              <a:cs typeface="Arial" panose="020B0604020202020204" pitchFamily="34" charset="0"/>
            </a:rPr>
            <a:t>Las percepciones declaradas en el período</a:t>
          </a:r>
          <a:r>
            <a:rPr lang="es-ES_tradnl" altLang="es-PE" sz="1500" kern="1200" dirty="0">
              <a:effectLst/>
              <a:latin typeface="Arial" panose="020B0604020202020204" pitchFamily="34" charset="0"/>
              <a:cs typeface="Arial" panose="020B0604020202020204" pitchFamily="34" charset="0"/>
            </a:rPr>
            <a:t>.</a:t>
          </a:r>
          <a:endParaRPr lang="es-PE" sz="1500" kern="1200" dirty="0"/>
        </a:p>
      </dsp:txBody>
      <dsp:txXfrm>
        <a:off x="2266141" y="514635"/>
        <a:ext cx="3709289" cy="980705"/>
      </dsp:txXfrm>
    </dsp:sp>
    <dsp:sp modelId="{3C2C6E8F-CE5F-4455-A370-FEE2DB837FFE}">
      <dsp:nvSpPr>
        <dsp:cNvPr id="0" name=""/>
        <dsp:cNvSpPr/>
      </dsp:nvSpPr>
      <dsp:spPr>
        <a:xfrm>
          <a:off x="2192525" y="1684246"/>
          <a:ext cx="3856520" cy="1086813"/>
        </a:xfrm>
        <a:prstGeom prst="round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_tradnl" altLang="es-PE" sz="1400" kern="1200" dirty="0">
              <a:latin typeface="Arial" panose="020B0604020202020204" pitchFamily="34" charset="0"/>
              <a:cs typeface="Arial" panose="020B0604020202020204" pitchFamily="34" charset="0"/>
            </a:rPr>
            <a:t>El saldo no aplicado de percepciones que conste en la declaración del período correspondiente a percepciones declaradas en períodos anteriores.</a:t>
          </a:r>
          <a:endParaRPr lang="es-PE" sz="1400" kern="1200" dirty="0"/>
        </a:p>
      </dsp:txBody>
      <dsp:txXfrm>
        <a:off x="2245579" y="1737300"/>
        <a:ext cx="3750412" cy="980705"/>
      </dsp:txXfrm>
    </dsp:sp>
    <dsp:sp modelId="{F7B2D3AB-0E9A-4235-810F-11C6C2DB518A}">
      <dsp:nvSpPr>
        <dsp:cNvPr id="0" name=""/>
        <dsp:cNvSpPr/>
      </dsp:nvSpPr>
      <dsp:spPr>
        <a:xfrm>
          <a:off x="2182244" y="2906912"/>
          <a:ext cx="3877082" cy="1086813"/>
        </a:xfrm>
        <a:prstGeom prst="round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ES_tradnl" altLang="es-PE" sz="1300" kern="1200">
              <a:latin typeface="Arial" panose="020B0604020202020204" pitchFamily="34" charset="0"/>
              <a:cs typeface="Arial" panose="020B0604020202020204" pitchFamily="34" charset="0"/>
            </a:rPr>
            <a:t>Una vez agotadas las percepciones, de ser el caso, se deducirán las retenciones en el orden establecido en los literales anteriores.</a:t>
          </a:r>
          <a:endParaRPr lang="es-PE" sz="1300" kern="1200" dirty="0"/>
        </a:p>
      </dsp:txBody>
      <dsp:txXfrm>
        <a:off x="2235298" y="2959966"/>
        <a:ext cx="3770974" cy="9807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fld id="{2C3B362A-0016-4089-914C-028789A63AA1}" type="datetimeFigureOut">
              <a:rPr lang="es-PE" smtClean="0"/>
              <a:pPr/>
              <a:t>13/08/2024</a:t>
            </a:fld>
            <a:endParaRPr lang="es-PE"/>
          </a:p>
        </p:txBody>
      </p:sp>
      <p:sp>
        <p:nvSpPr>
          <p:cNvPr id="4" name="3 Marcador de pie de página"/>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fld id="{5B810216-26EC-42ED-B83A-98E1278FF214}" type="slidenum">
              <a:rPr lang="es-PE" smtClean="0"/>
              <a:pPr/>
              <a:t>‹Nº›</a:t>
            </a:fld>
            <a:endParaRPr lang="es-PE"/>
          </a:p>
        </p:txBody>
      </p:sp>
    </p:spTree>
    <p:extLst>
      <p:ext uri="{BB962C8B-B14F-4D97-AF65-F5344CB8AC3E}">
        <p14:creationId xmlns:p14="http://schemas.microsoft.com/office/powerpoint/2010/main" val="1160195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275" cy="49667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PE"/>
          </a:p>
        </p:txBody>
      </p:sp>
      <p:sp>
        <p:nvSpPr>
          <p:cNvPr id="3" name="2 Marcador de fecha"/>
          <p:cNvSpPr>
            <a:spLocks noGrp="1"/>
          </p:cNvSpPr>
          <p:nvPr>
            <p:ph type="dt" idx="1"/>
          </p:nvPr>
        </p:nvSpPr>
        <p:spPr>
          <a:xfrm>
            <a:off x="3849862" y="0"/>
            <a:ext cx="2946275" cy="49667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A96A41-7FC2-4A2E-8FD2-BCA29E2637CE}" type="datetimeFigureOut">
              <a:rPr lang="es-PE"/>
              <a:pPr>
                <a:defRPr/>
              </a:pPr>
              <a:t>13/08/2024</a:t>
            </a:fld>
            <a:endParaRPr lang="es-PE"/>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p:cNvSpPr>
            <a:spLocks noGrp="1"/>
          </p:cNvSpPr>
          <p:nvPr>
            <p:ph type="body" sz="quarter" idx="3"/>
          </p:nvPr>
        </p:nvSpPr>
        <p:spPr>
          <a:xfrm>
            <a:off x="680383" y="4715831"/>
            <a:ext cx="5436909" cy="4466649"/>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9428272"/>
            <a:ext cx="2946275" cy="49667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PE"/>
          </a:p>
        </p:txBody>
      </p:sp>
      <p:sp>
        <p:nvSpPr>
          <p:cNvPr id="7" name="6 Marcador de número de diapositiva"/>
          <p:cNvSpPr>
            <a:spLocks noGrp="1"/>
          </p:cNvSpPr>
          <p:nvPr>
            <p:ph type="sldNum" sz="quarter" idx="5"/>
          </p:nvPr>
        </p:nvSpPr>
        <p:spPr>
          <a:xfrm>
            <a:off x="3849862" y="9428272"/>
            <a:ext cx="2946275" cy="49667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4F4DF8-B499-4B90-83AF-4C63ABFD5887}" type="slidenum">
              <a:rPr lang="es-PE"/>
              <a:pPr>
                <a:defRPr/>
              </a:pPr>
              <a:t>‹Nº›</a:t>
            </a:fld>
            <a:endParaRPr lang="es-PE"/>
          </a:p>
        </p:txBody>
      </p:sp>
    </p:spTree>
    <p:extLst>
      <p:ext uri="{BB962C8B-B14F-4D97-AF65-F5344CB8AC3E}">
        <p14:creationId xmlns:p14="http://schemas.microsoft.com/office/powerpoint/2010/main" val="2670701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CE1C6F6-C84F-4F21-B869-4BE81C26F474}" type="slidenum">
              <a:rPr lang="es-ES" altLang="es-PE"/>
              <a:pPr>
                <a:spcBef>
                  <a:spcPct val="0"/>
                </a:spcBef>
              </a:pPr>
              <a:t>4</a:t>
            </a:fld>
            <a:endParaRPr lang="es-ES" altLang="es-PE"/>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PE">
                <a:solidFill>
                  <a:srgbClr val="FF0000"/>
                </a:solidFill>
              </a:rPr>
              <a:t>RAGGIO, JULIO:  En términos generales en una definición, no se debe emplear el concepto que se define. Se propone sustituir por recibirá.</a:t>
            </a:r>
          </a:p>
          <a:p>
            <a:pPr eaLnBrk="1" hangingPunct="1">
              <a:spcBef>
                <a:spcPct val="0"/>
              </a:spcBef>
            </a:pPr>
            <a:r>
              <a:rPr lang="es-ES" altLang="es-PE">
                <a:solidFill>
                  <a:srgbClr val="FF0000"/>
                </a:solidFill>
              </a:rPr>
              <a:t>Adicionalmente, por orden en la presentación es mejor establecer qué es el Reg. Percepción antes de las definiciones de la dispositiva anterior.</a:t>
            </a:r>
          </a:p>
          <a:p>
            <a:pPr eaLnBrk="1" hangingPunct="1">
              <a:spcBef>
                <a:spcPct val="0"/>
              </a:spcBef>
            </a:pPr>
            <a:endParaRPr lang="es-ES" altLang="es-PE">
              <a:solidFill>
                <a:srgbClr val="FF0000"/>
              </a:solidFill>
            </a:endParaRPr>
          </a:p>
          <a:p>
            <a:pPr eaLnBrk="1" hangingPunct="1">
              <a:spcBef>
                <a:spcPct val="0"/>
              </a:spcBef>
            </a:pPr>
            <a:endParaRPr lang="es-ES" altLang="es-PE" sz="100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64EA6AD-8632-4183-A7EA-1B4D2CD4A842}" type="slidenum">
              <a:rPr lang="es-ES" altLang="es-PE"/>
              <a:pPr>
                <a:spcBef>
                  <a:spcPct val="0"/>
                </a:spcBef>
              </a:pPr>
              <a:t>16</a:t>
            </a:fld>
            <a:endParaRPr lang="es-ES" altLang="es-PE"/>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PE" sz="1000"/>
              <a:t>Se deberá presentar dentro del cronograma aprobado por SUNAT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pPr>
              <a:defRPr/>
            </a:pPr>
            <a:fld id="{13497806-8423-4564-A778-5EF84CA119F6}" type="datetime1">
              <a:rPr lang="es-ES" smtClean="0"/>
              <a:pPr>
                <a:defRPr/>
              </a:pPr>
              <a:t>13/08/2024</a:t>
            </a:fld>
            <a:endParaRPr lang="es-ES"/>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pPr>
              <a:defRPr/>
            </a:pPr>
            <a:r>
              <a:rPr lang="es-PE"/>
              <a:t>División de Gestión de Orientación - Gerencia de Orientación y Servicios</a:t>
            </a:r>
            <a:endParaRPr lang="es-ES"/>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5202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pPr>
              <a:defRPr/>
            </a:pPr>
            <a:fld id="{B1F944A3-F4FE-4D7E-92AD-DDFD59AF229D}" type="datetime1">
              <a:rPr lang="es-ES" smtClean="0"/>
              <a:pPr>
                <a:defRPr/>
              </a:pPr>
              <a:t>13/08/2024</a:t>
            </a:fld>
            <a:endParaRPr lang="es-ES"/>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pPr>
              <a:defRPr/>
            </a:pPr>
            <a:r>
              <a:rPr lang="es-PE"/>
              <a:t>División de Gestión de Orientación - Gerencia de Orientación y Servicios</a:t>
            </a:r>
            <a:endParaRPr lang="es-ES"/>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pPr>
              <a:defRPr/>
            </a:pPr>
            <a:fld id="{C1BA30A6-9C34-4E3B-99FB-27E34BAEB3F6}" type="slidenum">
              <a:rPr lang="es-ES" smtClean="0"/>
              <a:pPr>
                <a:defRPr/>
              </a:pPr>
              <a:t>‹Nº›</a:t>
            </a:fld>
            <a:endParaRPr lang="es-ES"/>
          </a:p>
        </p:txBody>
      </p:sp>
    </p:spTree>
    <p:extLst>
      <p:ext uri="{BB962C8B-B14F-4D97-AF65-F5344CB8AC3E}">
        <p14:creationId xmlns:p14="http://schemas.microsoft.com/office/powerpoint/2010/main" val="246731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pPr>
              <a:defRPr/>
            </a:pPr>
            <a:fld id="{FD320F45-2658-44E4-B141-D9A5715F854D}" type="datetime1">
              <a:rPr lang="es-ES" smtClean="0"/>
              <a:pPr>
                <a:defRPr/>
              </a:pPr>
              <a:t>13/08/2024</a:t>
            </a:fld>
            <a:endParaRPr lang="es-ES"/>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pPr>
              <a:defRPr/>
            </a:pPr>
            <a:r>
              <a:rPr lang="es-PE"/>
              <a:t>División de Gestión de Orientación - Gerencia de Orientación y Servicios</a:t>
            </a:r>
            <a:endParaRPr lang="es-ES"/>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pPr>
              <a:defRPr/>
            </a:pPr>
            <a:fld id="{953FBF37-7ACE-446A-AB0A-FF2ECEC8E6B8}" type="slidenum">
              <a:rPr lang="es-ES" smtClean="0"/>
              <a:pPr>
                <a:defRPr/>
              </a:pPr>
              <a:t>‹Nº›</a:t>
            </a:fld>
            <a:endParaRPr lang="es-ES"/>
          </a:p>
        </p:txBody>
      </p:sp>
    </p:spTree>
    <p:extLst>
      <p:ext uri="{BB962C8B-B14F-4D97-AF65-F5344CB8AC3E}">
        <p14:creationId xmlns:p14="http://schemas.microsoft.com/office/powerpoint/2010/main" val="31557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3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pPr>
              <a:defRPr/>
            </a:pPr>
            <a:fld id="{74E26F44-359C-45FE-A791-3E1F88344055}" type="datetime1">
              <a:rPr lang="es-ES" smtClean="0"/>
              <a:pPr>
                <a:defRPr/>
              </a:pPr>
              <a:t>13/08/2024</a:t>
            </a:fld>
            <a:endParaRPr lang="es-ES"/>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pPr>
              <a:defRPr/>
            </a:pPr>
            <a:r>
              <a:rPr lang="es-PE"/>
              <a:t>División de Gestión de Orientación - Gerencia de Orientación y Servicios</a:t>
            </a:r>
            <a:endParaRPr lang="es-ES"/>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6698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4880493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025CD8DB-5355-40E7-B50A-EAA17C5E5D81}" type="datetimeFigureOut">
              <a:rPr lang="es-PE" smtClean="0"/>
              <a:t>13/08/2024</a:t>
            </a:fld>
            <a:endParaRPr lang="es-PE"/>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EA39F234-D644-4346-B144-73031AE79C7F}"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5727660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025CD8DB-5355-40E7-B50A-EAA17C5E5D81}" type="datetimeFigureOut">
              <a:rPr lang="es-PE" smtClean="0"/>
              <a:t>13/08/2024</a:t>
            </a:fld>
            <a:endParaRPr lang="es-PE"/>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65359293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pPr>
              <a:defRPr/>
            </a:pPr>
            <a:fld id="{51DE0226-E4F3-4AE3-92E9-85A719D4E37E}" type="datetime1">
              <a:rPr lang="es-ES" smtClean="0"/>
              <a:pPr>
                <a:defRPr/>
              </a:pPr>
              <a:t>13/08/2024</a:t>
            </a:fld>
            <a:endParaRPr lang="es-ES"/>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pPr>
              <a:defRPr/>
            </a:pPr>
            <a:r>
              <a:rPr lang="es-PE"/>
              <a:t>División de Gestión de Orientación - Gerencia de Orientación y Servicios</a:t>
            </a:r>
            <a:endParaRPr lang="es-ES"/>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pPr>
              <a:defRPr/>
            </a:pPr>
            <a:fld id="{1D31DF5E-5582-41D1-A2D3-DEDAFF4C3AA1}" type="slidenum">
              <a:rPr lang="es-ES" smtClean="0"/>
              <a:pPr>
                <a:defRPr/>
              </a:pPr>
              <a:t>‹Nº›</a:t>
            </a:fld>
            <a:endParaRPr lang="es-ES"/>
          </a:p>
        </p:txBody>
      </p:sp>
    </p:spTree>
    <p:extLst>
      <p:ext uri="{BB962C8B-B14F-4D97-AF65-F5344CB8AC3E}">
        <p14:creationId xmlns:p14="http://schemas.microsoft.com/office/powerpoint/2010/main" val="413328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pPr>
              <a:defRPr/>
            </a:pPr>
            <a:fld id="{811A50C2-C693-4C95-A538-1C44F68661F2}" type="datetime1">
              <a:rPr lang="es-ES" smtClean="0"/>
              <a:pPr>
                <a:defRPr/>
              </a:pPr>
              <a:t>13/08/2024</a:t>
            </a:fld>
            <a:endParaRPr lang="es-ES"/>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pPr>
              <a:defRPr/>
            </a:pPr>
            <a:r>
              <a:rPr lang="es-PE"/>
              <a:t>División de Gestión de Orientación - Gerencia de Orientación y Servicios</a:t>
            </a:r>
            <a:endParaRPr lang="es-ES"/>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pPr>
              <a:defRPr/>
            </a:pPr>
            <a:fld id="{8E4196BD-AAA6-4508-B5C9-19B361136FD2}" type="slidenum">
              <a:rPr lang="es-ES" smtClean="0"/>
              <a:pPr>
                <a:defRPr/>
              </a:pPr>
              <a:t>‹Nº›</a:t>
            </a:fld>
            <a:endParaRPr lang="es-ES"/>
          </a:p>
        </p:txBody>
      </p:sp>
    </p:spTree>
    <p:extLst>
      <p:ext uri="{BB962C8B-B14F-4D97-AF65-F5344CB8AC3E}">
        <p14:creationId xmlns:p14="http://schemas.microsoft.com/office/powerpoint/2010/main" val="294012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pPr>
              <a:defRPr/>
            </a:pPr>
            <a:fld id="{2F978000-C81E-486A-A9BB-E3BC75D6B1E8}" type="datetime1">
              <a:rPr lang="es-ES" smtClean="0"/>
              <a:pPr>
                <a:defRPr/>
              </a:pPr>
              <a:t>13/08/2024</a:t>
            </a:fld>
            <a:endParaRPr lang="es-ES"/>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pPr>
              <a:defRPr/>
            </a:pPr>
            <a:r>
              <a:rPr lang="es-PE"/>
              <a:t>División de Gestión de Orientación - Gerencia de Orientación y Servicios</a:t>
            </a:r>
            <a:endParaRPr lang="es-ES"/>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pPr>
              <a:defRPr/>
            </a:pPr>
            <a:fld id="{AB3E1D0C-683A-45BB-86F0-C811F2896840}" type="slidenum">
              <a:rPr lang="es-ES" smtClean="0"/>
              <a:pPr>
                <a:defRPr/>
              </a:pPr>
              <a:t>‹Nº›</a:t>
            </a:fld>
            <a:endParaRPr lang="es-ES"/>
          </a:p>
        </p:txBody>
      </p:sp>
    </p:spTree>
    <p:extLst>
      <p:ext uri="{BB962C8B-B14F-4D97-AF65-F5344CB8AC3E}">
        <p14:creationId xmlns:p14="http://schemas.microsoft.com/office/powerpoint/2010/main" val="119268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CD8DB-5355-40E7-B50A-EAA17C5E5D81}" type="datetimeFigureOut">
              <a:rPr lang="es-PE" smtClean="0"/>
              <a:t>13/08/2024</a:t>
            </a:fld>
            <a:endParaRPr lang="es-PE"/>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F234-D644-4346-B144-73031AE79C7F}" type="slidenum">
              <a:rPr lang="es-PE" smtClean="0"/>
              <a:t>‹Nº›</a:t>
            </a:fld>
            <a:endParaRPr lang="es-PE"/>
          </a:p>
        </p:txBody>
      </p:sp>
    </p:spTree>
    <p:extLst>
      <p:ext uri="{BB962C8B-B14F-4D97-AF65-F5344CB8AC3E}">
        <p14:creationId xmlns:p14="http://schemas.microsoft.com/office/powerpoint/2010/main" val="24007177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1595" y="2658977"/>
            <a:ext cx="3583680" cy="1347537"/>
          </a:xfrm>
        </p:spPr>
        <p:txBody>
          <a:bodyPr rtlCol="0">
            <a:normAutofit/>
          </a:bodyPr>
          <a:lstStyle/>
          <a:p>
            <a:pPr eaLnBrk="1" fontAlgn="auto" hangingPunct="1">
              <a:spcAft>
                <a:spcPts val="0"/>
              </a:spcAft>
              <a:defRPr/>
            </a:pPr>
            <a:r>
              <a:rPr lang="es-ES" sz="4400" dirty="0">
                <a:latin typeface="Arial" pitchFamily="34" charset="0"/>
                <a:cs typeface="Arial" pitchFamily="34" charset="0"/>
              </a:rPr>
              <a:t>Retenciones del IGV</a:t>
            </a:r>
          </a:p>
        </p:txBody>
      </p:sp>
    </p:spTree>
    <p:extLst>
      <p:ext uri="{BB962C8B-B14F-4D97-AF65-F5344CB8AC3E}">
        <p14:creationId xmlns:p14="http://schemas.microsoft.com/office/powerpoint/2010/main" val="38380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Tasa de la retención</a:t>
            </a:r>
            <a:endParaRPr lang="es-PE" dirty="0"/>
          </a:p>
        </p:txBody>
      </p:sp>
      <p:sp>
        <p:nvSpPr>
          <p:cNvPr id="7" name="6 Rectángulo"/>
          <p:cNvSpPr/>
          <p:nvPr/>
        </p:nvSpPr>
        <p:spPr>
          <a:xfrm>
            <a:off x="1208171" y="1782946"/>
            <a:ext cx="8766146" cy="1631216"/>
          </a:xfrm>
          <a:prstGeom prst="rect">
            <a:avLst/>
          </a:prstGeom>
        </p:spPr>
        <p:txBody>
          <a:bodyPr wrap="square">
            <a:spAutoFit/>
          </a:bodyPr>
          <a:lstStyle/>
          <a:p>
            <a:pPr algn="ctr"/>
            <a:r>
              <a:rPr lang="es-ES" sz="2000" b="1" dirty="0">
                <a:solidFill>
                  <a:srgbClr val="0070C0"/>
                </a:solidFill>
                <a:latin typeface="Arial" panose="020B0604020202020204" pitchFamily="34" charset="0"/>
                <a:cs typeface="Arial" panose="020B0604020202020204" pitchFamily="34" charset="0"/>
              </a:rPr>
              <a:t>Importe de la Operación</a:t>
            </a:r>
          </a:p>
          <a:p>
            <a:endParaRPr lang="es-ES" sz="2000" dirty="0">
              <a:solidFill>
                <a:srgbClr val="0070C0"/>
              </a:solidFill>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Es la suma total que queda obligado a pagar el adquirente, el usuario del servicio o quien encarga la construcción, incluido los tributos que graven la operación.</a:t>
            </a:r>
          </a:p>
        </p:txBody>
      </p:sp>
      <p:sp>
        <p:nvSpPr>
          <p:cNvPr id="8" name="7 Rectángulo"/>
          <p:cNvSpPr/>
          <p:nvPr/>
        </p:nvSpPr>
        <p:spPr>
          <a:xfrm>
            <a:off x="1259060" y="3812763"/>
            <a:ext cx="4915943" cy="369332"/>
          </a:xfrm>
          <a:prstGeom prst="rect">
            <a:avLst/>
          </a:prstGeom>
        </p:spPr>
        <p:txBody>
          <a:bodyPr wrap="square">
            <a:spAutoFit/>
          </a:bodyPr>
          <a:lstStyle/>
          <a:p>
            <a:pPr algn="ctr" fontAlgn="auto">
              <a:spcAft>
                <a:spcPts val="0"/>
              </a:spcAft>
              <a:defRPr/>
            </a:pPr>
            <a:r>
              <a:rPr lang="es-ES" dirty="0">
                <a:solidFill>
                  <a:srgbClr val="0070C0"/>
                </a:solidFill>
                <a:latin typeface="Arial" panose="020B0604020202020204" pitchFamily="34" charset="0"/>
                <a:cs typeface="Arial" panose="020B0604020202020204" pitchFamily="34" charset="0"/>
              </a:rPr>
              <a:t>TASA</a:t>
            </a:r>
          </a:p>
        </p:txBody>
      </p:sp>
      <p:pic>
        <p:nvPicPr>
          <p:cNvPr id="4100" name="Picture 4" descr="Iconos De Equipo, Lupa, Factura imagen png - imagen transparente descarga  gratuit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706" r="19143"/>
          <a:stretch/>
        </p:blipFill>
        <p:spPr bwMode="auto">
          <a:xfrm>
            <a:off x="10407856" y="1863218"/>
            <a:ext cx="1380606" cy="1348577"/>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6358018" y="4324129"/>
            <a:ext cx="5244662" cy="1569660"/>
          </a:xfrm>
          <a:prstGeom prst="rect">
            <a:avLst/>
          </a:prstGeom>
        </p:spPr>
        <p:txBody>
          <a:bodyPr wrap="square">
            <a:spAutoFit/>
          </a:bodyPr>
          <a:lstStyle/>
          <a:p>
            <a:pPr marL="342900" indent="-342900" algn="just">
              <a:buFont typeface="Wingdings" panose="05000000000000000000" pitchFamily="2" charset="2"/>
              <a:buChar char="ü"/>
            </a:pPr>
            <a:r>
              <a:rPr lang="es-ES" sz="1600" dirty="0">
                <a:solidFill>
                  <a:srgbClr val="0070C0"/>
                </a:solidFill>
                <a:latin typeface="Arial" panose="020B0604020202020204" pitchFamily="34" charset="0"/>
                <a:cs typeface="Arial" panose="020B0604020202020204" pitchFamily="34" charset="0"/>
              </a:rPr>
              <a:t>Pagos parciales: </a:t>
            </a:r>
            <a:r>
              <a:rPr lang="es-ES" sz="1600" dirty="0">
                <a:latin typeface="Arial" panose="020B0604020202020204" pitchFamily="34" charset="0"/>
                <a:cs typeface="Arial" panose="020B0604020202020204" pitchFamily="34" charset="0"/>
              </a:rPr>
              <a:t>la tasa de retención se aplicará sobre el importe de cada pago. </a:t>
            </a:r>
          </a:p>
          <a:p>
            <a:pPr marL="342900" indent="-342900" algn="just">
              <a:buFont typeface="Wingdings" panose="05000000000000000000" pitchFamily="2" charset="2"/>
              <a:buChar char="ü"/>
            </a:pPr>
            <a:r>
              <a:rPr lang="es-ES" sz="1600" dirty="0">
                <a:solidFill>
                  <a:srgbClr val="0070C0"/>
                </a:solidFill>
                <a:latin typeface="Arial" panose="020B0604020202020204" pitchFamily="34" charset="0"/>
                <a:cs typeface="Arial" panose="020B0604020202020204" pitchFamily="34" charset="0"/>
              </a:rPr>
              <a:t>Moneda Extranjera: </a:t>
            </a:r>
            <a:r>
              <a:rPr lang="es-ES" sz="1600" dirty="0">
                <a:latin typeface="Arial" panose="020B0604020202020204" pitchFamily="34" charset="0"/>
                <a:cs typeface="Arial" panose="020B0604020202020204" pitchFamily="34" charset="0"/>
              </a:rPr>
              <a:t>Tipo de cambio promedio ponderado </a:t>
            </a:r>
            <a:r>
              <a:rPr lang="es-ES" sz="1600" b="1" dirty="0">
                <a:latin typeface="Arial" panose="020B0604020202020204" pitchFamily="34" charset="0"/>
                <a:cs typeface="Arial" panose="020B0604020202020204" pitchFamily="34" charset="0"/>
              </a:rPr>
              <a:t>venta</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publicado por la SBS </a:t>
            </a:r>
            <a:r>
              <a:rPr lang="es-ES" sz="1600" dirty="0">
                <a:latin typeface="Arial" panose="020B0604020202020204" pitchFamily="34" charset="0"/>
                <a:cs typeface="Arial" panose="020B0604020202020204" pitchFamily="34" charset="0"/>
              </a:rPr>
              <a:t>en la fecha de pago. En los días en que no se publique el tipo de cambio referido se utilizará el último publicado</a:t>
            </a:r>
            <a:endParaRPr lang="es-PE" sz="1600" dirty="0">
              <a:latin typeface="Arial" panose="020B0604020202020204" pitchFamily="34" charset="0"/>
              <a:cs typeface="Arial" panose="020B060402020202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209763836"/>
              </p:ext>
            </p:extLst>
          </p:nvPr>
        </p:nvGraphicFramePr>
        <p:xfrm>
          <a:off x="1259061" y="4343821"/>
          <a:ext cx="4981607" cy="640080"/>
        </p:xfrm>
        <a:graphic>
          <a:graphicData uri="http://schemas.openxmlformats.org/drawingml/2006/table">
            <a:tbl>
              <a:tblPr>
                <a:tableStyleId>{69CF1AB2-1976-4502-BF36-3FF5EA218861}</a:tableStyleId>
              </a:tblPr>
              <a:tblGrid>
                <a:gridCol w="2699864">
                  <a:extLst>
                    <a:ext uri="{9D8B030D-6E8A-4147-A177-3AD203B41FA5}">
                      <a16:colId xmlns:a16="http://schemas.microsoft.com/office/drawing/2014/main" val="20000"/>
                    </a:ext>
                  </a:extLst>
                </a:gridCol>
                <a:gridCol w="2281743">
                  <a:extLst>
                    <a:ext uri="{9D8B030D-6E8A-4147-A177-3AD203B41FA5}">
                      <a16:colId xmlns:a16="http://schemas.microsoft.com/office/drawing/2014/main" val="20001"/>
                    </a:ext>
                  </a:extLst>
                </a:gridCol>
              </a:tblGrid>
              <a:tr h="0">
                <a:tc>
                  <a:txBody>
                    <a:bodyPr/>
                    <a:lstStyle/>
                    <a:p>
                      <a:pPr algn="ctr">
                        <a:spcAft>
                          <a:spcPts val="0"/>
                        </a:spcAft>
                      </a:pPr>
                      <a:r>
                        <a:rPr lang="es-ES" sz="1200" b="0" dirty="0">
                          <a:solidFill>
                            <a:schemeClr val="bg1"/>
                          </a:solidFill>
                          <a:effectLst/>
                          <a:latin typeface="Arial" panose="020B0604020202020204" pitchFamily="34" charset="0"/>
                          <a:cs typeface="Arial" panose="020B0604020202020204" pitchFamily="34" charset="0"/>
                        </a:rPr>
                        <a:t>TASA HASTA FEBRERO DEL 2014</a:t>
                      </a:r>
                      <a:endParaRPr lang="es-ES" sz="2400" b="0" dirty="0">
                        <a:solidFill>
                          <a:schemeClr val="bg1"/>
                        </a:solidFill>
                        <a:effectLst/>
                        <a:latin typeface="Arial" panose="020B0604020202020204" pitchFamily="34" charset="0"/>
                        <a:cs typeface="Arial" panose="020B0604020202020204" pitchFamily="34" charset="0"/>
                      </a:endParaRPr>
                    </a:p>
                  </a:txBody>
                  <a:tcPr marL="38100" marR="38100" marT="38100" marB="38100" anchor="ctr">
                    <a:solidFill>
                      <a:srgbClr val="0070C0"/>
                    </a:solidFill>
                  </a:tcPr>
                </a:tc>
                <a:tc>
                  <a:txBody>
                    <a:bodyPr/>
                    <a:lstStyle/>
                    <a:p>
                      <a:pPr algn="ctr">
                        <a:spcAft>
                          <a:spcPts val="0"/>
                        </a:spcAft>
                      </a:pPr>
                      <a:r>
                        <a:rPr lang="es-ES" sz="1200" b="0" dirty="0">
                          <a:solidFill>
                            <a:schemeClr val="bg1"/>
                          </a:solidFill>
                          <a:effectLst/>
                          <a:latin typeface="Arial" panose="020B0604020202020204" pitchFamily="34" charset="0"/>
                          <a:cs typeface="Arial" panose="020B0604020202020204" pitchFamily="34" charset="0"/>
                        </a:rPr>
                        <a:t>TASA DESDE EL 1/03/2014</a:t>
                      </a:r>
                      <a:endParaRPr lang="es-ES" sz="2400" b="0" dirty="0">
                        <a:solidFill>
                          <a:schemeClr val="bg1"/>
                        </a:solidFill>
                        <a:effectLst/>
                        <a:latin typeface="Arial" panose="020B0604020202020204" pitchFamily="34" charset="0"/>
                        <a:cs typeface="Arial" panose="020B0604020202020204" pitchFamily="34" charset="0"/>
                      </a:endParaRPr>
                    </a:p>
                  </a:txBody>
                  <a:tcPr marL="38100" marR="38100" marT="38100" marB="38100" anchor="ctr">
                    <a:solidFill>
                      <a:srgbClr val="0070C0"/>
                    </a:solidFill>
                  </a:tcPr>
                </a:tc>
                <a:extLst>
                  <a:ext uri="{0D108BD9-81ED-4DB2-BD59-A6C34878D82A}">
                    <a16:rowId xmlns:a16="http://schemas.microsoft.com/office/drawing/2014/main" val="10000"/>
                  </a:ext>
                </a:extLst>
              </a:tr>
              <a:tr h="381000">
                <a:tc>
                  <a:txBody>
                    <a:bodyPr/>
                    <a:lstStyle/>
                    <a:p>
                      <a:pPr algn="ctr">
                        <a:spcAft>
                          <a:spcPts val="0"/>
                        </a:spcAft>
                      </a:pPr>
                      <a:r>
                        <a:rPr lang="es-PE" sz="1800" b="0">
                          <a:effectLst/>
                          <a:latin typeface="Arial" panose="020B0604020202020204" pitchFamily="34" charset="0"/>
                          <a:cs typeface="Arial" panose="020B0604020202020204" pitchFamily="34" charset="0"/>
                        </a:rPr>
                        <a:t>6%</a:t>
                      </a:r>
                      <a:endParaRPr lang="es-PE" sz="4000" b="0">
                        <a:effectLst/>
                        <a:latin typeface="Arial" panose="020B0604020202020204" pitchFamily="34" charset="0"/>
                        <a:cs typeface="Arial" panose="020B0604020202020204" pitchFamily="34" charset="0"/>
                      </a:endParaRPr>
                    </a:p>
                  </a:txBody>
                  <a:tcPr marL="38100" marR="38100" marT="38100" marB="38100" anchor="ctr"/>
                </a:tc>
                <a:tc>
                  <a:txBody>
                    <a:bodyPr/>
                    <a:lstStyle/>
                    <a:p>
                      <a:pPr algn="ctr">
                        <a:spcAft>
                          <a:spcPts val="0"/>
                        </a:spcAft>
                      </a:pPr>
                      <a:r>
                        <a:rPr lang="es-PE" sz="1800" b="0" dirty="0">
                          <a:effectLst/>
                          <a:latin typeface="Arial" panose="020B0604020202020204" pitchFamily="34" charset="0"/>
                          <a:cs typeface="Arial" panose="020B0604020202020204" pitchFamily="34" charset="0"/>
                        </a:rPr>
                        <a:t>3%</a:t>
                      </a:r>
                      <a:endParaRPr lang="es-PE" sz="4000" b="0" dirty="0">
                        <a:effectLst/>
                        <a:latin typeface="Arial" panose="020B060402020202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10001"/>
                  </a:ext>
                </a:extLst>
              </a:tr>
            </a:tbl>
          </a:graphicData>
        </a:graphic>
      </p:graphicFrame>
      <p:sp>
        <p:nvSpPr>
          <p:cNvPr id="12" name="11 Rectángulo"/>
          <p:cNvSpPr/>
          <p:nvPr/>
        </p:nvSpPr>
        <p:spPr>
          <a:xfrm>
            <a:off x="1208171" y="5061803"/>
            <a:ext cx="3777124" cy="276999"/>
          </a:xfrm>
          <a:prstGeom prst="rect">
            <a:avLst/>
          </a:prstGeom>
        </p:spPr>
        <p:txBody>
          <a:bodyPr wrap="none">
            <a:spAutoFit/>
          </a:bodyPr>
          <a:lstStyle/>
          <a:p>
            <a:pPr algn="just" fontAlgn="auto">
              <a:spcAft>
                <a:spcPts val="0"/>
              </a:spcAft>
              <a:defRPr/>
            </a:pPr>
            <a:r>
              <a:rPr lang="es-ES" sz="1200" i="1" dirty="0">
                <a:solidFill>
                  <a:srgbClr val="0070C0"/>
                </a:solidFill>
                <a:latin typeface="Arial" panose="020B0604020202020204" pitchFamily="34" charset="0"/>
                <a:cs typeface="Arial" panose="020B0604020202020204" pitchFamily="34" charset="0"/>
              </a:rPr>
              <a:t>RS. N° 033-2014/SUNAT, vigente desde 01/03/2014</a:t>
            </a:r>
            <a:r>
              <a:rPr lang="es-ES" sz="1200" i="1" dirty="0">
                <a:latin typeface="Arial" panose="020B0604020202020204" pitchFamily="34" charset="0"/>
                <a:cs typeface="Arial" panose="020B0604020202020204" pitchFamily="34" charset="0"/>
              </a:rPr>
              <a:t> </a:t>
            </a:r>
            <a:endParaRPr lang="es-ES" sz="12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42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Monto de la operación</a:t>
            </a:r>
            <a:endParaRPr lang="es-PE" dirty="0"/>
          </a:p>
        </p:txBody>
      </p:sp>
      <p:sp>
        <p:nvSpPr>
          <p:cNvPr id="8" name="7 Rectángulo"/>
          <p:cNvSpPr/>
          <p:nvPr/>
        </p:nvSpPr>
        <p:spPr>
          <a:xfrm>
            <a:off x="1011678" y="3490042"/>
            <a:ext cx="4371691" cy="2123658"/>
          </a:xfrm>
          <a:prstGeom prst="rect">
            <a:avLst/>
          </a:prstGeom>
        </p:spPr>
        <p:txBody>
          <a:bodyPr wrap="square">
            <a:spAutoFit/>
          </a:bodyPr>
          <a:lstStyle/>
          <a:p>
            <a:pPr algn="just"/>
            <a:r>
              <a:rPr lang="es-ES" sz="1600" dirty="0">
                <a:solidFill>
                  <a:srgbClr val="0070C0"/>
                </a:solidFill>
                <a:latin typeface="Arial" panose="020B0604020202020204" pitchFamily="34" charset="0"/>
                <a:cs typeface="Arial" panose="020B0604020202020204" pitchFamily="34" charset="0"/>
              </a:rPr>
              <a:t>No proceden las retenciones del IGV </a:t>
            </a:r>
          </a:p>
          <a:p>
            <a:pPr algn="just"/>
            <a:r>
              <a:rPr lang="es-ES" sz="1600" dirty="0">
                <a:latin typeface="Arial" panose="020B0604020202020204" pitchFamily="34" charset="0"/>
                <a:cs typeface="Arial" panose="020B0604020202020204" pitchFamily="34" charset="0"/>
              </a:rPr>
              <a:t>Cuando se cumplan, conjuntamente, las dos condiciones siguientes: </a:t>
            </a:r>
          </a:p>
          <a:p>
            <a:pPr algn="just"/>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1600" dirty="0">
                <a:latin typeface="Arial" panose="020B0604020202020204" pitchFamily="34" charset="0"/>
                <a:cs typeface="Arial" panose="020B0604020202020204" pitchFamily="34" charset="0"/>
              </a:rPr>
              <a:t>El pago efectuado por el comprador o usuario es igual o inferior a S/ 700.00 </a:t>
            </a:r>
          </a:p>
          <a:p>
            <a:pPr marL="285750" indent="-285750" algn="just">
              <a:buFont typeface="Wingdings" panose="05000000000000000000" pitchFamily="2" charset="2"/>
              <a:buChar char="ü"/>
            </a:pPr>
            <a:r>
              <a:rPr lang="es-ES" sz="1600" dirty="0">
                <a:latin typeface="Arial" panose="020B0604020202020204" pitchFamily="34" charset="0"/>
                <a:cs typeface="Arial" panose="020B0604020202020204" pitchFamily="34" charset="0"/>
              </a:rPr>
              <a:t>El monto de los comprobantes de pago involucrados no supera dicho importe. </a:t>
            </a:r>
          </a:p>
        </p:txBody>
      </p:sp>
      <p:sp>
        <p:nvSpPr>
          <p:cNvPr id="3" name="2 Rectángulo"/>
          <p:cNvSpPr/>
          <p:nvPr/>
        </p:nvSpPr>
        <p:spPr>
          <a:xfrm>
            <a:off x="3197523" y="2238676"/>
            <a:ext cx="6096000" cy="646331"/>
          </a:xfrm>
          <a:prstGeom prst="rect">
            <a:avLst/>
          </a:prstGeom>
        </p:spPr>
        <p:txBody>
          <a:bodyPr>
            <a:spAutoFit/>
          </a:bodyPr>
          <a:lstStyle/>
          <a:p>
            <a:pPr algn="ctr"/>
            <a:r>
              <a:rPr lang="es-ES" i="1" dirty="0">
                <a:solidFill>
                  <a:srgbClr val="0070C0"/>
                </a:solidFill>
                <a:latin typeface="Arial" panose="020B0604020202020204" pitchFamily="34" charset="0"/>
                <a:cs typeface="Arial" panose="020B0604020202020204" pitchFamily="34" charset="0"/>
              </a:rPr>
              <a:t>El monto a considerar para la aplicación de la Retención del IGV debe ser mayor a S/ 700 soles. </a:t>
            </a:r>
          </a:p>
        </p:txBody>
      </p:sp>
      <p:sp>
        <p:nvSpPr>
          <p:cNvPr id="4" name="3 Rectángulo"/>
          <p:cNvSpPr/>
          <p:nvPr/>
        </p:nvSpPr>
        <p:spPr>
          <a:xfrm>
            <a:off x="6011572" y="3429000"/>
            <a:ext cx="5656687" cy="2800767"/>
          </a:xfrm>
          <a:prstGeom prst="rect">
            <a:avLst/>
          </a:prstGeom>
        </p:spPr>
        <p:txBody>
          <a:bodyPr wrap="square">
            <a:spAutoFit/>
          </a:bodyPr>
          <a:lstStyle/>
          <a:p>
            <a:pPr algn="just"/>
            <a:r>
              <a:rPr lang="es-ES" sz="1600" dirty="0">
                <a:solidFill>
                  <a:srgbClr val="0070C0"/>
                </a:solidFill>
                <a:latin typeface="Arial" panose="020B0604020202020204" pitchFamily="34" charset="0"/>
                <a:cs typeface="Arial" panose="020B0604020202020204" pitchFamily="34" charset="0"/>
              </a:rPr>
              <a:t>Procede la retención</a:t>
            </a:r>
            <a:r>
              <a:rPr lang="es-ES" sz="16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r>
              <a:rPr lang="es-ES" sz="1600" dirty="0">
                <a:latin typeface="Arial" panose="020B0604020202020204" pitchFamily="34" charset="0"/>
                <a:cs typeface="Arial" panose="020B0604020202020204" pitchFamily="34" charset="0"/>
              </a:rPr>
              <a:t>Si el monto del comprobante excede de S/ 700, aun cuando se hicieran pagos parciales por montos inferiores a dicho límite. </a:t>
            </a:r>
          </a:p>
          <a:p>
            <a:pPr marL="285750" indent="-285750" algn="just">
              <a:buFont typeface="Wingdings" panose="05000000000000000000" pitchFamily="2" charset="2"/>
              <a:buChar char="ü"/>
            </a:pPr>
            <a:r>
              <a:rPr lang="es-ES" sz="1600" dirty="0">
                <a:latin typeface="Arial" panose="020B0604020202020204" pitchFamily="34" charset="0"/>
                <a:cs typeface="Arial" panose="020B0604020202020204" pitchFamily="34" charset="0"/>
              </a:rPr>
              <a:t>Cuando el comprador efectúa pagos anticipados a la entrega del bien, si los comprobantes de pago que los sustentan, considerados conjuntamente, exceden de S/ 700 (la retención procede sobre cada pago).</a:t>
            </a:r>
          </a:p>
          <a:p>
            <a:pPr marL="285750" indent="-285750" algn="just">
              <a:buFont typeface="Wingdings" panose="05000000000000000000" pitchFamily="2" charset="2"/>
              <a:buChar char="ü"/>
            </a:pPr>
            <a:r>
              <a:rPr lang="es-PE" sz="1600" dirty="0">
                <a:latin typeface="Arial" panose="020B0604020202020204" pitchFamily="34" charset="0"/>
                <a:cs typeface="Arial" panose="020B0604020202020204" pitchFamily="34" charset="0"/>
              </a:rPr>
              <a:t>Si el monto pagado excede de S/700, incluso cuando tal pago corresponda a operaciones que individualmente consideradas no excedan de dicho monto</a:t>
            </a:r>
          </a:p>
        </p:txBody>
      </p:sp>
    </p:spTree>
    <p:extLst>
      <p:ext uri="{BB962C8B-B14F-4D97-AF65-F5344CB8AC3E}">
        <p14:creationId xmlns:p14="http://schemas.microsoft.com/office/powerpoint/2010/main" val="181618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9867" y="274638"/>
            <a:ext cx="7687733" cy="1143000"/>
          </a:xfrm>
        </p:spPr>
        <p:txBody>
          <a:bodyPr/>
          <a:lstStyle/>
          <a:p>
            <a:r>
              <a:rPr lang="es-ES" dirty="0"/>
              <a:t>Caso práctico</a:t>
            </a:r>
            <a:endParaRPr lang="es-P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85" y="2372356"/>
            <a:ext cx="75152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41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Caso práctico</a:t>
            </a:r>
            <a:endParaRPr lang="es-P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715" y="1988590"/>
            <a:ext cx="75914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11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Oportunidad de la retención</a:t>
            </a:r>
            <a:endParaRPr lang="es-PE" dirty="0"/>
          </a:p>
        </p:txBody>
      </p:sp>
      <p:sp>
        <p:nvSpPr>
          <p:cNvPr id="7" name="6 Rectángulo"/>
          <p:cNvSpPr/>
          <p:nvPr/>
        </p:nvSpPr>
        <p:spPr>
          <a:xfrm>
            <a:off x="2146818" y="3071813"/>
            <a:ext cx="8149841" cy="1938992"/>
          </a:xfrm>
          <a:prstGeom prst="rect">
            <a:avLst/>
          </a:prstGeom>
        </p:spPr>
        <p:txBody>
          <a:bodyPr wrap="square">
            <a:spAutoFit/>
          </a:bodyPr>
          <a:lstStyle/>
          <a:p>
            <a:pPr algn="ctr"/>
            <a:r>
              <a:rPr lang="es-ES" sz="2000" dirty="0">
                <a:latin typeface="Arial" panose="020B0604020202020204" pitchFamily="34" charset="0"/>
                <a:cs typeface="Arial" panose="020B0604020202020204" pitchFamily="34" charset="0"/>
              </a:rPr>
              <a:t>El agente de retención debe efectuar la retención en el momento en que se realice el pago, con prescindencia de la fecha en que se efectúe la operación gravada con el IGV. Se entiende que dicho pago se produce en el momento en que se “efectúa” la retribución parcial o total al proveedor. </a:t>
            </a:r>
          </a:p>
          <a:p>
            <a:pPr algn="ct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8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02167" y="498009"/>
            <a:ext cx="5648325" cy="492443"/>
          </a:xfrm>
          <a:prstGeom prst="rect">
            <a:avLst/>
          </a:prstGeom>
          <a:noFill/>
        </p:spPr>
        <p:txBody>
          <a:bodyPr wrap="square" rtlCol="0">
            <a:spAutoFit/>
          </a:bodyPr>
          <a:lstStyle/>
          <a:p>
            <a:r>
              <a:rPr lang="es-PE" sz="2600" dirty="0">
                <a:solidFill>
                  <a:schemeClr val="bg1"/>
                </a:solidFill>
                <a:latin typeface="Arial" panose="020B0604020202020204" pitchFamily="34" charset="0"/>
                <a:cs typeface="Arial" panose="020B0604020202020204" pitchFamily="34" charset="0"/>
              </a:rPr>
              <a:t>¿Cómo funciona?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472" y="1474571"/>
            <a:ext cx="8463776" cy="488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59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8467" name="Rectangle 3">
            <a:extLst>
              <a:ext uri="{FF2B5EF4-FFF2-40B4-BE49-F238E27FC236}">
                <a16:creationId xmlns:a16="http://schemas.microsoft.com/office/drawing/2014/main" id="{68A6A1BF-1A6C-41A8-AB73-F454F255A867}"/>
              </a:ext>
            </a:extLst>
          </p:cNvPr>
          <p:cNvSpPr>
            <a:spLocks noChangeArrowheads="1"/>
          </p:cNvSpPr>
          <p:nvPr/>
        </p:nvSpPr>
        <p:spPr bwMode="auto">
          <a:xfrm>
            <a:off x="1021131" y="419778"/>
            <a:ext cx="10058400" cy="609600"/>
          </a:xfrm>
          <a:prstGeom prst="rect">
            <a:avLst/>
          </a:prstGeom>
          <a:noFill/>
          <a:ln w="9525">
            <a:noFill/>
            <a:miter lim="800000"/>
            <a:headEnd/>
            <a:tailEnd/>
          </a:ln>
        </p:spPr>
        <p:txBody>
          <a:bodyPr anchor="b"/>
          <a:lstStyle/>
          <a:p>
            <a:pPr eaLnBrk="1" fontAlgn="auto" hangingPunct="1">
              <a:spcBef>
                <a:spcPts val="0"/>
              </a:spcBef>
              <a:spcAft>
                <a:spcPts val="0"/>
              </a:spcAft>
              <a:defRPr/>
            </a:pPr>
            <a:r>
              <a:rPr lang="es-ES" sz="2800" dirty="0">
                <a:solidFill>
                  <a:schemeClr val="bg1"/>
                </a:solidFill>
                <a:latin typeface="Arial" panose="020B0604020202020204" pitchFamily="34" charset="0"/>
                <a:cs typeface="Arial" panose="020B0604020202020204" pitchFamily="34" charset="0"/>
              </a:rPr>
              <a:t>Aplicación de las retenciones</a:t>
            </a:r>
          </a:p>
        </p:txBody>
      </p:sp>
      <p:sp>
        <p:nvSpPr>
          <p:cNvPr id="8" name="Rectángulo 2">
            <a:extLst>
              <a:ext uri="{FF2B5EF4-FFF2-40B4-BE49-F238E27FC236}">
                <a16:creationId xmlns:a16="http://schemas.microsoft.com/office/drawing/2014/main" id="{D2EBB578-D1B4-456F-B0C1-9565C0EEE289}"/>
              </a:ext>
            </a:extLst>
          </p:cNvPr>
          <p:cNvSpPr/>
          <p:nvPr/>
        </p:nvSpPr>
        <p:spPr>
          <a:xfrm>
            <a:off x="1030309" y="1752523"/>
            <a:ext cx="4730691" cy="3323987"/>
          </a:xfrm>
          <a:prstGeom prst="rect">
            <a:avLst/>
          </a:prstGeom>
        </p:spPr>
        <p:txBody>
          <a:bodyPr wrap="square">
            <a:spAutoFit/>
          </a:bodyPr>
          <a:lstStyle/>
          <a:p>
            <a:pPr algn="just" eaLnBrk="1" fontAlgn="auto" hangingPunct="1">
              <a:spcBef>
                <a:spcPts val="0"/>
              </a:spcBef>
              <a:spcAft>
                <a:spcPts val="0"/>
              </a:spcAft>
              <a:defRPr/>
            </a:pPr>
            <a:r>
              <a:rPr lang="es-ES" sz="1400" dirty="0">
                <a:latin typeface="Arial" panose="020B0604020202020204" pitchFamily="34" charset="0"/>
                <a:cs typeface="Arial" panose="020B0604020202020204" pitchFamily="34" charset="0"/>
              </a:rPr>
              <a:t>El Proveedor podrá deducir del impuesto a pagar las retenciones que le hubieran efectuado, hasta el último día del período al que corresponde la declaración.</a:t>
            </a:r>
          </a:p>
          <a:p>
            <a:pPr algn="just" eaLnBrk="1" fontAlgn="auto" hangingPunct="1">
              <a:spcBef>
                <a:spcPts val="0"/>
              </a:spcBef>
              <a:spcAft>
                <a:spcPts val="0"/>
              </a:spcAft>
              <a:defRPr/>
            </a:pPr>
            <a:endParaRPr lang="es-ES" sz="1400" dirty="0">
              <a:solidFill>
                <a:srgbClr val="0070C0"/>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ES" sz="1400" b="1" i="1" dirty="0">
                <a:solidFill>
                  <a:srgbClr val="0070C0"/>
                </a:solidFill>
                <a:latin typeface="Arial" panose="020B0604020202020204" pitchFamily="34" charset="0"/>
                <a:cs typeface="Arial" panose="020B0604020202020204" pitchFamily="34" charset="0"/>
              </a:rPr>
              <a:t>Ejemplo:</a:t>
            </a:r>
          </a:p>
          <a:p>
            <a:pPr algn="just" eaLnBrk="1" fontAlgn="auto" hangingPunct="1">
              <a:spcBef>
                <a:spcPts val="0"/>
              </a:spcBef>
              <a:spcAft>
                <a:spcPts val="0"/>
              </a:spcAft>
              <a:defRPr/>
            </a:pPr>
            <a:endParaRPr lang="es-ES" sz="1400" b="1" dirty="0">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ES" sz="1400" dirty="0">
                <a:latin typeface="Arial" panose="020B0604020202020204" pitchFamily="34" charset="0"/>
                <a:cs typeface="Arial" panose="020B0604020202020204" pitchFamily="34" charset="0"/>
              </a:rPr>
              <a:t>La empresa "A" ha determinado un IGV a pagar de S/ 200 correspondiente a las operaciones de venta de mercadería realizadas en enero del 2022 y cuenta con un monto a deducir de S/ 150 producto de las retenciones que ha sido objeto </a:t>
            </a:r>
            <a:r>
              <a:rPr lang="es-ES" sz="1400" b="1" dirty="0">
                <a:latin typeface="Arial" panose="020B0604020202020204" pitchFamily="34" charset="0"/>
                <a:cs typeface="Arial" panose="020B0604020202020204" pitchFamily="34" charset="0"/>
              </a:rPr>
              <a:t>en dicho mes</a:t>
            </a:r>
            <a:r>
              <a:rPr lang="es-ES" sz="1400" dirty="0">
                <a:latin typeface="Arial" panose="020B0604020202020204" pitchFamily="34" charset="0"/>
                <a:cs typeface="Arial" panose="020B0604020202020204" pitchFamily="34" charset="0"/>
              </a:rPr>
              <a:t> por las adquisiciones realizadas a la empresa "X", designada agente de retención y sustentado con Comprobantes de Retención.</a:t>
            </a:r>
          </a:p>
          <a:p>
            <a:pPr algn="just" eaLnBrk="1" fontAlgn="auto" hangingPunct="1">
              <a:spcBef>
                <a:spcPts val="0"/>
              </a:spcBef>
              <a:spcAft>
                <a:spcPts val="0"/>
              </a:spcAft>
              <a:defRPr/>
            </a:pPr>
            <a:r>
              <a:rPr lang="es-ES" sz="1400" dirty="0">
                <a:latin typeface="Arial" panose="020B0604020202020204" pitchFamily="34" charset="0"/>
                <a:cs typeface="Arial" panose="020B0604020202020204" pitchFamily="34" charset="0"/>
              </a:rPr>
              <a:t>Al deducir el importe retenido del IGV declarado, la empresa "A" solo pagará el importe de S/. 50.</a:t>
            </a:r>
          </a:p>
        </p:txBody>
      </p:sp>
      <p:pic>
        <p:nvPicPr>
          <p:cNvPr id="4098" name="Picture 2" descr="DECLARACIÓN Y PAGO (DECLARA FACIL) IGV-RENTA, PERCEPCIONES, RETEN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331" y="1752523"/>
            <a:ext cx="5710802" cy="385729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050331" y="5790247"/>
            <a:ext cx="5710802" cy="646331"/>
          </a:xfrm>
          <a:prstGeom prst="rect">
            <a:avLst/>
          </a:prstGeom>
        </p:spPr>
        <p:txBody>
          <a:bodyPr wrap="square">
            <a:spAutoFit/>
          </a:bodyPr>
          <a:lstStyle/>
          <a:p>
            <a:pPr algn="ctr"/>
            <a:r>
              <a:rPr lang="es-ES" sz="1200" i="1" dirty="0">
                <a:solidFill>
                  <a:srgbClr val="0070C0"/>
                </a:solidFill>
                <a:latin typeface="Arial" panose="020B0604020202020204" pitchFamily="34" charset="0"/>
                <a:cs typeface="Arial" panose="020B0604020202020204" pitchFamily="34" charset="0"/>
              </a:rPr>
              <a:t>Si no existieran operaciones gravadas o si éstas resultaran insuficientes para absorber las retenciones que le hubieran practicado, el exceso se arrastrará a los períodos siguientes hasta agotarlo. </a:t>
            </a:r>
            <a:endParaRPr lang="es-PE" sz="12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81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idx="1"/>
          </p:nvPr>
        </p:nvSpPr>
        <p:spPr>
          <a:xfrm>
            <a:off x="1059428" y="3118539"/>
            <a:ext cx="3912402" cy="2197919"/>
          </a:xfrm>
        </p:spPr>
        <p:txBody>
          <a:bodyPr>
            <a:normAutofit/>
          </a:bodyPr>
          <a:lstStyle/>
          <a:p>
            <a:pPr eaLnBrk="1" hangingPunct="1">
              <a:buFontTx/>
              <a:buNone/>
            </a:pPr>
            <a:r>
              <a:rPr lang="es-ES_tradnl" altLang="es-PE" sz="1800" dirty="0">
                <a:solidFill>
                  <a:schemeClr val="tx1"/>
                </a:solidFill>
                <a:latin typeface="Arial" panose="020B0604020202020204" pitchFamily="34" charset="0"/>
                <a:cs typeface="Arial" panose="020B0604020202020204" pitchFamily="34" charset="0"/>
              </a:rPr>
              <a:t>	</a:t>
            </a:r>
            <a:r>
              <a:rPr lang="es-ES_tradnl" altLang="es-PE" sz="1600" dirty="0">
                <a:solidFill>
                  <a:schemeClr val="tx1"/>
                </a:solidFill>
                <a:latin typeface="Arial" panose="020B0604020202020204" pitchFamily="34" charset="0"/>
                <a:cs typeface="Arial" panose="020B0604020202020204" pitchFamily="34" charset="0"/>
              </a:rPr>
              <a:t>Cuando se cuente con retenciones y/o percepciones declaradas en el período y/o en períodos anteriores, éstas se deducirán del impuesto a pagar en el siguiente orden</a:t>
            </a:r>
            <a:endParaRPr lang="es-ES_tradnl" altLang="es-PE" sz="1800" dirty="0">
              <a:solidFill>
                <a:schemeClr val="tx1"/>
              </a:solidFill>
              <a:latin typeface="Arial" panose="020B0604020202020204" pitchFamily="34" charset="0"/>
              <a:cs typeface="Arial" panose="020B0604020202020204" pitchFamily="34" charset="0"/>
            </a:endParaRPr>
          </a:p>
          <a:p>
            <a:pPr eaLnBrk="1" hangingPunct="1">
              <a:buFontTx/>
              <a:buNone/>
            </a:pPr>
            <a:r>
              <a:rPr lang="es-ES_tradnl" altLang="es-PE" sz="1800" dirty="0">
                <a:solidFill>
                  <a:schemeClr val="tx1"/>
                </a:solidFill>
                <a:latin typeface="Arial" panose="020B0604020202020204" pitchFamily="34" charset="0"/>
                <a:cs typeface="Arial" panose="020B0604020202020204" pitchFamily="34" charset="0"/>
              </a:rPr>
              <a:t>		</a:t>
            </a:r>
            <a:endParaRPr lang="es-ES" altLang="es-PE" sz="1800" dirty="0">
              <a:solidFill>
                <a:schemeClr val="tx1"/>
              </a:solidFill>
              <a:latin typeface="Arial" panose="020B0604020202020204" pitchFamily="34" charset="0"/>
              <a:cs typeface="Arial" panose="020B0604020202020204" pitchFamily="34" charset="0"/>
            </a:endParaRPr>
          </a:p>
        </p:txBody>
      </p:sp>
      <p:sp>
        <p:nvSpPr>
          <p:cNvPr id="136194" name="Rectangle 2">
            <a:extLst>
              <a:ext uri="{FF2B5EF4-FFF2-40B4-BE49-F238E27FC236}">
                <a16:creationId xmlns:a16="http://schemas.microsoft.com/office/drawing/2014/main" id="{E912BD94-71F0-40BE-AFD4-EB84BF2AE263}"/>
              </a:ext>
            </a:extLst>
          </p:cNvPr>
          <p:cNvSpPr>
            <a:spLocks noGrp="1" noChangeArrowheads="1"/>
          </p:cNvSpPr>
          <p:nvPr>
            <p:ph type="title"/>
          </p:nvPr>
        </p:nvSpPr>
        <p:spPr>
          <a:xfrm>
            <a:off x="1059428" y="203804"/>
            <a:ext cx="8116065" cy="1143001"/>
          </a:xfrm>
        </p:spPr>
        <p:txBody>
          <a:bodyPr rtlCol="0">
            <a:noAutofit/>
          </a:bodyPr>
          <a:lstStyle/>
          <a:p>
            <a:pPr eaLnBrk="1" fontAlgn="auto" hangingPunct="1">
              <a:spcAft>
                <a:spcPts val="0"/>
              </a:spcAft>
              <a:defRPr/>
            </a:pPr>
            <a:r>
              <a:rPr lang="es-PE" dirty="0">
                <a:latin typeface="Arial" panose="020B0604020202020204" pitchFamily="34" charset="0"/>
                <a:cs typeface="Arial" panose="020B0604020202020204" pitchFamily="34" charset="0"/>
              </a:rPr>
              <a:t>Orden de </a:t>
            </a:r>
            <a:r>
              <a:rPr lang="es-ES_tradnl" dirty="0">
                <a:latin typeface="Arial" panose="020B0604020202020204" pitchFamily="34" charset="0"/>
                <a:cs typeface="Arial" panose="020B0604020202020204" pitchFamily="34" charset="0"/>
              </a:rPr>
              <a:t>aplicación cuando se cuente con Retenciones y/o Percepciones</a:t>
            </a:r>
            <a:endParaRPr lang="es-ES" dirty="0">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2458679913"/>
              </p:ext>
            </p:extLst>
          </p:nvPr>
        </p:nvGraphicFramePr>
        <p:xfrm>
          <a:off x="4740165" y="1717566"/>
          <a:ext cx="6392407" cy="459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710026"/>
      </p:ext>
    </p:extLst>
  </p:cSld>
  <p:clrMapOvr>
    <a:masterClrMapping/>
  </p:clrMapOvr>
  <p:transition advTm="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t>Compensación</a:t>
            </a:r>
            <a:endParaRPr lang="es-PE" sz="2800" dirty="0"/>
          </a:p>
        </p:txBody>
      </p:sp>
      <p:sp>
        <p:nvSpPr>
          <p:cNvPr id="7" name="Rectángulo 6">
            <a:extLst>
              <a:ext uri="{FF2B5EF4-FFF2-40B4-BE49-F238E27FC236}">
                <a16:creationId xmlns:a16="http://schemas.microsoft.com/office/drawing/2014/main" id="{83D6145D-F521-466A-A5A5-817280364812}"/>
              </a:ext>
            </a:extLst>
          </p:cNvPr>
          <p:cNvSpPr/>
          <p:nvPr/>
        </p:nvSpPr>
        <p:spPr>
          <a:xfrm>
            <a:off x="1384479" y="2738704"/>
            <a:ext cx="9942490" cy="2554545"/>
          </a:xfrm>
          <a:prstGeom prst="rect">
            <a:avLst/>
          </a:prstGeom>
        </p:spPr>
        <p:txBody>
          <a:bodyPr wrap="square">
            <a:spAutoFit/>
          </a:bodyPr>
          <a:lstStyle/>
          <a:p>
            <a:pPr marL="285750" indent="-285750" algn="just">
              <a:buSzPct val="90000"/>
              <a:buFont typeface="Arial" panose="020B0604020202020204" pitchFamily="34" charset="0"/>
              <a:buChar char="•"/>
            </a:pPr>
            <a:r>
              <a:rPr lang="es-ES" sz="1600" dirty="0">
                <a:latin typeface="Arial" panose="020B0604020202020204" pitchFamily="34" charset="0"/>
                <a:cs typeface="Arial" panose="020B0604020202020204" pitchFamily="34" charset="0"/>
              </a:rPr>
              <a:t>Las retenciones no aplicadas pueden compensarse contra deuda tributaria como Impuesto a la Renta, IGV, multas e intereses. </a:t>
            </a:r>
            <a:endParaRPr lang="es-ES" altLang="es-PE" sz="1600" b="1" u="sng" dirty="0">
              <a:latin typeface="Arial" panose="020B0604020202020204" pitchFamily="34" charset="0"/>
              <a:cs typeface="Arial" panose="020B0604020202020204" pitchFamily="34" charset="0"/>
            </a:endParaRPr>
          </a:p>
          <a:p>
            <a:pPr marL="285750" indent="-285750" algn="just">
              <a:buSzPct val="90000"/>
              <a:buFont typeface="Arial" panose="020B0604020202020204" pitchFamily="34" charset="0"/>
              <a:buChar char="•"/>
            </a:pPr>
            <a:r>
              <a:rPr lang="es-ES" sz="1600" dirty="0">
                <a:latin typeface="Arial" panose="020B0604020202020204" pitchFamily="34" charset="0"/>
                <a:cs typeface="Arial" panose="020B0604020202020204" pitchFamily="34" charset="0"/>
              </a:rPr>
              <a:t>Las RETENCIONES del IGV no aplicadas, deben constar en la declaración mensual presentada correspondiente al último período tributario vencido a la fecha de la solicitud de compensación.</a:t>
            </a:r>
          </a:p>
          <a:p>
            <a:pPr marL="285750" indent="-285750" algn="just">
              <a:buSzPct val="90000"/>
              <a:buFont typeface="Arial" panose="020B0604020202020204" pitchFamily="34" charset="0"/>
              <a:buChar char="•"/>
            </a:pPr>
            <a:r>
              <a:rPr lang="es-ES" sz="1600" dirty="0">
                <a:latin typeface="Arial" panose="020B0604020202020204" pitchFamily="34" charset="0"/>
                <a:cs typeface="Arial" panose="020B0604020202020204" pitchFamily="34" charset="0"/>
              </a:rPr>
              <a:t>La solicitud de compensación se realiza a través del Formulario Virtual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1648, ingresando a la opción OTRAS DECLARACIONES Y SOLICITUDES en SUNAT OPERACIONES EN LÍNEA (SOL).</a:t>
            </a:r>
            <a:endParaRPr lang="es-ES" altLang="es-PE" sz="1600" b="1" u="sng" dirty="0">
              <a:latin typeface="Arial" panose="020B0604020202020204" pitchFamily="34" charset="0"/>
              <a:cs typeface="Arial" panose="020B0604020202020204" pitchFamily="34" charset="0"/>
            </a:endParaRPr>
          </a:p>
          <a:p>
            <a:pPr marL="285750" indent="-285750" algn="just">
              <a:buSzPct val="90000"/>
              <a:buFont typeface="Arial" panose="020B0604020202020204" pitchFamily="34" charset="0"/>
              <a:buChar char="•"/>
            </a:pPr>
            <a:r>
              <a:rPr lang="es-ES" sz="1600" dirty="0">
                <a:latin typeface="Arial" panose="020B0604020202020204" pitchFamily="34" charset="0"/>
                <a:cs typeface="Arial" panose="020B0604020202020204" pitchFamily="34" charset="0"/>
              </a:rPr>
              <a:t>En la medida que la solicitud no sea atendida; deberá seguir consignando en el PDT 621 todo el saldo no aplicado de retenciones (casilla 165), incluso el monto que ha solicitado compensar, en las declaraciones que presente por periodos tributarios posteriores. Una vez aprobada deberá descontarse el saldo compensado y dejar de arrastrarlo en las siguientes declaraciones.</a:t>
            </a:r>
            <a:endParaRPr lang="es-PE" altLang="es-PE" sz="1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0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t>Devolución</a:t>
            </a:r>
            <a:endParaRPr lang="es-PE" sz="2800" dirty="0"/>
          </a:p>
        </p:txBody>
      </p:sp>
      <p:sp>
        <p:nvSpPr>
          <p:cNvPr id="7" name="6 Rectángulo"/>
          <p:cNvSpPr/>
          <p:nvPr/>
        </p:nvSpPr>
        <p:spPr>
          <a:xfrm>
            <a:off x="1195591" y="1920436"/>
            <a:ext cx="9800817" cy="1323439"/>
          </a:xfrm>
          <a:prstGeom prst="rect">
            <a:avLst/>
          </a:prstGeom>
        </p:spPr>
        <p:txBody>
          <a:bodyPr wrap="square">
            <a:spAutoFit/>
          </a:bodyPr>
          <a:lstStyle/>
          <a:p>
            <a:pPr marL="342900" indent="-342900" algn="just" eaLnBrk="1" fontAlgn="auto" hangingPunct="1">
              <a:spcAft>
                <a:spcPts val="0"/>
              </a:spcAft>
              <a:buFont typeface="Wingdings" panose="05000000000000000000" pitchFamily="2" charset="2"/>
              <a:buChar char="ü"/>
              <a:defRPr/>
            </a:pPr>
            <a:r>
              <a:rPr lang="es-ES" sz="2000" dirty="0">
                <a:solidFill>
                  <a:srgbClr val="0070C0"/>
                </a:solidFill>
                <a:latin typeface="Arial" panose="020B0604020202020204" pitchFamily="34" charset="0"/>
                <a:cs typeface="Arial" panose="020B0604020202020204" pitchFamily="34" charset="0"/>
              </a:rPr>
              <a:t>El Proveedor podrá solicitar la devolución de las retenciones no aplicadas que consten en la declaración del IGV.</a:t>
            </a:r>
          </a:p>
          <a:p>
            <a:pPr marL="342900" indent="-342900" algn="just" eaLnBrk="1" fontAlgn="auto" hangingPunct="1">
              <a:spcAft>
                <a:spcPts val="0"/>
              </a:spcAft>
              <a:buFont typeface="Wingdings" panose="05000000000000000000" pitchFamily="2" charset="2"/>
              <a:buChar char="ü"/>
              <a:defRPr/>
            </a:pPr>
            <a:r>
              <a:rPr lang="es-ES" sz="2000" dirty="0">
                <a:solidFill>
                  <a:srgbClr val="0070C0"/>
                </a:solidFill>
                <a:latin typeface="Arial" panose="020B0604020202020204" pitchFamily="34" charset="0"/>
                <a:cs typeface="Arial" panose="020B0604020202020204" pitchFamily="34" charset="0"/>
              </a:rPr>
              <a:t>También puede solicitar la devolución o ampliar la deducción respecto de las retenciones indebidas efectuadas</a:t>
            </a:r>
            <a:endParaRPr lang="es-PE" sz="2000" dirty="0">
              <a:solidFill>
                <a:srgbClr val="0070C0"/>
              </a:solidFill>
              <a:latin typeface="Arial" panose="020B0604020202020204" pitchFamily="34" charset="0"/>
              <a:cs typeface="Arial" panose="020B0604020202020204" pitchFamily="34" charset="0"/>
            </a:endParaRPr>
          </a:p>
        </p:txBody>
      </p:sp>
      <p:sp>
        <p:nvSpPr>
          <p:cNvPr id="3" name="2 Rectángulo"/>
          <p:cNvSpPr/>
          <p:nvPr/>
        </p:nvSpPr>
        <p:spPr>
          <a:xfrm>
            <a:off x="1208171" y="3663915"/>
            <a:ext cx="7204254" cy="2677656"/>
          </a:xfrm>
          <a:prstGeom prst="rect">
            <a:avLst/>
          </a:prstGeom>
        </p:spPr>
        <p:txBody>
          <a:bodyPr wrap="square">
            <a:spAutoFit/>
          </a:bodyPr>
          <a:lstStyle/>
          <a:p>
            <a:r>
              <a:rPr lang="es-ES" sz="1400" dirty="0">
                <a:latin typeface="Arial" panose="020B0604020202020204" pitchFamily="34" charset="0"/>
                <a:cs typeface="Arial" panose="020B0604020202020204" pitchFamily="34" charset="0"/>
              </a:rPr>
              <a:t>Requisitos</a:t>
            </a:r>
          </a:p>
          <a:p>
            <a:pPr marL="28575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Presentar el formulario </a:t>
            </a:r>
            <a:r>
              <a:rPr lang="es-ES" sz="1400" dirty="0" err="1">
                <a:latin typeface="Arial" panose="020B0604020202020204" pitchFamily="34" charset="0"/>
                <a:cs typeface="Arial" panose="020B0604020202020204" pitchFamily="34" charset="0"/>
              </a:rPr>
              <a:t>N°</a:t>
            </a:r>
            <a:r>
              <a:rPr lang="es-ES" sz="1400" dirty="0">
                <a:latin typeface="Arial" panose="020B0604020202020204" pitchFamily="34" charset="0"/>
                <a:cs typeface="Arial" panose="020B0604020202020204" pitchFamily="34" charset="0"/>
              </a:rPr>
              <a:t> 4949 o Formulario Virtual 1649.</a:t>
            </a:r>
          </a:p>
          <a:p>
            <a:pPr marL="28575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Consignar el saldo acumulado no aplicado que conste en la última declaración (</a:t>
            </a:r>
            <a:r>
              <a:rPr lang="es-ES" sz="1400" dirty="0" err="1">
                <a:latin typeface="Arial" panose="020B0604020202020204" pitchFamily="34" charset="0"/>
                <a:cs typeface="Arial" panose="020B0604020202020204" pitchFamily="34" charset="0"/>
              </a:rPr>
              <a:t>Form</a:t>
            </a:r>
            <a:r>
              <a:rPr lang="es-ES" sz="1400" dirty="0">
                <a:latin typeface="Arial" panose="020B0604020202020204" pitchFamily="34" charset="0"/>
                <a:cs typeface="Arial" panose="020B0604020202020204" pitchFamily="34" charset="0"/>
              </a:rPr>
              <a:t>. 621)</a:t>
            </a:r>
          </a:p>
          <a:p>
            <a:pPr marL="28575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Haber presentado todas las declaraciones (</a:t>
            </a:r>
            <a:r>
              <a:rPr lang="es-ES" sz="1400" dirty="0" err="1">
                <a:latin typeface="Arial" panose="020B0604020202020204" pitchFamily="34" charset="0"/>
                <a:cs typeface="Arial" panose="020B0604020202020204" pitchFamily="34" charset="0"/>
              </a:rPr>
              <a:t>Form</a:t>
            </a:r>
            <a:r>
              <a:rPr lang="es-ES" sz="1400" dirty="0">
                <a:latin typeface="Arial" panose="020B0604020202020204" pitchFamily="34" charset="0"/>
                <a:cs typeface="Arial" panose="020B0604020202020204" pitchFamily="34" charset="0"/>
              </a:rPr>
              <a:t>. 621) por el periodo por el que solicita la devolución en su condición de proveedor.</a:t>
            </a:r>
          </a:p>
          <a:p>
            <a:pPr marL="28575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Si el contribuyente sólo tiene la condición de proveedor, deberá tener un </a:t>
            </a:r>
            <a:r>
              <a:rPr lang="es-ES" sz="1400" dirty="0">
                <a:solidFill>
                  <a:schemeClr val="accent1"/>
                </a:solidFill>
                <a:latin typeface="Arial" panose="020B0604020202020204" pitchFamily="34" charset="0"/>
                <a:cs typeface="Arial" panose="020B0604020202020204" pitchFamily="34" charset="0"/>
              </a:rPr>
              <a:t>saldo de retenciones no aplicadas por un plazo no menor de </a:t>
            </a:r>
            <a:r>
              <a:rPr lang="es-ES" sz="1400" b="1" u="sng" dirty="0">
                <a:solidFill>
                  <a:schemeClr val="accent1"/>
                </a:solidFill>
                <a:latin typeface="Arial" panose="020B0604020202020204" pitchFamily="34" charset="0"/>
                <a:cs typeface="Arial" panose="020B0604020202020204" pitchFamily="34" charset="0"/>
              </a:rPr>
              <a:t>3 meses en forma consecutiva</a:t>
            </a:r>
            <a:r>
              <a:rPr lang="es-ES" sz="1400" dirty="0">
                <a:solidFill>
                  <a:schemeClr val="accent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r>
              <a:rPr lang="es-ES" sz="1400" dirty="0">
                <a:latin typeface="Arial" panose="020B0604020202020204" pitchFamily="34" charset="0"/>
                <a:cs typeface="Arial" panose="020B0604020202020204" pitchFamily="34" charset="0"/>
              </a:rPr>
              <a:t>Se deberá consignar como periodo tributario, el último vencido a la fecha de presentación de la solicitud.</a:t>
            </a:r>
          </a:p>
          <a:p>
            <a:pPr algn="ctr"/>
            <a:r>
              <a:rPr lang="es-ES" sz="1400" i="1" dirty="0">
                <a:solidFill>
                  <a:schemeClr val="accent1"/>
                </a:solidFill>
                <a:latin typeface="Arial" panose="020B0604020202020204" pitchFamily="34" charset="0"/>
                <a:cs typeface="Arial" panose="020B0604020202020204" pitchFamily="34" charset="0"/>
              </a:rPr>
              <a:t>El plazo máximo para atender la devolución es de 45 días hábiles de acuerdo al art. 32° del D.S. 126-94-EF.</a:t>
            </a:r>
          </a:p>
        </p:txBody>
      </p:sp>
      <p:pic>
        <p:nvPicPr>
          <p:cNvPr id="1028" name="Picture 4" descr="formulario 4949 sunat devoluc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6387" y="3243875"/>
            <a:ext cx="2403365" cy="320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8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08171" y="2377249"/>
            <a:ext cx="10299102" cy="2677656"/>
          </a:xfrm>
          <a:prstGeom prst="rect">
            <a:avLst/>
          </a:prstGeom>
          <a:noFill/>
        </p:spPr>
        <p:txBody>
          <a:bodyPr wrap="square" rtlCol="0">
            <a:spAutoFit/>
          </a:bodyPr>
          <a:lstStyle/>
          <a:p>
            <a:pPr marL="342900" indent="-342900">
              <a:buFont typeface="Wingdings" panose="05000000000000000000" pitchFamily="2" charset="2"/>
              <a:buChar char="§"/>
            </a:pPr>
            <a:r>
              <a:rPr lang="es-ES" sz="2400" dirty="0">
                <a:latin typeface="Arial" panose="020B0604020202020204" pitchFamily="34" charset="0"/>
                <a:cs typeface="Arial" panose="020B0604020202020204" pitchFamily="34" charset="0"/>
              </a:rPr>
              <a:t>D.S. N° 133-2013 – Artículo 18° del Código Tributario</a:t>
            </a:r>
          </a:p>
          <a:p>
            <a:pPr marL="342900" indent="-342900">
              <a:buFont typeface="Wingdings" panose="05000000000000000000" pitchFamily="2" charset="2"/>
              <a:buChar char="§"/>
            </a:pPr>
            <a:r>
              <a:rPr lang="es-ES" sz="2400" dirty="0">
                <a:latin typeface="Arial" panose="020B0604020202020204" pitchFamily="34" charset="0"/>
                <a:cs typeface="Arial" panose="020B0604020202020204" pitchFamily="34" charset="0"/>
              </a:rPr>
              <a:t>D.S. N° 055-99-EF – Inciso c) del artículo 10° Ley del IGV</a:t>
            </a:r>
          </a:p>
          <a:p>
            <a:pPr marL="342900" indent="-342900">
              <a:buFont typeface="Wingdings" panose="05000000000000000000" pitchFamily="2" charset="2"/>
              <a:buChar char="§"/>
            </a:pPr>
            <a:r>
              <a:rPr lang="es-ES" sz="2400" dirty="0">
                <a:latin typeface="Arial" panose="020B0604020202020204" pitchFamily="34" charset="0"/>
                <a:cs typeface="Arial" panose="020B0604020202020204" pitchFamily="34" charset="0"/>
              </a:rPr>
              <a:t>R.S. N° 037-2002/SUNAT – Régimen de Retenciones del IGV aplicable a los proveedores y designación de agentes de retención y normas modificatorias.</a:t>
            </a:r>
          </a:p>
          <a:p>
            <a:pPr marL="342900" indent="-342900">
              <a:buFont typeface="Wingdings" panose="05000000000000000000" pitchFamily="2" charset="2"/>
              <a:buChar char="§"/>
            </a:pPr>
            <a:r>
              <a:rPr lang="es-ES" sz="2400" dirty="0">
                <a:latin typeface="Arial" panose="020B0604020202020204" pitchFamily="34" charset="0"/>
                <a:cs typeface="Arial" panose="020B0604020202020204" pitchFamily="34" charset="0"/>
              </a:rPr>
              <a:t>R.S. N° 033-2014/SUNAT – Cambio de tasa de retención al 3%.</a:t>
            </a:r>
          </a:p>
          <a:p>
            <a:pPr marL="342900" indent="-342900">
              <a:buFont typeface="Wingdings" panose="05000000000000000000" pitchFamily="2" charset="2"/>
              <a:buChar char="ü"/>
            </a:pPr>
            <a:endParaRPr lang="es-PE" sz="24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B9ECD644-78FA-483F-837D-3437E3DC65A1}"/>
              </a:ext>
            </a:extLst>
          </p:cNvPr>
          <p:cNvSpPr>
            <a:spLocks noGrp="1"/>
          </p:cNvSpPr>
          <p:nvPr>
            <p:ph type="title"/>
          </p:nvPr>
        </p:nvSpPr>
        <p:spPr/>
        <p:txBody>
          <a:bodyPr/>
          <a:lstStyle/>
          <a:p>
            <a:r>
              <a:rPr lang="es-PE" dirty="0"/>
              <a:t>Base legal</a:t>
            </a:r>
          </a:p>
        </p:txBody>
      </p:sp>
    </p:spTree>
    <p:extLst>
      <p:ext uri="{BB962C8B-B14F-4D97-AF65-F5344CB8AC3E}">
        <p14:creationId xmlns:p14="http://schemas.microsoft.com/office/powerpoint/2010/main" val="160867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Comprobante de retención</a:t>
            </a:r>
            <a:endParaRPr lang="es-PE" dirty="0"/>
          </a:p>
        </p:txBody>
      </p:sp>
      <p:sp>
        <p:nvSpPr>
          <p:cNvPr id="3" name="2 Rectángulo"/>
          <p:cNvSpPr/>
          <p:nvPr/>
        </p:nvSpPr>
        <p:spPr>
          <a:xfrm>
            <a:off x="1125317" y="2505217"/>
            <a:ext cx="5009286" cy="2062103"/>
          </a:xfrm>
          <a:prstGeom prst="rect">
            <a:avLst/>
          </a:prstGeom>
        </p:spPr>
        <p:txBody>
          <a:bodyPr wrap="square">
            <a:spAutoFit/>
          </a:bodyPr>
          <a:lstStyle/>
          <a:p>
            <a:pPr algn="ctr"/>
            <a:r>
              <a:rPr lang="es-ES" sz="1600" b="1" dirty="0">
                <a:solidFill>
                  <a:srgbClr val="0070C0"/>
                </a:solidFill>
                <a:latin typeface="Arial" panose="020B0604020202020204" pitchFamily="34" charset="0"/>
                <a:cs typeface="Arial" panose="020B0604020202020204" pitchFamily="34" charset="0"/>
              </a:rPr>
              <a:t>Obligatorio a partir del 01/01/2018 </a:t>
            </a:r>
          </a:p>
          <a:p>
            <a:pPr algn="ctr"/>
            <a:r>
              <a:rPr lang="es-PE" sz="1600" i="1" dirty="0">
                <a:solidFill>
                  <a:srgbClr val="0070C0"/>
                </a:solidFill>
                <a:latin typeface="Arial" panose="020B0604020202020204" pitchFamily="34" charset="0"/>
                <a:cs typeface="Arial" panose="020B0604020202020204" pitchFamily="34" charset="0"/>
              </a:rPr>
              <a:t>(</a:t>
            </a:r>
            <a:r>
              <a:rPr lang="es-ES" sz="1600" i="1" dirty="0">
                <a:solidFill>
                  <a:srgbClr val="0070C0"/>
                </a:solidFill>
                <a:latin typeface="Arial" panose="020B0604020202020204" pitchFamily="34" charset="0"/>
                <a:cs typeface="Arial" panose="020B0604020202020204" pitchFamily="34" charset="0"/>
              </a:rPr>
              <a:t>RS. N° 274-2015/SUNAT)</a:t>
            </a:r>
          </a:p>
          <a:p>
            <a:pPr algn="just"/>
            <a:endParaRPr lang="es-E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Comprobante de Retención Electrónico a través del PORTAL SOL (CRE-SOL).</a:t>
            </a:r>
          </a:p>
          <a:p>
            <a:pPr marL="285750" indent="-285750" algn="just">
              <a:buFont typeface="Wingdings" panose="05000000000000000000" pitchFamily="2" charset="2"/>
              <a:buChar char="§"/>
            </a:pPr>
            <a:r>
              <a:rPr lang="es-ES" sz="1600" dirty="0">
                <a:latin typeface="Arial" panose="020B0604020202020204" pitchFamily="34" charset="0"/>
                <a:cs typeface="Arial" panose="020B0604020202020204" pitchFamily="34" charset="0"/>
              </a:rPr>
              <a:t>Comprobante de Retención Electrónico a través del Propio Sistema del Contribuyente (CRE – Sistema Propio del Contribuyente). </a:t>
            </a:r>
          </a:p>
        </p:txBody>
      </p:sp>
      <p:sp>
        <p:nvSpPr>
          <p:cNvPr id="4" name="3 Rectángulo"/>
          <p:cNvSpPr/>
          <p:nvPr/>
        </p:nvSpPr>
        <p:spPr>
          <a:xfrm>
            <a:off x="1065693" y="1667782"/>
            <a:ext cx="5224507" cy="369332"/>
          </a:xfrm>
          <a:prstGeom prst="rect">
            <a:avLst/>
          </a:prstGeom>
        </p:spPr>
        <p:txBody>
          <a:bodyPr wrap="none">
            <a:spAutoFit/>
          </a:bodyPr>
          <a:lstStyle/>
          <a:p>
            <a:pPr algn="ctr"/>
            <a:r>
              <a:rPr lang="es-ES" b="1" dirty="0">
                <a:solidFill>
                  <a:srgbClr val="0070C0"/>
                </a:solidFill>
                <a:latin typeface="Arial" panose="020B0604020202020204" pitchFamily="34" charset="0"/>
                <a:cs typeface="Arial" panose="020B0604020202020204" pitchFamily="34" charset="0"/>
              </a:rPr>
              <a:t>Comprobante de Retención Electrónico (CRE)</a:t>
            </a:r>
          </a:p>
        </p:txBody>
      </p:sp>
      <p:pic>
        <p:nvPicPr>
          <p:cNvPr id="59394" name="Picture 2" descr="Factura electrónica en Paraguay: todo lo que se debe saber | BB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057" y="4809535"/>
            <a:ext cx="1546816" cy="154681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194633" y="1667782"/>
            <a:ext cx="3993402" cy="646331"/>
          </a:xfrm>
          <a:prstGeom prst="rect">
            <a:avLst/>
          </a:prstGeom>
        </p:spPr>
        <p:txBody>
          <a:bodyPr wrap="none">
            <a:spAutoFit/>
          </a:bodyPr>
          <a:lstStyle/>
          <a:p>
            <a:pPr algn="ctr"/>
            <a:r>
              <a:rPr lang="es-ES" b="1" dirty="0">
                <a:solidFill>
                  <a:srgbClr val="0070C0"/>
                </a:solidFill>
                <a:latin typeface="Arial" panose="020B0604020202020204" pitchFamily="34" charset="0"/>
                <a:cs typeface="Arial" panose="020B0604020202020204" pitchFamily="34" charset="0"/>
              </a:rPr>
              <a:t>Comprobante de Retención Físico </a:t>
            </a:r>
          </a:p>
          <a:p>
            <a:pPr algn="ctr"/>
            <a:r>
              <a:rPr lang="es-ES" b="1" dirty="0">
                <a:solidFill>
                  <a:srgbClr val="0070C0"/>
                </a:solidFill>
                <a:latin typeface="Arial" panose="020B0604020202020204" pitchFamily="34" charset="0"/>
                <a:cs typeface="Arial" panose="020B0604020202020204" pitchFamily="34" charset="0"/>
              </a:rPr>
              <a:t>por contingencia</a:t>
            </a:r>
          </a:p>
        </p:txBody>
      </p:sp>
      <p:sp>
        <p:nvSpPr>
          <p:cNvPr id="7" name="6 Rectángulo"/>
          <p:cNvSpPr/>
          <p:nvPr/>
        </p:nvSpPr>
        <p:spPr>
          <a:xfrm>
            <a:off x="6634798" y="2626393"/>
            <a:ext cx="5113067" cy="2031325"/>
          </a:xfrm>
          <a:prstGeom prst="rect">
            <a:avLst/>
          </a:prstGeom>
        </p:spPr>
        <p:txBody>
          <a:bodyPr wrap="square">
            <a:spAutoFit/>
          </a:bodyPr>
          <a:lstStyle/>
          <a:p>
            <a:pPr algn="just"/>
            <a:r>
              <a:rPr lang="es-ES" sz="1400" dirty="0">
                <a:latin typeface="Arial" panose="020B0604020202020204" pitchFamily="34" charset="0"/>
                <a:cs typeface="Arial" panose="020B0604020202020204" pitchFamily="34" charset="0"/>
              </a:rPr>
              <a:t>Por causas no imputables (*), esté imposibilitado de emitirlos electrónicamente. </a:t>
            </a:r>
          </a:p>
          <a:p>
            <a:pPr algn="just"/>
            <a:r>
              <a:rPr lang="es-ES" sz="1400" dirty="0">
                <a:latin typeface="Arial" panose="020B0604020202020204" pitchFamily="34" charset="0"/>
                <a:cs typeface="Arial" panose="020B0604020202020204" pitchFamily="34" charset="0"/>
              </a:rPr>
              <a:t>Tiene que comunicar el resumen diario de dicho comprobante y enviarlo a la Administración</a:t>
            </a:r>
          </a:p>
          <a:p>
            <a:pPr algn="just"/>
            <a:r>
              <a:rPr lang="es-ES" sz="1400" dirty="0">
                <a:latin typeface="Arial" panose="020B0604020202020204" pitchFamily="34" charset="0"/>
                <a:cs typeface="Arial" panose="020B0604020202020204" pitchFamily="34" charset="0"/>
              </a:rPr>
              <a:t>Debe contener los requisitos exigidos en la R.S. 113-2018/SUNAT y modificatorias:</a:t>
            </a:r>
          </a:p>
          <a:p>
            <a:pPr marL="342900" indent="-342900">
              <a:buAutoNum type="arabicParenR"/>
            </a:pPr>
            <a:r>
              <a:rPr lang="es-ES" sz="1400" dirty="0">
                <a:latin typeface="Arial" panose="020B0604020202020204" pitchFamily="34" charset="0"/>
                <a:cs typeface="Arial" panose="020B0604020202020204" pitchFamily="34" charset="0"/>
              </a:rPr>
              <a:t>La Leyenda “Comprobante de retención emitido en contingencia.”</a:t>
            </a:r>
          </a:p>
          <a:p>
            <a:pPr marL="342900" indent="-342900">
              <a:buAutoNum type="arabicParenR"/>
            </a:pPr>
            <a:r>
              <a:rPr lang="es-ES" sz="1400" dirty="0">
                <a:latin typeface="Arial" panose="020B0604020202020204" pitchFamily="34" charset="0"/>
                <a:cs typeface="Arial" panose="020B0604020202020204" pitchFamily="34" charset="0"/>
              </a:rPr>
              <a:t>La frase “Emisor Electrónico obligado.”</a:t>
            </a:r>
            <a:endParaRPr lang="es-PE" sz="14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686" y="4998660"/>
            <a:ext cx="3888827" cy="1243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38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t>Infracciones vinculadas</a:t>
            </a:r>
            <a:endParaRPr lang="es-PE" sz="2800" dirty="0"/>
          </a:p>
        </p:txBody>
      </p:sp>
      <p:pic>
        <p:nvPicPr>
          <p:cNvPr id="655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482"/>
          <a:stretch/>
        </p:blipFill>
        <p:spPr bwMode="auto">
          <a:xfrm>
            <a:off x="2125014" y="1819189"/>
            <a:ext cx="8675896" cy="332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635308" y="5819491"/>
            <a:ext cx="9314512" cy="584775"/>
          </a:xfrm>
          <a:prstGeom prst="rect">
            <a:avLst/>
          </a:prstGeom>
        </p:spPr>
        <p:txBody>
          <a:bodyPr wrap="square">
            <a:spAutoFit/>
          </a:bodyPr>
          <a:lstStyle/>
          <a:p>
            <a:r>
              <a:rPr lang="es-ES" sz="1600" i="1" dirty="0">
                <a:solidFill>
                  <a:srgbClr val="0070C0"/>
                </a:solidFill>
                <a:latin typeface="Arial" panose="020B0604020202020204" pitchFamily="34" charset="0"/>
                <a:cs typeface="Arial" panose="020B0604020202020204" pitchFamily="34" charset="0"/>
              </a:rPr>
              <a:t>Gradualidad: </a:t>
            </a:r>
            <a:r>
              <a:rPr lang="es-ES" sz="1600" i="1" dirty="0">
                <a:latin typeface="Arial" panose="020B0604020202020204" pitchFamily="34" charset="0"/>
                <a:cs typeface="Arial" panose="020B0604020202020204" pitchFamily="34" charset="0"/>
              </a:rPr>
              <a:t>	Resolución de Superintendencia N° 063- 2007/SUNAT</a:t>
            </a:r>
          </a:p>
          <a:p>
            <a:r>
              <a:rPr lang="es-PE" sz="1600" i="1" dirty="0">
                <a:latin typeface="Arial" panose="020B0604020202020204" pitchFamily="34" charset="0"/>
                <a:cs typeface="Arial" panose="020B0604020202020204" pitchFamily="34" charset="0"/>
              </a:rPr>
              <a:t>			Resolución Superintendencia N° 180-2012/SUNAT</a:t>
            </a:r>
          </a:p>
        </p:txBody>
      </p:sp>
      <p:sp>
        <p:nvSpPr>
          <p:cNvPr id="3" name="Rectángulo 2">
            <a:extLst>
              <a:ext uri="{FF2B5EF4-FFF2-40B4-BE49-F238E27FC236}">
                <a16:creationId xmlns:a16="http://schemas.microsoft.com/office/drawing/2014/main" id="{9E2AAD51-80AB-78AC-2637-F61F90DE3330}"/>
              </a:ext>
            </a:extLst>
          </p:cNvPr>
          <p:cNvSpPr/>
          <p:nvPr/>
        </p:nvSpPr>
        <p:spPr>
          <a:xfrm>
            <a:off x="8397380" y="2583809"/>
            <a:ext cx="1040235" cy="1761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Retenido</a:t>
            </a:r>
            <a:endParaRPr lang="es-PE" dirty="0">
              <a:solidFill>
                <a:schemeClr val="tx1"/>
              </a:solidFill>
            </a:endParaRPr>
          </a:p>
        </p:txBody>
      </p:sp>
    </p:spTree>
    <p:extLst>
      <p:ext uri="{BB962C8B-B14F-4D97-AF65-F5344CB8AC3E}">
        <p14:creationId xmlns:p14="http://schemas.microsoft.com/office/powerpoint/2010/main" val="627413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Notas de Crédito</a:t>
            </a:r>
            <a:endParaRPr lang="es-PE" dirty="0"/>
          </a:p>
        </p:txBody>
      </p:sp>
      <p:sp>
        <p:nvSpPr>
          <p:cNvPr id="6" name="5 Llamada rectangular"/>
          <p:cNvSpPr/>
          <p:nvPr/>
        </p:nvSpPr>
        <p:spPr>
          <a:xfrm>
            <a:off x="1208171" y="3830407"/>
            <a:ext cx="4806940" cy="2246769"/>
          </a:xfrm>
          <a:prstGeom prst="wedgeRect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s-ES" sz="1400" b="1" dirty="0">
              <a:latin typeface="Arial" panose="020B0604020202020204" pitchFamily="34" charset="0"/>
              <a:cs typeface="Arial" panose="020B0604020202020204" pitchFamily="34" charset="0"/>
            </a:endParaRPr>
          </a:p>
          <a:p>
            <a:pPr algn="just"/>
            <a:r>
              <a:rPr lang="es-ES" sz="1400" b="1" dirty="0">
                <a:latin typeface="Arial" panose="020B0604020202020204" pitchFamily="34" charset="0"/>
                <a:cs typeface="Arial" panose="020B0604020202020204" pitchFamily="34" charset="0"/>
              </a:rPr>
              <a:t>Ejemplo</a:t>
            </a:r>
            <a:r>
              <a:rPr lang="es-ES" sz="1400" dirty="0">
                <a:latin typeface="Arial" panose="020B0604020202020204" pitchFamily="34" charset="0"/>
                <a:cs typeface="Arial" panose="020B0604020202020204" pitchFamily="34" charset="0"/>
              </a:rPr>
              <a:t>: El 15.06.21 la empresa Margaritas S.A.C. adquirió mercadería de su proveedor, por un precio de venta de S/1,700, y que fue cancelada inmediatamente. El 25.06.21 su proveedor le emite una Nota de Crédito por S/1,700, por la anulación de la venta citada. En la misma fecha recibe del mismo proveedor una factura por S/4,012 incluido IGV por la adquisición de otra mercadería. ¿Cuánto debe retener?</a:t>
            </a:r>
          </a:p>
          <a:p>
            <a:pPr algn="just"/>
            <a:endParaRPr lang="es-PE" sz="1400" dirty="0">
              <a:latin typeface="Arial" panose="020B0604020202020204" pitchFamily="34" charset="0"/>
              <a:cs typeface="Arial" panose="020B0604020202020204" pitchFamily="34" charset="0"/>
            </a:endParaRPr>
          </a:p>
        </p:txBody>
      </p:sp>
      <p:sp>
        <p:nvSpPr>
          <p:cNvPr id="3" name="2 Rectángulo"/>
          <p:cNvSpPr/>
          <p:nvPr/>
        </p:nvSpPr>
        <p:spPr>
          <a:xfrm>
            <a:off x="1208171" y="1686511"/>
            <a:ext cx="98907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600" dirty="0">
                <a:latin typeface="Arial" panose="020B0604020202020204" pitchFamily="34" charset="0"/>
                <a:cs typeface="Arial" panose="020B0604020202020204" pitchFamily="34" charset="0"/>
              </a:rPr>
              <a:t>Las Notas de Crédito emitidas por operaciones, respecto de las cuales se efectuó la retención, no darán lugar a una modificación de los importes retenidos ni a su devolución por parte del Agente de Retención; sin perjuicio de que el IGV retenido sea deducido del Impuesto Bruto mensual. </a:t>
            </a:r>
          </a:p>
        </p:txBody>
      </p:sp>
      <p:sp>
        <p:nvSpPr>
          <p:cNvPr id="4" name="3 Rectángulo"/>
          <p:cNvSpPr/>
          <p:nvPr/>
        </p:nvSpPr>
        <p:spPr>
          <a:xfrm>
            <a:off x="1208170" y="2784621"/>
            <a:ext cx="98907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600" dirty="0">
                <a:latin typeface="Arial" panose="020B0604020202020204" pitchFamily="34" charset="0"/>
                <a:cs typeface="Arial" panose="020B0604020202020204" pitchFamily="34" charset="0"/>
              </a:rPr>
              <a:t>La retención correspondiente al monto de las Notas de Crédito podrá deducirse de la retención que corresponda a operaciones con el mismo proveedor, respecto de las cuales aún no ha operado la retención. </a:t>
            </a:r>
          </a:p>
        </p:txBody>
      </p:sp>
      <p:sp>
        <p:nvSpPr>
          <p:cNvPr id="7" name="6 Esquina doblada"/>
          <p:cNvSpPr/>
          <p:nvPr/>
        </p:nvSpPr>
        <p:spPr>
          <a:xfrm>
            <a:off x="6306209" y="4222018"/>
            <a:ext cx="4792714" cy="2167116"/>
          </a:xfrm>
          <a:prstGeom prst="foldedCorner">
            <a:avLst/>
          </a:prstGeom>
          <a:solidFill>
            <a:srgbClr val="FFFC8E"/>
          </a:solidFill>
        </p:spPr>
        <p:txBody>
          <a:bodyPr wrap="square">
            <a:spAutoFit/>
          </a:bodyPr>
          <a:lstStyle/>
          <a:p>
            <a:endParaRPr lang="es-ES" sz="1400" b="1" dirty="0">
              <a:latin typeface="Arial" panose="020B0604020202020204" pitchFamily="34" charset="0"/>
              <a:cs typeface="Arial" panose="020B0604020202020204" pitchFamily="34" charset="0"/>
            </a:endParaRPr>
          </a:p>
          <a:p>
            <a:endParaRPr lang="es-ES" sz="1400" b="1" dirty="0">
              <a:latin typeface="Arial" panose="020B0604020202020204" pitchFamily="34" charset="0"/>
              <a:cs typeface="Arial" panose="020B0604020202020204" pitchFamily="34" charset="0"/>
            </a:endParaRPr>
          </a:p>
          <a:p>
            <a:r>
              <a:rPr lang="es-ES" sz="1400" b="1" dirty="0">
                <a:latin typeface="Arial" panose="020B0604020202020204" pitchFamily="34" charset="0"/>
                <a:cs typeface="Arial" panose="020B0604020202020204" pitchFamily="34" charset="0"/>
              </a:rPr>
              <a:t>Solución: </a:t>
            </a:r>
            <a:r>
              <a:rPr lang="es-ES" sz="1400" dirty="0">
                <a:latin typeface="Arial" panose="020B0604020202020204" pitchFamily="34" charset="0"/>
                <a:cs typeface="Arial" panose="020B0604020202020204" pitchFamily="34" charset="0"/>
              </a:rPr>
              <a:t>Por la factura de S/ 1,700 se aplicó la retención de S/ 51 en la fecha del pago. La emisión de la Nota de Crédito por la anulación de la operación no da lugar a la devolución del monto retenido. Sin embargo, la empresa podrá deducir los S/ 51 retenidos, aplicándolo al importe de la retención correspondiente a la factura de S/ 4,012 </a:t>
            </a:r>
            <a:endParaRPr lang="es-PE" sz="1400" dirty="0">
              <a:latin typeface="Arial" panose="020B0604020202020204" pitchFamily="34" charset="0"/>
              <a:cs typeface="Arial" panose="020B0604020202020204" pitchFamily="34" charset="0"/>
            </a:endParaRPr>
          </a:p>
        </p:txBody>
      </p:sp>
      <p:pic>
        <p:nvPicPr>
          <p:cNvPr id="2050" name="Picture 2" descr="Papel, Dibujo Pin, Pin imagen png - imagen transparente descarga gratuita"/>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61" b="90000" l="10000" r="100000"/>
                    </a14:imgEffect>
                  </a14:imgLayer>
                </a14:imgProps>
              </a:ext>
              <a:ext uri="{28A0092B-C50C-407E-A947-70E740481C1C}">
                <a14:useLocalDpi xmlns:a14="http://schemas.microsoft.com/office/drawing/2010/main" val="0"/>
              </a:ext>
            </a:extLst>
          </a:blip>
          <a:srcRect/>
          <a:stretch>
            <a:fillRect/>
          </a:stretch>
        </p:blipFill>
        <p:spPr bwMode="auto">
          <a:xfrm>
            <a:off x="8262030" y="4118649"/>
            <a:ext cx="870393" cy="63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99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Notas de Crédito</a:t>
            </a:r>
            <a:endParaRPr lang="es-P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95" y="1908585"/>
            <a:ext cx="6247491" cy="439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a:extLst>
              <a:ext uri="{FF2B5EF4-FFF2-40B4-BE49-F238E27FC236}">
                <a16:creationId xmlns:a16="http://schemas.microsoft.com/office/drawing/2014/main" id="{D67D7C0E-139A-45AC-90C6-11D2E2E4DF6A}"/>
              </a:ext>
            </a:extLst>
          </p:cNvPr>
          <p:cNvSpPr/>
          <p:nvPr/>
        </p:nvSpPr>
        <p:spPr>
          <a:xfrm>
            <a:off x="7956609" y="2030573"/>
            <a:ext cx="3291654" cy="1754326"/>
          </a:xfrm>
          <a:prstGeom prst="rect">
            <a:avLst/>
          </a:prstGeom>
        </p:spPr>
        <p:txBody>
          <a:bodyPr wrap="square">
            <a:spAutoFit/>
          </a:bodyPr>
          <a:lstStyle/>
          <a:p>
            <a:pPr algn="just"/>
            <a:r>
              <a:rPr lang="es-PE" sz="1200" dirty="0">
                <a:latin typeface="Arial" panose="020B0604020202020204" pitchFamily="34" charset="0"/>
                <a:cs typeface="Arial" panose="020B0604020202020204" pitchFamily="34" charset="0"/>
              </a:rPr>
              <a:t>(*) La retención relacionada al monto de la Nota de Crédito podrá deducirse de la retención que correspondan a operaciones con el mismo proveedor, respecto de las cuales aún no ha operado la retención. Ejemplo: Si una operación con el mismo proveedor tiene una operación de S/ 1000, la retención que correspondería sería S/ 30 - S/ 1.8 = S/ 28.2)</a:t>
            </a:r>
          </a:p>
        </p:txBody>
      </p:sp>
    </p:spTree>
    <p:extLst>
      <p:ext uri="{BB962C8B-B14F-4D97-AF65-F5344CB8AC3E}">
        <p14:creationId xmlns:p14="http://schemas.microsoft.com/office/powerpoint/2010/main" val="396656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Notas de Débito</a:t>
            </a:r>
            <a:endParaRPr lang="es-PE" dirty="0"/>
          </a:p>
        </p:txBody>
      </p:sp>
      <p:sp>
        <p:nvSpPr>
          <p:cNvPr id="3" name="2 Rectángulo"/>
          <p:cNvSpPr/>
          <p:nvPr/>
        </p:nvSpPr>
        <p:spPr>
          <a:xfrm>
            <a:off x="1194844" y="2137947"/>
            <a:ext cx="3962401" cy="2800767"/>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La emisión de una Nota de Débito permite sustentar el aumento del valor de las operaciones de venta, producto del mayor valor del precio de venta, de errores o de omisiones en el importe de la operación. </a:t>
            </a: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La situación del importe de la operación varía, dependiendo si se efectuó o no el pago del Comprobante de Pago antes de la emisión de la Nota de Débito. </a:t>
            </a:r>
            <a:endParaRPr lang="es-PE" sz="16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898" y="1958489"/>
            <a:ext cx="6280176" cy="434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44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D0396-A889-42B4-B596-D9E6161D71A7}"/>
              </a:ext>
            </a:extLst>
          </p:cNvPr>
          <p:cNvSpPr>
            <a:spLocks noGrp="1"/>
          </p:cNvSpPr>
          <p:nvPr>
            <p:ph type="title"/>
          </p:nvPr>
        </p:nvSpPr>
        <p:spPr/>
        <p:txBody>
          <a:bodyPr/>
          <a:lstStyle/>
          <a:p>
            <a:r>
              <a:rPr lang="es-PE" dirty="0"/>
              <a:t>Gracias</a:t>
            </a:r>
          </a:p>
        </p:txBody>
      </p:sp>
    </p:spTree>
    <p:extLst>
      <p:ext uri="{BB962C8B-B14F-4D97-AF65-F5344CB8AC3E}">
        <p14:creationId xmlns:p14="http://schemas.microsoft.com/office/powerpoint/2010/main" val="240871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03B9F2F-0E1A-4D28-98E0-E83EA90957AF}"/>
              </a:ext>
            </a:extLst>
          </p:cNvPr>
          <p:cNvSpPr>
            <a:spLocks noChangeArrowheads="1"/>
          </p:cNvSpPr>
          <p:nvPr/>
        </p:nvSpPr>
        <p:spPr bwMode="auto">
          <a:xfrm>
            <a:off x="1667591" y="2768590"/>
            <a:ext cx="4608787" cy="1569660"/>
          </a:xfrm>
          <a:prstGeom prst="rect">
            <a:avLst/>
          </a:prstGeom>
          <a:noFill/>
          <a:ln>
            <a:noFill/>
          </a:ln>
          <a:effectLst>
            <a:prstShdw prst="shdw13" dist="53882" dir="13500000">
              <a:schemeClr val="bg2"/>
            </a:prstShdw>
          </a:effectLst>
        </p:spPr>
        <p:txBody>
          <a:bodyPr wrap="square">
            <a:spAutoFit/>
          </a:bodyPr>
          <a:lstStyle/>
          <a:p>
            <a:pPr eaLnBrk="1" hangingPunct="1">
              <a:spcBef>
                <a:spcPct val="50000"/>
              </a:spcBef>
              <a:defRPr/>
            </a:pPr>
            <a:r>
              <a:rPr lang="es-ES" altLang="es-PE" sz="2400" dirty="0">
                <a:latin typeface="Arial" panose="020B0604020202020204" pitchFamily="34" charset="0"/>
                <a:cs typeface="Arial" panose="020B0604020202020204" pitchFamily="34" charset="0"/>
              </a:rPr>
              <a:t>-Sistema de Percepciones.</a:t>
            </a:r>
          </a:p>
          <a:p>
            <a:pPr eaLnBrk="1" hangingPunct="1">
              <a:spcBef>
                <a:spcPct val="50000"/>
              </a:spcBef>
              <a:buFontTx/>
              <a:buChar char="-"/>
              <a:defRPr/>
            </a:pPr>
            <a:r>
              <a:rPr lang="es-ES" altLang="es-PE" sz="2400" dirty="0">
                <a:latin typeface="Arial" panose="020B0604020202020204" pitchFamily="34" charset="0"/>
                <a:cs typeface="Arial" panose="020B0604020202020204" pitchFamily="34" charset="0"/>
              </a:rPr>
              <a:t>Sistema de Retenciones.</a:t>
            </a:r>
          </a:p>
          <a:p>
            <a:pPr eaLnBrk="1" hangingPunct="1">
              <a:spcBef>
                <a:spcPct val="50000"/>
              </a:spcBef>
              <a:buFontTx/>
              <a:buChar char="-"/>
              <a:defRPr/>
            </a:pPr>
            <a:r>
              <a:rPr lang="es-ES" altLang="es-PE" sz="2400" dirty="0">
                <a:latin typeface="Arial" panose="020B0604020202020204" pitchFamily="34" charset="0"/>
                <a:cs typeface="Arial" panose="020B0604020202020204" pitchFamily="34" charset="0"/>
              </a:rPr>
              <a:t>Sistema de Detracciones.</a:t>
            </a:r>
          </a:p>
        </p:txBody>
      </p:sp>
      <p:sp>
        <p:nvSpPr>
          <p:cNvPr id="7" name="6 CuadroTexto"/>
          <p:cNvSpPr txBox="1"/>
          <p:nvPr/>
        </p:nvSpPr>
        <p:spPr>
          <a:xfrm>
            <a:off x="1107583" y="327255"/>
            <a:ext cx="7696472" cy="1292662"/>
          </a:xfrm>
          <a:prstGeom prst="rect">
            <a:avLst/>
          </a:prstGeom>
          <a:noFill/>
        </p:spPr>
        <p:txBody>
          <a:bodyPr wrap="square" rtlCol="0">
            <a:spAutoFit/>
          </a:bodyPr>
          <a:lstStyle/>
          <a:p>
            <a:r>
              <a:rPr lang="es-ES" altLang="es-PE" sz="2600" dirty="0">
                <a:solidFill>
                  <a:schemeClr val="bg1"/>
                </a:solidFill>
                <a:latin typeface="Arial" panose="020B0604020202020204" pitchFamily="34" charset="0"/>
                <a:cs typeface="Arial" panose="020B0604020202020204" pitchFamily="34" charset="0"/>
              </a:rPr>
              <a:t>¿Qué sistemas de recaudación se aplican actualmente en nuestro país?</a:t>
            </a:r>
          </a:p>
          <a:p>
            <a:endParaRPr lang="es-PE" sz="2600" dirty="0">
              <a:solidFill>
                <a:schemeClr val="bg1"/>
              </a:solidFill>
              <a:latin typeface="Arial" panose="020B0604020202020204" pitchFamily="34" charset="0"/>
              <a:cs typeface="Arial" panose="020B0604020202020204" pitchFamily="34" charset="0"/>
            </a:endParaRPr>
          </a:p>
        </p:txBody>
      </p:sp>
      <p:pic>
        <p:nvPicPr>
          <p:cNvPr id="50178" name="Picture 2" descr="Muñecos 3D gratis - Imagu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76" b="10531"/>
          <a:stretch/>
        </p:blipFill>
        <p:spPr bwMode="auto">
          <a:xfrm>
            <a:off x="7222719" y="1747769"/>
            <a:ext cx="4969281" cy="4782976"/>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rot="20640336">
            <a:off x="8443509" y="3168097"/>
            <a:ext cx="3878319" cy="1200329"/>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Reducir: </a:t>
            </a:r>
          </a:p>
          <a:p>
            <a:pPr marL="285750" indent="-285750">
              <a:buFont typeface="Wingdings" panose="05000000000000000000" pitchFamily="2" charset="2"/>
              <a:buChar char="ü"/>
            </a:pPr>
            <a:r>
              <a:rPr lang="es-ES" sz="2400" dirty="0">
                <a:latin typeface="Arial" panose="020B0604020202020204" pitchFamily="34" charset="0"/>
                <a:cs typeface="Arial" panose="020B0604020202020204" pitchFamily="34" charset="0"/>
              </a:rPr>
              <a:t>Informalidad </a:t>
            </a:r>
          </a:p>
          <a:p>
            <a:pPr marL="285750" indent="-285750">
              <a:buFont typeface="Wingdings" panose="05000000000000000000" pitchFamily="2" charset="2"/>
              <a:buChar char="ü"/>
            </a:pPr>
            <a:r>
              <a:rPr lang="es-ES" sz="2400" dirty="0">
                <a:latin typeface="Arial" panose="020B0604020202020204" pitchFamily="34" charset="0"/>
                <a:cs typeface="Arial" panose="020B0604020202020204" pitchFamily="34" charset="0"/>
              </a:rPr>
              <a:t>Evasión</a:t>
            </a:r>
            <a:endParaRPr lang="es-PE" sz="2400" dirty="0">
              <a:latin typeface="Arial" panose="020B0604020202020204" pitchFamily="34" charset="0"/>
              <a:cs typeface="Arial" panose="020B0604020202020204" pitchFamily="34" charset="0"/>
            </a:endParaRPr>
          </a:p>
        </p:txBody>
      </p:sp>
      <p:cxnSp>
        <p:nvCxnSpPr>
          <p:cNvPr id="9" name="8 Conector recto"/>
          <p:cNvCxnSpPr/>
          <p:nvPr/>
        </p:nvCxnSpPr>
        <p:spPr>
          <a:xfrm flipH="1">
            <a:off x="6173714" y="2462048"/>
            <a:ext cx="1959359" cy="339484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02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6" name="Rectangle 2"/>
          <p:cNvSpPr>
            <a:spLocks noGrp="1"/>
          </p:cNvSpPr>
          <p:nvPr>
            <p:ph type="title"/>
          </p:nvPr>
        </p:nvSpPr>
        <p:spPr>
          <a:xfrm>
            <a:off x="952809" y="106982"/>
            <a:ext cx="8828695" cy="1295401"/>
          </a:xfrm>
        </p:spPr>
        <p:txBody>
          <a:bodyPr/>
          <a:lstStyle/>
          <a:p>
            <a:pPr eaLnBrk="1" hangingPunct="1"/>
            <a:r>
              <a:rPr lang="es-ES" altLang="es-PE" sz="2600" dirty="0">
                <a:latin typeface="Arial" panose="020B0604020202020204" pitchFamily="34" charset="0"/>
                <a:ea typeface="+mn-ea"/>
                <a:cs typeface="Arial" panose="020B0604020202020204" pitchFamily="34" charset="0"/>
              </a:rPr>
              <a:t>¿Qué es el Régimen de Retenciones del IGV?</a:t>
            </a:r>
          </a:p>
        </p:txBody>
      </p:sp>
      <p:pic>
        <p:nvPicPr>
          <p:cNvPr id="1030" name="Picture 6" descr="Diseño Realista Importante De Alquiler De La Historieta De La Publicidad 3d  Del Reclutamiento Del Megáfono Del PDA Del Control De Ilustración del  Vector - Ilustración de recluta, candidato: 14230485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89" t="26205" r="52989" b="9725"/>
          <a:stretch/>
        </p:blipFill>
        <p:spPr bwMode="auto">
          <a:xfrm>
            <a:off x="1066801" y="5173830"/>
            <a:ext cx="1501653" cy="12820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452F472D-1141-43E7-B086-6945B9135935}"/>
              </a:ext>
            </a:extLst>
          </p:cNvPr>
          <p:cNvSpPr>
            <a:spLocks noChangeArrowheads="1"/>
          </p:cNvSpPr>
          <p:nvPr/>
        </p:nvSpPr>
        <p:spPr bwMode="auto">
          <a:xfrm>
            <a:off x="2794715" y="5173830"/>
            <a:ext cx="8582370" cy="1462008"/>
          </a:xfrm>
          <a:prstGeom prst="rect">
            <a:avLst/>
          </a:prstGeom>
          <a:noFill/>
          <a:ln>
            <a:noFill/>
          </a:ln>
        </p:spPr>
        <p:txBody>
          <a:bodyPr/>
          <a:lstStyle/>
          <a:p>
            <a:pPr marL="6350" lvl="1" algn="just" eaLnBrk="1" fontAlgn="auto" hangingPunct="1">
              <a:spcBef>
                <a:spcPct val="20000"/>
              </a:spcBef>
              <a:spcAft>
                <a:spcPts val="0"/>
              </a:spcAft>
              <a:buClr>
                <a:schemeClr val="tx1"/>
              </a:buClr>
              <a:buSzPct val="90000"/>
              <a:defRPr/>
            </a:pPr>
            <a:r>
              <a:rPr lang="es-PE" dirty="0">
                <a:latin typeface="Arial" panose="020B0604020202020204" pitchFamily="34" charset="0"/>
                <a:cs typeface="Arial" panose="020B0604020202020204" pitchFamily="34" charset="0"/>
              </a:rPr>
              <a:t>El Usuario/Cliente (Agente de retención designado por SUNAT) retiene del importe de la operación a cancelar al proveedor, un porcentaje fijado en </a:t>
            </a:r>
            <a:r>
              <a:rPr lang="es-PE" b="1" dirty="0">
                <a:latin typeface="Arial" panose="020B0604020202020204" pitchFamily="34" charset="0"/>
                <a:cs typeface="Arial" panose="020B0604020202020204" pitchFamily="34" charset="0"/>
              </a:rPr>
              <a:t>3%. </a:t>
            </a:r>
          </a:p>
          <a:p>
            <a:pPr marL="6350" lvl="1" algn="just" eaLnBrk="1" fontAlgn="auto" hangingPunct="1">
              <a:spcBef>
                <a:spcPct val="20000"/>
              </a:spcBef>
              <a:spcAft>
                <a:spcPts val="0"/>
              </a:spcAft>
              <a:buClr>
                <a:schemeClr val="tx1"/>
              </a:buClr>
              <a:buSzPct val="90000"/>
              <a:defRPr/>
            </a:pPr>
            <a:endParaRPr lang="es-PE" sz="800" b="1" dirty="0">
              <a:solidFill>
                <a:srgbClr val="FF3300"/>
              </a:solidFill>
              <a:latin typeface="Arial" panose="020B0604020202020204" pitchFamily="34" charset="0"/>
              <a:cs typeface="Arial" panose="020B0604020202020204" pitchFamily="34" charset="0"/>
            </a:endParaRPr>
          </a:p>
          <a:p>
            <a:pPr marL="6350" lvl="1" algn="just" eaLnBrk="1" fontAlgn="auto" hangingPunct="1">
              <a:spcBef>
                <a:spcPct val="20000"/>
              </a:spcBef>
              <a:spcAft>
                <a:spcPts val="0"/>
              </a:spcAft>
              <a:buClr>
                <a:schemeClr val="tx1"/>
              </a:buClr>
              <a:buSzPct val="90000"/>
              <a:defRPr/>
            </a:pPr>
            <a:r>
              <a:rPr lang="es-PE" b="1" dirty="0">
                <a:solidFill>
                  <a:schemeClr val="tx2">
                    <a:lumMod val="60000"/>
                    <a:lumOff val="40000"/>
                  </a:schemeClr>
                </a:solidFill>
                <a:latin typeface="Arial" panose="020B0604020202020204" pitchFamily="34" charset="0"/>
                <a:cs typeface="Arial" panose="020B0604020202020204" pitchFamily="34" charset="0"/>
              </a:rPr>
              <a:t>Finalidad: </a:t>
            </a:r>
            <a:r>
              <a:rPr lang="es-PE" dirty="0">
                <a:latin typeface="Arial" panose="020B0604020202020204" pitchFamily="34" charset="0"/>
                <a:cs typeface="Arial" panose="020B0604020202020204" pitchFamily="34" charset="0"/>
              </a:rPr>
              <a:t>Asegurar la cobranza de una parte del IGV de una operación que ya se realizó.</a:t>
            </a:r>
            <a:endParaRPr lang="es-ES_tradnl" dirty="0">
              <a:latin typeface="Arial" panose="020B0604020202020204" pitchFamily="34" charset="0"/>
              <a:cs typeface="Arial" panose="020B0604020202020204" pitchFamily="34" charset="0"/>
            </a:endParaRPr>
          </a:p>
        </p:txBody>
      </p:sp>
      <p:sp>
        <p:nvSpPr>
          <p:cNvPr id="5" name="4 Rectángulo"/>
          <p:cNvSpPr/>
          <p:nvPr/>
        </p:nvSpPr>
        <p:spPr>
          <a:xfrm>
            <a:off x="1066801" y="1856945"/>
            <a:ext cx="10556382" cy="2862322"/>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Es el régimen por el cual, los sujetos designados por la SUNAT como Agentes de Retención deberán retener parte del Impuesto General a las Ventas (IGV) que les corresponde pagar a sus proveedores, para su posterior entrega al fisco, según la fecha de vencimiento de sus obligaciones tributarias.</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proveedores (vendedores, prestadores de servicios o constructores) se encuentran obligados a soportar la retención, pudiendo deducir los montos que se les hubieran retenido contra el IGV que les corresponda pagar, o en su caso, solicitar su devolución.</a:t>
            </a:r>
          </a:p>
          <a:p>
            <a:pPr algn="just"/>
            <a:endParaRPr lang="es-ES" i="1" dirty="0">
              <a:solidFill>
                <a:srgbClr val="0070C0"/>
              </a:solidFill>
              <a:latin typeface="Arial" panose="020B0604020202020204" pitchFamily="34" charset="0"/>
              <a:cs typeface="Arial" panose="020B0604020202020204" pitchFamily="34" charset="0"/>
            </a:endParaRPr>
          </a:p>
          <a:p>
            <a:pPr algn="just"/>
            <a:r>
              <a:rPr lang="es-ES" i="1" dirty="0">
                <a:solidFill>
                  <a:srgbClr val="0070C0"/>
                </a:solidFill>
                <a:latin typeface="Arial" panose="020B0604020202020204" pitchFamily="34" charset="0"/>
                <a:cs typeface="Arial" panose="020B0604020202020204" pitchFamily="34" charset="0"/>
              </a:rPr>
              <a:t>Este régimen se aplica respecto de las operaciones gravadas con el IGV, cuya obligación nazca a partir del 01 de junio del 2002.</a:t>
            </a:r>
          </a:p>
        </p:txBody>
      </p:sp>
    </p:spTree>
    <p:extLst>
      <p:ext uri="{BB962C8B-B14F-4D97-AF65-F5344CB8AC3E}">
        <p14:creationId xmlns:p14="http://schemas.microsoft.com/office/powerpoint/2010/main" val="333162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Ámbito de aplicación</a:t>
            </a:r>
            <a:endParaRPr lang="es-P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434" y="2022634"/>
            <a:ext cx="9956267" cy="373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738180" y="5939075"/>
            <a:ext cx="8715639" cy="646331"/>
          </a:xfrm>
          <a:prstGeom prst="rect">
            <a:avLst/>
          </a:prstGeom>
        </p:spPr>
        <p:txBody>
          <a:bodyPr wrap="square">
            <a:spAutoFit/>
          </a:bodyPr>
          <a:lstStyle/>
          <a:p>
            <a:pPr algn="ctr"/>
            <a:r>
              <a:rPr lang="es-ES" i="1" dirty="0">
                <a:solidFill>
                  <a:srgbClr val="0070C0"/>
                </a:solidFill>
                <a:latin typeface="Arial" panose="020B0604020202020204" pitchFamily="34" charset="0"/>
                <a:cs typeface="Arial" panose="020B0604020202020204" pitchFamily="34" charset="0"/>
              </a:rPr>
              <a:t>No es de aplicación en operaciones que estén </a:t>
            </a:r>
            <a:r>
              <a:rPr lang="es-ES" b="1" i="1" dirty="0">
                <a:solidFill>
                  <a:srgbClr val="0070C0"/>
                </a:solidFill>
                <a:latin typeface="Arial" panose="020B0604020202020204" pitchFamily="34" charset="0"/>
                <a:cs typeface="Arial" panose="020B0604020202020204" pitchFamily="34" charset="0"/>
              </a:rPr>
              <a:t>exoneradas e </a:t>
            </a:r>
            <a:r>
              <a:rPr lang="es-ES" b="1" i="1" dirty="0" err="1">
                <a:solidFill>
                  <a:srgbClr val="0070C0"/>
                </a:solidFill>
                <a:latin typeface="Arial" panose="020B0604020202020204" pitchFamily="34" charset="0"/>
                <a:cs typeface="Arial" panose="020B0604020202020204" pitchFamily="34" charset="0"/>
              </a:rPr>
              <a:t>inafectas</a:t>
            </a:r>
            <a:r>
              <a:rPr lang="es-ES" b="1" i="1" dirty="0">
                <a:solidFill>
                  <a:srgbClr val="0070C0"/>
                </a:solidFill>
                <a:latin typeface="Arial" panose="020B0604020202020204" pitchFamily="34" charset="0"/>
                <a:cs typeface="Arial" panose="020B0604020202020204" pitchFamily="34" charset="0"/>
              </a:rPr>
              <a:t> </a:t>
            </a:r>
            <a:r>
              <a:rPr lang="es-ES" i="1" dirty="0">
                <a:solidFill>
                  <a:srgbClr val="0070C0"/>
                </a:solidFill>
                <a:latin typeface="Arial" panose="020B0604020202020204" pitchFamily="34" charset="0"/>
                <a:cs typeface="Arial" panose="020B0604020202020204" pitchFamily="34" charset="0"/>
              </a:rPr>
              <a:t>del impuesto.</a:t>
            </a:r>
            <a:endParaRPr lang="es-PE"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52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17054" y="2005473"/>
            <a:ext cx="10269111" cy="3970318"/>
          </a:xfrm>
          <a:prstGeom prst="rect">
            <a:avLst/>
          </a:prstGeom>
        </p:spPr>
        <p:txBody>
          <a:bodyPr wrap="square">
            <a:spAutoFit/>
          </a:bodyPr>
          <a:lstStyle/>
          <a:p>
            <a:pPr algn="just"/>
            <a:r>
              <a:rPr lang="es-ES" b="1" dirty="0">
                <a:solidFill>
                  <a:srgbClr val="0070C0"/>
                </a:solidFill>
                <a:latin typeface="Arial" panose="020B0604020202020204" pitchFamily="34" charset="0"/>
                <a:cs typeface="Arial" panose="020B0604020202020204" pitchFamily="34" charset="0"/>
              </a:rPr>
              <a:t>NO se aplica el régimen a:</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Resolución de Superintendencia </a:t>
            </a:r>
            <a:r>
              <a:rPr lang="es-ES" dirty="0" err="1">
                <a:latin typeface="Arial" panose="020B0604020202020204" pitchFamily="34" charset="0"/>
                <a:cs typeface="Arial" panose="020B0604020202020204" pitchFamily="34" charset="0"/>
              </a:rPr>
              <a:t>Nº</a:t>
            </a:r>
            <a:r>
              <a:rPr lang="es-ES" dirty="0">
                <a:latin typeface="Arial" panose="020B0604020202020204" pitchFamily="34" charset="0"/>
                <a:cs typeface="Arial" panose="020B0604020202020204" pitchFamily="34" charset="0"/>
              </a:rPr>
              <a:t> 037-2002/SUNAT menciona los casos en los cuales no es aplicable la retención del IGV y que son los siguientes: </a:t>
            </a:r>
          </a:p>
          <a:p>
            <a:pPr marL="342900" indent="-342900" algn="just">
              <a:buAutoNum type="alphaLcParenR"/>
            </a:pPr>
            <a:r>
              <a:rPr lang="es-ES" dirty="0">
                <a:latin typeface="Arial" panose="020B0604020202020204" pitchFamily="34" charset="0"/>
                <a:cs typeface="Arial" panose="020B0604020202020204" pitchFamily="34" charset="0"/>
              </a:rPr>
              <a:t>Realizadas con proveedores que tengan la calidad de </a:t>
            </a:r>
            <a:r>
              <a:rPr lang="es-ES" b="1" dirty="0">
                <a:latin typeface="Arial" panose="020B0604020202020204" pitchFamily="34" charset="0"/>
                <a:cs typeface="Arial" panose="020B0604020202020204" pitchFamily="34" charset="0"/>
              </a:rPr>
              <a:t>buenos contribuyentes</a:t>
            </a:r>
            <a:r>
              <a:rPr lang="es-ES" dirty="0">
                <a:latin typeface="Arial" panose="020B0604020202020204" pitchFamily="34" charset="0"/>
                <a:cs typeface="Arial" panose="020B0604020202020204" pitchFamily="34" charset="0"/>
              </a:rPr>
              <a:t>, de conformidad con lo dispuesto en el Decreto Legislativo N° 912 y normas reglamentarias. </a:t>
            </a:r>
          </a:p>
          <a:p>
            <a:pPr marL="342900" indent="-342900" algn="just">
              <a:buAutoNum type="alphaLcParenR"/>
            </a:pPr>
            <a:r>
              <a:rPr lang="es-ES" dirty="0">
                <a:latin typeface="Arial" panose="020B0604020202020204" pitchFamily="34" charset="0"/>
                <a:cs typeface="Arial" panose="020B0604020202020204" pitchFamily="34" charset="0"/>
              </a:rPr>
              <a:t>Realizadas con otros sujetos que tengan la condición de </a:t>
            </a:r>
            <a:r>
              <a:rPr lang="es-ES" b="1" dirty="0">
                <a:latin typeface="Arial" panose="020B0604020202020204" pitchFamily="34" charset="0"/>
                <a:cs typeface="Arial" panose="020B0604020202020204" pitchFamily="34" charset="0"/>
              </a:rPr>
              <a:t>Agente de Retención</a:t>
            </a:r>
            <a:r>
              <a:rPr lang="es-ES" dirty="0">
                <a:latin typeface="Arial" panose="020B0604020202020204" pitchFamily="34" charset="0"/>
                <a:cs typeface="Arial" panose="020B0604020202020204" pitchFamily="34" charset="0"/>
              </a:rPr>
              <a:t>. </a:t>
            </a:r>
          </a:p>
          <a:p>
            <a:pPr marL="342900" indent="-342900" algn="just">
              <a:buAutoNum type="alphaLcParenR"/>
            </a:pPr>
            <a:r>
              <a:rPr lang="es-ES" dirty="0">
                <a:latin typeface="Arial" panose="020B0604020202020204" pitchFamily="34" charset="0"/>
                <a:cs typeface="Arial" panose="020B0604020202020204" pitchFamily="34" charset="0"/>
              </a:rPr>
              <a:t>En las cuales se emitan los documentos a que se refiere el </a:t>
            </a:r>
            <a:r>
              <a:rPr lang="es-ES" b="1" dirty="0">
                <a:latin typeface="Arial" panose="020B0604020202020204" pitchFamily="34" charset="0"/>
                <a:cs typeface="Arial" panose="020B0604020202020204" pitchFamily="34" charset="0"/>
              </a:rPr>
              <a:t>numeral 6.1. del artículo 4 del Reglamento de Comprobantes de Pago.</a:t>
            </a:r>
          </a:p>
          <a:p>
            <a:pPr marL="342900" indent="-342900" algn="just">
              <a:buAutoNum type="alphaLcParenR"/>
            </a:pPr>
            <a:r>
              <a:rPr lang="es-ES" dirty="0">
                <a:latin typeface="Arial" panose="020B0604020202020204" pitchFamily="34" charset="0"/>
                <a:cs typeface="Arial" panose="020B0604020202020204" pitchFamily="34" charset="0"/>
              </a:rPr>
              <a:t>En las que se emitan </a:t>
            </a:r>
            <a:r>
              <a:rPr lang="es-ES" b="1" dirty="0">
                <a:latin typeface="Arial" panose="020B0604020202020204" pitchFamily="34" charset="0"/>
                <a:cs typeface="Arial" panose="020B0604020202020204" pitchFamily="34" charset="0"/>
              </a:rPr>
              <a:t>boletas de ventas, tíckets o cintas emitidas por máquinas registradoras</a:t>
            </a:r>
            <a:r>
              <a:rPr lang="es-ES" dirty="0">
                <a:latin typeface="Arial" panose="020B0604020202020204" pitchFamily="34" charset="0"/>
                <a:cs typeface="Arial" panose="020B0604020202020204" pitchFamily="34" charset="0"/>
              </a:rPr>
              <a:t>, respecto de las cuales no se permita ejercer el derecho al crédito fiscal. </a:t>
            </a:r>
          </a:p>
          <a:p>
            <a:pPr marL="342900" indent="-342900" algn="just">
              <a:buAutoNum type="alphaLcParenR"/>
            </a:pPr>
            <a:r>
              <a:rPr lang="es-ES" dirty="0">
                <a:latin typeface="Arial" panose="020B0604020202020204" pitchFamily="34" charset="0"/>
                <a:cs typeface="Arial" panose="020B0604020202020204" pitchFamily="34" charset="0"/>
              </a:rPr>
              <a:t>De venta y prestación de servicios, respecto de las cuales conforme a lo dispuesto en el artículo 7 del Reglamento de Comprobantes de Pago, </a:t>
            </a:r>
            <a:r>
              <a:rPr lang="es-ES" b="1" dirty="0">
                <a:latin typeface="Arial" panose="020B0604020202020204" pitchFamily="34" charset="0"/>
                <a:cs typeface="Arial" panose="020B0604020202020204" pitchFamily="34" charset="0"/>
              </a:rPr>
              <a:t>no exista la obligación de otorgar comprobantes de pago</a:t>
            </a:r>
            <a:r>
              <a:rPr lang="es-ES" dirty="0">
                <a:latin typeface="Arial" panose="020B0604020202020204" pitchFamily="34" charset="0"/>
                <a:cs typeface="Arial" panose="020B0604020202020204" pitchFamily="34" charset="0"/>
              </a:rPr>
              <a:t>. </a:t>
            </a:r>
          </a:p>
        </p:txBody>
      </p:sp>
      <p:sp>
        <p:nvSpPr>
          <p:cNvPr id="6" name="5 CuadroTexto"/>
          <p:cNvSpPr txBox="1"/>
          <p:nvPr/>
        </p:nvSpPr>
        <p:spPr>
          <a:xfrm>
            <a:off x="1044212" y="487279"/>
            <a:ext cx="5648325" cy="492443"/>
          </a:xfrm>
          <a:prstGeom prst="rect">
            <a:avLst/>
          </a:prstGeom>
          <a:noFill/>
        </p:spPr>
        <p:txBody>
          <a:bodyPr wrap="square" rtlCol="0">
            <a:spAutoFit/>
          </a:bodyPr>
          <a:lstStyle/>
          <a:p>
            <a:r>
              <a:rPr lang="es-ES" sz="2600" dirty="0">
                <a:solidFill>
                  <a:schemeClr val="bg1"/>
                </a:solidFill>
                <a:latin typeface="Arial" panose="020B0604020202020204" pitchFamily="34" charset="0"/>
                <a:cs typeface="Arial" panose="020B0604020202020204" pitchFamily="34" charset="0"/>
              </a:rPr>
              <a:t>Operaciones excluidas</a:t>
            </a:r>
            <a:endParaRPr lang="es-PE"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78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77750" y="1945222"/>
            <a:ext cx="10105589" cy="2308324"/>
          </a:xfrm>
          <a:prstGeom prst="rect">
            <a:avLst/>
          </a:prstGeom>
        </p:spPr>
        <p:txBody>
          <a:bodyPr wrap="square">
            <a:spAutoFit/>
          </a:bodyPr>
          <a:lstStyle/>
          <a:p>
            <a:pPr marL="177800" indent="-177800" algn="just"/>
            <a:r>
              <a:rPr lang="es-ES" dirty="0">
                <a:latin typeface="Arial" panose="020B0604020202020204" pitchFamily="34" charset="0"/>
                <a:cs typeface="Arial" panose="020B0604020202020204" pitchFamily="34" charset="0"/>
              </a:rPr>
              <a:t>f) En las cuales opere el </a:t>
            </a:r>
            <a:r>
              <a:rPr lang="es-ES" b="1" dirty="0">
                <a:latin typeface="Arial" panose="020B0604020202020204" pitchFamily="34" charset="0"/>
                <a:cs typeface="Arial" panose="020B0604020202020204" pitchFamily="34" charset="0"/>
              </a:rPr>
              <a:t>SPOT</a:t>
            </a:r>
            <a:r>
              <a:rPr lang="es-ES" dirty="0">
                <a:latin typeface="Arial" panose="020B0604020202020204" pitchFamily="34" charset="0"/>
                <a:cs typeface="Arial" panose="020B0604020202020204" pitchFamily="34" charset="0"/>
              </a:rPr>
              <a:t> a que se refiere el TUO del Decreto Legislativo </a:t>
            </a:r>
            <a:r>
              <a:rPr lang="es-ES" dirty="0" err="1">
                <a:latin typeface="Arial" panose="020B0604020202020204" pitchFamily="34" charset="0"/>
                <a:cs typeface="Arial" panose="020B0604020202020204" pitchFamily="34" charset="0"/>
              </a:rPr>
              <a:t>N°</a:t>
            </a:r>
            <a:r>
              <a:rPr lang="es-ES" dirty="0">
                <a:latin typeface="Arial" panose="020B0604020202020204" pitchFamily="34" charset="0"/>
                <a:cs typeface="Arial" panose="020B0604020202020204" pitchFamily="34" charset="0"/>
              </a:rPr>
              <a:t> 940, aprobado por el D.S. </a:t>
            </a:r>
            <a:r>
              <a:rPr lang="es-ES" dirty="0" err="1">
                <a:latin typeface="Arial" panose="020B0604020202020204" pitchFamily="34" charset="0"/>
                <a:cs typeface="Arial" panose="020B0604020202020204" pitchFamily="34" charset="0"/>
              </a:rPr>
              <a:t>N°</a:t>
            </a:r>
            <a:r>
              <a:rPr lang="es-ES" dirty="0">
                <a:latin typeface="Arial" panose="020B0604020202020204" pitchFamily="34" charset="0"/>
                <a:cs typeface="Arial" panose="020B0604020202020204" pitchFamily="34" charset="0"/>
              </a:rPr>
              <a:t> 155-2004-EF. </a:t>
            </a:r>
          </a:p>
          <a:p>
            <a:pPr marL="177800" indent="-177800" algn="just"/>
            <a:r>
              <a:rPr lang="es-ES" dirty="0">
                <a:latin typeface="Arial" panose="020B0604020202020204" pitchFamily="34" charset="0"/>
                <a:cs typeface="Arial" panose="020B0604020202020204" pitchFamily="34" charset="0"/>
              </a:rPr>
              <a:t>g) Realizadas por </a:t>
            </a:r>
            <a:r>
              <a:rPr lang="es-ES" b="1" dirty="0">
                <a:latin typeface="Arial" panose="020B0604020202020204" pitchFamily="34" charset="0"/>
                <a:cs typeface="Arial" panose="020B0604020202020204" pitchFamily="34" charset="0"/>
              </a:rPr>
              <a:t>Unidades Ejecutoras del Sector Público </a:t>
            </a:r>
            <a:r>
              <a:rPr lang="es-ES" dirty="0">
                <a:latin typeface="Arial" panose="020B0604020202020204" pitchFamily="34" charset="0"/>
                <a:cs typeface="Arial" panose="020B0604020202020204" pitchFamily="34" charset="0"/>
              </a:rPr>
              <a:t>que tengan la condición de Agente de Retención, cuando dichas operaciones las efectúen a través de un tercero, bajo la modalidad de encargo, sea este otra Unidad Ejecutora, entidad u organismo público o privado. </a:t>
            </a:r>
          </a:p>
          <a:p>
            <a:pPr marL="177800" indent="-177800" algn="just"/>
            <a:r>
              <a:rPr lang="es-ES" dirty="0">
                <a:latin typeface="Arial" panose="020B0604020202020204" pitchFamily="34" charset="0"/>
                <a:cs typeface="Arial" panose="020B0604020202020204" pitchFamily="34" charset="0"/>
              </a:rPr>
              <a:t>h) Realizadas con proveedores que tengan la condición de </a:t>
            </a:r>
            <a:r>
              <a:rPr lang="es-ES" b="1" dirty="0">
                <a:latin typeface="Arial" panose="020B0604020202020204" pitchFamily="34" charset="0"/>
                <a:cs typeface="Arial" panose="020B0604020202020204" pitchFamily="34" charset="0"/>
              </a:rPr>
              <a:t>Agentes de Percepción del IGV</a:t>
            </a:r>
            <a:r>
              <a:rPr lang="es-ES" dirty="0">
                <a:latin typeface="Arial" panose="020B0604020202020204" pitchFamily="34" charset="0"/>
                <a:cs typeface="Arial" panose="020B0604020202020204" pitchFamily="34" charset="0"/>
              </a:rPr>
              <a:t>, según lo establecido en las R.S. </a:t>
            </a:r>
            <a:r>
              <a:rPr lang="es-ES" dirty="0" err="1">
                <a:latin typeface="Arial" panose="020B0604020202020204" pitchFamily="34" charset="0"/>
                <a:cs typeface="Arial" panose="020B0604020202020204" pitchFamily="34" charset="0"/>
              </a:rPr>
              <a:t>N°</a:t>
            </a:r>
            <a:r>
              <a:rPr lang="es-ES" dirty="0">
                <a:latin typeface="Arial" panose="020B0604020202020204" pitchFamily="34" charset="0"/>
                <a:cs typeface="Arial" panose="020B0604020202020204" pitchFamily="34" charset="0"/>
              </a:rPr>
              <a:t>  128- 2002/SUNAT y 189-2004/SUNAT. </a:t>
            </a:r>
          </a:p>
          <a:p>
            <a:pPr algn="just"/>
            <a:endParaRPr lang="es-ES" dirty="0">
              <a:latin typeface="Arial" panose="020B0604020202020204" pitchFamily="34" charset="0"/>
              <a:cs typeface="Arial" panose="020B0604020202020204" pitchFamily="34" charset="0"/>
            </a:endParaRPr>
          </a:p>
        </p:txBody>
      </p:sp>
      <p:sp>
        <p:nvSpPr>
          <p:cNvPr id="6" name="5 Llamada rectangular"/>
          <p:cNvSpPr/>
          <p:nvPr/>
        </p:nvSpPr>
        <p:spPr>
          <a:xfrm>
            <a:off x="1348828" y="4479133"/>
            <a:ext cx="6096000" cy="1323439"/>
          </a:xfrm>
          <a:prstGeom prst="wedgeRectCallou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ES" sz="1600" dirty="0">
                <a:solidFill>
                  <a:srgbClr val="0070C0"/>
                </a:solidFill>
                <a:latin typeface="Arial" panose="020B0604020202020204" pitchFamily="34" charset="0"/>
                <a:cs typeface="Arial" panose="020B0604020202020204" pitchFamily="34" charset="0"/>
              </a:rPr>
              <a:t>Respecto a las operaciones con proveedores ubicados en zona de la Amazonia de acuerdo a la Ley 27037, Si esta se realiza para su consumo en la zona, no se retiene por el pago de esta operación, pero si este mismo bien es llevado para su consumo fuera de la zona, sí se retiene.</a:t>
            </a:r>
            <a:endParaRPr lang="es-PE" sz="1600" dirty="0">
              <a:solidFill>
                <a:srgbClr val="0070C0"/>
              </a:solidFill>
              <a:latin typeface="Arial" panose="020B0604020202020204" pitchFamily="34" charset="0"/>
              <a:cs typeface="Arial" panose="020B0604020202020204" pitchFamily="34" charset="0"/>
            </a:endParaRPr>
          </a:p>
        </p:txBody>
      </p:sp>
      <p:sp>
        <p:nvSpPr>
          <p:cNvPr id="7" name="6 CuadroTexto"/>
          <p:cNvSpPr txBox="1"/>
          <p:nvPr/>
        </p:nvSpPr>
        <p:spPr>
          <a:xfrm>
            <a:off x="1012014" y="487279"/>
            <a:ext cx="5648325" cy="492443"/>
          </a:xfrm>
          <a:prstGeom prst="rect">
            <a:avLst/>
          </a:prstGeom>
          <a:noFill/>
        </p:spPr>
        <p:txBody>
          <a:bodyPr wrap="square" rtlCol="0">
            <a:spAutoFit/>
          </a:bodyPr>
          <a:lstStyle/>
          <a:p>
            <a:r>
              <a:rPr lang="es-ES" sz="2600" dirty="0">
                <a:solidFill>
                  <a:schemeClr val="bg1"/>
                </a:solidFill>
                <a:latin typeface="Arial" panose="020B0604020202020204" pitchFamily="34" charset="0"/>
                <a:cs typeface="Arial" panose="020B0604020202020204" pitchFamily="34" charset="0"/>
              </a:rPr>
              <a:t>Operaciones excluidas</a:t>
            </a:r>
            <a:endParaRPr lang="es-PE" sz="2600" dirty="0">
              <a:solidFill>
                <a:schemeClr val="bg1"/>
              </a:solidFill>
              <a:latin typeface="Arial" panose="020B0604020202020204" pitchFamily="34" charset="0"/>
              <a:cs typeface="Arial" panose="020B0604020202020204" pitchFamily="34" charset="0"/>
            </a:endParaRPr>
          </a:p>
        </p:txBody>
      </p:sp>
      <p:pic>
        <p:nvPicPr>
          <p:cNvPr id="1026" name="Picture 2" descr="El barco solar llego a la Amazonia El Comercio Ecuador Sudamerica mobile  mo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969" y="4365786"/>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8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a:extLst>
              <a:ext uri="{FF2B5EF4-FFF2-40B4-BE49-F238E27FC236}">
                <a16:creationId xmlns:a16="http://schemas.microsoft.com/office/drawing/2014/main" id="{55F8B0D0-1C22-4878-BA47-71FE0AAD3FA9}"/>
              </a:ext>
            </a:extLst>
          </p:cNvPr>
          <p:cNvSpPr>
            <a:spLocks noChangeArrowheads="1"/>
          </p:cNvSpPr>
          <p:nvPr/>
        </p:nvSpPr>
        <p:spPr bwMode="auto">
          <a:xfrm>
            <a:off x="1209775" y="1835238"/>
            <a:ext cx="4803104" cy="361024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eaLnBrk="1" fontAlgn="auto" hangingPunct="1">
              <a:lnSpc>
                <a:spcPct val="90000"/>
              </a:lnSpc>
              <a:spcBef>
                <a:spcPct val="20000"/>
              </a:spcBef>
              <a:spcAft>
                <a:spcPts val="0"/>
              </a:spcAft>
              <a:buFont typeface="Wingdings" pitchFamily="2" charset="2"/>
              <a:buNone/>
              <a:defRPr/>
            </a:pPr>
            <a:r>
              <a:rPr lang="es-PE" b="1" dirty="0">
                <a:solidFill>
                  <a:srgbClr val="0070C0"/>
                </a:solidFill>
                <a:latin typeface="Arial" panose="020B0604020202020204" pitchFamily="34" charset="0"/>
                <a:cs typeface="Arial" panose="020B0604020202020204" pitchFamily="34" charset="0"/>
              </a:rPr>
              <a:t>Agente de retención</a:t>
            </a:r>
          </a:p>
          <a:p>
            <a:pPr marL="342900" indent="-342900" algn="just" eaLnBrk="1" fontAlgn="auto" hangingPunct="1">
              <a:lnSpc>
                <a:spcPct val="90000"/>
              </a:lnSpc>
              <a:spcBef>
                <a:spcPct val="20000"/>
              </a:spcBef>
              <a:spcAft>
                <a:spcPts val="0"/>
              </a:spcAft>
              <a:buFont typeface="Wingdings" pitchFamily="2" charset="2"/>
              <a:buChar char=""/>
              <a:defRPr/>
            </a:pPr>
            <a:endParaRPr lang="es-PE" sz="1400" dirty="0">
              <a:solidFill>
                <a:schemeClr val="tx1"/>
              </a:solidFill>
              <a:latin typeface="Arial" panose="020B0604020202020204" pitchFamily="34" charset="0"/>
              <a:cs typeface="Arial" panose="020B0604020202020204" pitchFamily="34" charset="0"/>
            </a:endParaRPr>
          </a:p>
          <a:p>
            <a:pPr algn="just" eaLnBrk="1" fontAlgn="auto" hangingPunct="1">
              <a:lnSpc>
                <a:spcPct val="90000"/>
              </a:lnSpc>
              <a:spcBef>
                <a:spcPct val="20000"/>
              </a:spcBef>
              <a:spcAft>
                <a:spcPts val="0"/>
              </a:spcAft>
              <a:defRPr/>
            </a:pPr>
            <a:r>
              <a:rPr lang="es-ES" sz="1600" b="1" dirty="0">
                <a:latin typeface="Arial" panose="020B0604020202020204" pitchFamily="34" charset="0"/>
                <a:cs typeface="Arial" panose="020B0604020202020204" pitchFamily="34" charset="0"/>
              </a:rPr>
              <a:t>Compradores o adquirentes </a:t>
            </a:r>
            <a:r>
              <a:rPr lang="es-ES" sz="1600" dirty="0">
                <a:latin typeface="Arial" panose="020B0604020202020204" pitchFamily="34" charset="0"/>
                <a:cs typeface="Arial" panose="020B0604020202020204" pitchFamily="34" charset="0"/>
              </a:rPr>
              <a:t>de bienes muebles o inmuebles, los </a:t>
            </a:r>
            <a:r>
              <a:rPr lang="es-ES" sz="1600" b="1" dirty="0">
                <a:latin typeface="Arial" panose="020B0604020202020204" pitchFamily="34" charset="0"/>
                <a:cs typeface="Arial" panose="020B0604020202020204" pitchFamily="34" charset="0"/>
              </a:rPr>
              <a:t>usuarios del servicio o quienes encarguen la construcción</a:t>
            </a:r>
            <a:r>
              <a:rPr lang="es-ES" sz="1600" dirty="0">
                <a:latin typeface="Arial" panose="020B0604020202020204" pitchFamily="34" charset="0"/>
                <a:cs typeface="Arial" panose="020B0604020202020204" pitchFamily="34" charset="0"/>
              </a:rPr>
              <a:t>, designados por la </a:t>
            </a:r>
            <a:r>
              <a:rPr lang="es-ES" sz="1600" b="1" dirty="0">
                <a:latin typeface="Arial" panose="020B0604020202020204" pitchFamily="34" charset="0"/>
                <a:cs typeface="Arial" panose="020B0604020202020204" pitchFamily="34" charset="0"/>
              </a:rPr>
              <a:t>SUNAT</a:t>
            </a:r>
            <a:r>
              <a:rPr lang="es-ES" sz="1600" dirty="0">
                <a:latin typeface="Arial" panose="020B0604020202020204" pitchFamily="34" charset="0"/>
                <a:cs typeface="Arial" panose="020B0604020202020204" pitchFamily="34" charset="0"/>
              </a:rPr>
              <a:t> mediante Resolución de Superintendencia por su especial posición comercial frente a determinado grupo de proveedores.</a:t>
            </a:r>
          </a:p>
          <a:p>
            <a:pPr algn="just" eaLnBrk="1" fontAlgn="auto" hangingPunct="1">
              <a:lnSpc>
                <a:spcPct val="90000"/>
              </a:lnSpc>
              <a:spcBef>
                <a:spcPct val="20000"/>
              </a:spcBef>
              <a:spcAft>
                <a:spcPts val="0"/>
              </a:spcAft>
              <a:defRPr/>
            </a:pPr>
            <a:r>
              <a:rPr lang="es-ES" sz="1600" dirty="0">
                <a:latin typeface="Arial" panose="020B0604020202020204" pitchFamily="34" charset="0"/>
                <a:cs typeface="Arial" panose="020B0604020202020204" pitchFamily="34" charset="0"/>
              </a:rPr>
              <a:t>Tienen la obligación de retener parte del Impuesto General a las Ventas que le es trasladado en las operaciones realizadas con dichos proveedores para su posterior entrega al Fisco.</a:t>
            </a:r>
            <a:endParaRPr lang="es-PE" sz="1600" dirty="0">
              <a:solidFill>
                <a:schemeClr val="tx1"/>
              </a:solidFill>
              <a:latin typeface="Arial" panose="020B0604020202020204" pitchFamily="34" charset="0"/>
              <a:cs typeface="Arial" panose="020B0604020202020204" pitchFamily="34" charset="0"/>
            </a:endParaRPr>
          </a:p>
        </p:txBody>
      </p:sp>
      <p:sp>
        <p:nvSpPr>
          <p:cNvPr id="3" name="Rectángulo 6">
            <a:extLst>
              <a:ext uri="{FF2B5EF4-FFF2-40B4-BE49-F238E27FC236}">
                <a16:creationId xmlns:a16="http://schemas.microsoft.com/office/drawing/2014/main" id="{65B9D6E0-7EBE-4840-805F-EB364DE29A69}"/>
              </a:ext>
            </a:extLst>
          </p:cNvPr>
          <p:cNvSpPr>
            <a:spLocks noChangeArrowheads="1"/>
          </p:cNvSpPr>
          <p:nvPr/>
        </p:nvSpPr>
        <p:spPr bwMode="auto">
          <a:xfrm>
            <a:off x="6718298" y="1836369"/>
            <a:ext cx="4937081" cy="2840801"/>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eaLnBrk="1" fontAlgn="auto" hangingPunct="1">
              <a:lnSpc>
                <a:spcPct val="90000"/>
              </a:lnSpc>
              <a:spcBef>
                <a:spcPct val="20000"/>
              </a:spcBef>
              <a:spcAft>
                <a:spcPts val="0"/>
              </a:spcAft>
              <a:defRPr/>
            </a:pPr>
            <a:r>
              <a:rPr lang="es-PE" b="1" dirty="0">
                <a:solidFill>
                  <a:srgbClr val="0070C0"/>
                </a:solidFill>
                <a:latin typeface="Arial" panose="020B0604020202020204" pitchFamily="34" charset="0"/>
                <a:cs typeface="Arial" panose="020B0604020202020204" pitchFamily="34" charset="0"/>
              </a:rPr>
              <a:t>Proveedor</a:t>
            </a:r>
          </a:p>
          <a:p>
            <a:pPr marL="342900" indent="-342900" algn="just" eaLnBrk="1" fontAlgn="auto" hangingPunct="1">
              <a:lnSpc>
                <a:spcPct val="90000"/>
              </a:lnSpc>
              <a:spcBef>
                <a:spcPct val="20000"/>
              </a:spcBef>
              <a:spcAft>
                <a:spcPts val="0"/>
              </a:spcAft>
              <a:defRPr/>
            </a:pPr>
            <a:endParaRPr lang="es-PE" b="1" dirty="0">
              <a:solidFill>
                <a:srgbClr val="0070C0"/>
              </a:solidFill>
              <a:latin typeface="Arial" panose="020B0604020202020204" pitchFamily="34" charset="0"/>
              <a:cs typeface="Arial" panose="020B0604020202020204" pitchFamily="34" charset="0"/>
            </a:endParaRPr>
          </a:p>
          <a:p>
            <a:pPr marL="342900" indent="-342900" algn="just" eaLnBrk="1" fontAlgn="auto" hangingPunct="1">
              <a:lnSpc>
                <a:spcPct val="90000"/>
              </a:lnSpc>
              <a:spcBef>
                <a:spcPct val="20000"/>
              </a:spcBef>
              <a:spcAft>
                <a:spcPts val="0"/>
              </a:spcAft>
              <a:defRPr/>
            </a:pPr>
            <a:r>
              <a:rPr lang="es-ES"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Vendedor del bien mueble o inmueble</a:t>
            </a: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prestador del servicio o al que ejecuta los contratos de construcción</a:t>
            </a:r>
            <a:r>
              <a:rPr lang="es-ES" sz="1600" dirty="0">
                <a:latin typeface="Arial" panose="020B0604020202020204" pitchFamily="34" charset="0"/>
                <a:cs typeface="Arial" panose="020B0604020202020204" pitchFamily="34" charset="0"/>
              </a:rPr>
              <a:t>, en las operaciones gravadas con el IGV.</a:t>
            </a:r>
          </a:p>
          <a:p>
            <a:pPr marL="342900" indent="-342900" algn="just" eaLnBrk="1" fontAlgn="auto" hangingPunct="1">
              <a:lnSpc>
                <a:spcPct val="90000"/>
              </a:lnSpc>
              <a:spcBef>
                <a:spcPct val="20000"/>
              </a:spcBef>
              <a:spcAft>
                <a:spcPts val="0"/>
              </a:spcAft>
              <a:defRPr/>
            </a:pPr>
            <a:r>
              <a:rPr lang="es-ES" sz="1600" dirty="0">
                <a:latin typeface="Arial" panose="020B0604020202020204" pitchFamily="34" charset="0"/>
                <a:cs typeface="Arial" panose="020B0604020202020204" pitchFamily="34" charset="0"/>
              </a:rPr>
              <a:t>	Podrán deducir los montos que se les hubieran retenido, contra su IGV que le corresponda paga</a:t>
            </a:r>
            <a:endParaRPr lang="es-PE" sz="1600" dirty="0">
              <a:solidFill>
                <a:srgbClr val="002060"/>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6A983AA0-0131-44E1-A7F9-557A81A79FD9}"/>
              </a:ext>
            </a:extLst>
          </p:cNvPr>
          <p:cNvSpPr/>
          <p:nvPr/>
        </p:nvSpPr>
        <p:spPr>
          <a:xfrm>
            <a:off x="1061668" y="462832"/>
            <a:ext cx="3603872" cy="523220"/>
          </a:xfrm>
          <a:prstGeom prst="rect">
            <a:avLst/>
          </a:prstGeom>
        </p:spPr>
        <p:txBody>
          <a:bodyPr wrap="none">
            <a:spAutoFit/>
          </a:bodyPr>
          <a:lstStyle/>
          <a:p>
            <a:pPr algn="ctr" eaLnBrk="1" fontAlgn="auto" hangingPunct="1">
              <a:spcBef>
                <a:spcPts val="0"/>
              </a:spcBef>
              <a:spcAft>
                <a:spcPts val="0"/>
              </a:spcAft>
              <a:defRPr/>
            </a:pPr>
            <a:r>
              <a:rPr lang="es-PE" sz="2800" dirty="0">
                <a:solidFill>
                  <a:schemeClr val="bg1"/>
                </a:solidFill>
                <a:latin typeface="Arial" panose="020B0604020202020204" pitchFamily="34" charset="0"/>
                <a:cs typeface="Arial" panose="020B0604020202020204" pitchFamily="34" charset="0"/>
              </a:rPr>
              <a:t>Sujetos intervinientes</a:t>
            </a:r>
          </a:p>
        </p:txBody>
      </p:sp>
      <p:pic>
        <p:nvPicPr>
          <p:cNvPr id="47106" name="Picture 2" descr="Asesoria Vadell"/>
          <p:cNvPicPr>
            <a:picLocks noChangeAspect="1" noChangeArrowheads="1"/>
          </p:cNvPicPr>
          <p:nvPr/>
        </p:nvPicPr>
        <p:blipFill rotWithShape="1">
          <a:blip r:embed="rId2">
            <a:extLst>
              <a:ext uri="{28A0092B-C50C-407E-A947-70E740481C1C}">
                <a14:useLocalDpi xmlns:a14="http://schemas.microsoft.com/office/drawing/2010/main" val="0"/>
              </a:ext>
            </a:extLst>
          </a:blip>
          <a:srcRect l="20972" t="25151" r="19617" b="24819"/>
          <a:stretch/>
        </p:blipFill>
        <p:spPr bwMode="auto">
          <a:xfrm>
            <a:off x="5579697" y="5080811"/>
            <a:ext cx="1684916" cy="141889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660832" y="5525869"/>
            <a:ext cx="3319701" cy="369332"/>
          </a:xfrm>
          <a:prstGeom prst="rect">
            <a:avLst/>
          </a:prstGeom>
          <a:noFill/>
        </p:spPr>
        <p:txBody>
          <a:bodyPr wrap="square" rtlCol="0">
            <a:spAutoFit/>
          </a:bodyPr>
          <a:lstStyle/>
          <a:p>
            <a:pPr algn="ctr"/>
            <a:r>
              <a:rPr lang="es-ES" b="1" dirty="0">
                <a:solidFill>
                  <a:srgbClr val="0070C0"/>
                </a:solidFill>
                <a:latin typeface="Arial" panose="020B0604020202020204" pitchFamily="34" charset="0"/>
                <a:cs typeface="Arial" panose="020B0604020202020204" pitchFamily="34" charset="0"/>
              </a:rPr>
              <a:t>FORMULARIO VIRTUAL  626</a:t>
            </a:r>
            <a:endParaRPr lang="es-PE" b="1" dirty="0">
              <a:solidFill>
                <a:srgbClr val="0070C0"/>
              </a:solidFill>
              <a:latin typeface="Arial" panose="020B0604020202020204" pitchFamily="34" charset="0"/>
              <a:cs typeface="Arial" panose="020B0604020202020204" pitchFamily="34" charset="0"/>
            </a:endParaRPr>
          </a:p>
        </p:txBody>
      </p:sp>
      <p:sp>
        <p:nvSpPr>
          <p:cNvPr id="10" name="9 CuadroTexto"/>
          <p:cNvSpPr txBox="1"/>
          <p:nvPr/>
        </p:nvSpPr>
        <p:spPr>
          <a:xfrm>
            <a:off x="7794514" y="5535112"/>
            <a:ext cx="3282363" cy="338554"/>
          </a:xfrm>
          <a:prstGeom prst="rect">
            <a:avLst/>
          </a:prstGeom>
          <a:noFill/>
        </p:spPr>
        <p:txBody>
          <a:bodyPr wrap="square" rtlCol="0">
            <a:spAutoFit/>
          </a:bodyPr>
          <a:lstStyle/>
          <a:p>
            <a:pPr algn="ctr"/>
            <a:r>
              <a:rPr lang="es-ES" sz="1600" b="1" dirty="0">
                <a:solidFill>
                  <a:srgbClr val="0070C0"/>
                </a:solidFill>
                <a:latin typeface="Arial" panose="020B0604020202020204" pitchFamily="34" charset="0"/>
                <a:cs typeface="Arial" panose="020B0604020202020204" pitchFamily="34" charset="0"/>
              </a:rPr>
              <a:t>FORMULARIO VIRTUAL  621</a:t>
            </a:r>
            <a:endParaRPr lang="es-PE"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6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85290" y="494670"/>
            <a:ext cx="5836854" cy="461665"/>
          </a:xfrm>
          <a:prstGeom prst="rect">
            <a:avLst/>
          </a:prstGeom>
        </p:spPr>
        <p:txBody>
          <a:bodyPr wrap="none">
            <a:spAutoFit/>
          </a:bodyPr>
          <a:lstStyle/>
          <a:p>
            <a:r>
              <a:rPr lang="es-ES" sz="2400" dirty="0">
                <a:solidFill>
                  <a:schemeClr val="bg1"/>
                </a:solidFill>
                <a:latin typeface="Arial" panose="020B0604020202020204" pitchFamily="34" charset="0"/>
                <a:cs typeface="Arial" panose="020B0604020202020204" pitchFamily="34" charset="0"/>
              </a:rPr>
              <a:t>Obligaciones de los sujetos intervinientes</a:t>
            </a:r>
            <a:endParaRPr lang="es-PE" sz="2400" dirty="0">
              <a:solidFill>
                <a:schemeClr val="bg1"/>
              </a:solidFill>
              <a:latin typeface="Arial" panose="020B0604020202020204" pitchFamily="34" charset="0"/>
              <a:cs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790298742"/>
              </p:ext>
            </p:extLst>
          </p:nvPr>
        </p:nvGraphicFramePr>
        <p:xfrm>
          <a:off x="1516656" y="2127631"/>
          <a:ext cx="9393084" cy="3783772"/>
        </p:xfrm>
        <a:graphic>
          <a:graphicData uri="http://schemas.openxmlformats.org/drawingml/2006/table">
            <a:tbl>
              <a:tblPr firstRow="1" bandRow="1">
                <a:tableStyleId>{00A15C55-8517-42AA-B614-E9B94910E393}</a:tableStyleId>
              </a:tblPr>
              <a:tblGrid>
                <a:gridCol w="4696542">
                  <a:extLst>
                    <a:ext uri="{9D8B030D-6E8A-4147-A177-3AD203B41FA5}">
                      <a16:colId xmlns:a16="http://schemas.microsoft.com/office/drawing/2014/main" val="20000"/>
                    </a:ext>
                  </a:extLst>
                </a:gridCol>
                <a:gridCol w="4696542">
                  <a:extLst>
                    <a:ext uri="{9D8B030D-6E8A-4147-A177-3AD203B41FA5}">
                      <a16:colId xmlns:a16="http://schemas.microsoft.com/office/drawing/2014/main" val="20001"/>
                    </a:ext>
                  </a:extLst>
                </a:gridCol>
              </a:tblGrid>
              <a:tr h="354491">
                <a:tc>
                  <a:txBody>
                    <a:bodyPr/>
                    <a:lstStyle/>
                    <a:p>
                      <a:pPr algn="ctr"/>
                      <a:r>
                        <a:rPr lang="es-PE" sz="1600" dirty="0">
                          <a:latin typeface="Arial" panose="020B0604020202020204" pitchFamily="34" charset="0"/>
                          <a:cs typeface="Arial" panose="020B0604020202020204" pitchFamily="34" charset="0"/>
                        </a:rPr>
                        <a:t>AGENTES DE RETENCIÓN</a:t>
                      </a:r>
                    </a:p>
                  </a:txBody>
                  <a:tcPr/>
                </a:tc>
                <a:tc>
                  <a:txBody>
                    <a:bodyPr/>
                    <a:lstStyle/>
                    <a:p>
                      <a:pPr algn="ctr"/>
                      <a:r>
                        <a:rPr lang="es-PE" sz="1600" dirty="0">
                          <a:latin typeface="Arial" panose="020B0604020202020204" pitchFamily="34" charset="0"/>
                          <a:cs typeface="Arial" panose="020B0604020202020204" pitchFamily="34" charset="0"/>
                        </a:rPr>
                        <a:t>PROVEEDOR</a:t>
                      </a:r>
                    </a:p>
                  </a:txBody>
                  <a:tcPr/>
                </a:tc>
                <a:extLst>
                  <a:ext uri="{0D108BD9-81ED-4DB2-BD59-A6C34878D82A}">
                    <a16:rowId xmlns:a16="http://schemas.microsoft.com/office/drawing/2014/main" val="10000"/>
                  </a:ext>
                </a:extLst>
              </a:tr>
              <a:tr h="547849">
                <a:tc>
                  <a:txBody>
                    <a:bodyPr/>
                    <a:lstStyle/>
                    <a:p>
                      <a:r>
                        <a:rPr lang="es-ES" sz="1400" b="0" dirty="0">
                          <a:latin typeface="Arial" panose="020B0604020202020204" pitchFamily="34" charset="0"/>
                          <a:cs typeface="Arial" panose="020B0604020202020204" pitchFamily="34" charset="0"/>
                        </a:rPr>
                        <a:t>Emitir</a:t>
                      </a:r>
                      <a:r>
                        <a:rPr lang="es-ES" sz="1400" dirty="0">
                          <a:latin typeface="Arial" panose="020B0604020202020204" pitchFamily="34" charset="0"/>
                          <a:cs typeface="Arial" panose="020B0604020202020204" pitchFamily="34" charset="0"/>
                        </a:rPr>
                        <a:t> los Comprobantes de Retención de forma electrónica en el momento del pago.</a:t>
                      </a:r>
                      <a:endParaRPr lang="es-PE" sz="1400" dirty="0">
                        <a:latin typeface="Arial" panose="020B0604020202020204" pitchFamily="34" charset="0"/>
                        <a:cs typeface="Arial" panose="020B0604020202020204" pitchFamily="34" charset="0"/>
                      </a:endParaRPr>
                    </a:p>
                  </a:txBody>
                  <a:tcPr/>
                </a:tc>
                <a:tc>
                  <a:txBody>
                    <a:bodyPr/>
                    <a:lstStyle/>
                    <a:p>
                      <a:r>
                        <a:rPr lang="es-ES" sz="1400" b="0" dirty="0">
                          <a:latin typeface="Arial" panose="020B0604020202020204" pitchFamily="34" charset="0"/>
                          <a:cs typeface="Arial" panose="020B0604020202020204" pitchFamily="34" charset="0"/>
                        </a:rPr>
                        <a:t>Aceptar</a:t>
                      </a:r>
                      <a:r>
                        <a:rPr lang="es-ES" sz="1400" dirty="0">
                          <a:latin typeface="Arial" panose="020B0604020202020204" pitchFamily="34" charset="0"/>
                          <a:cs typeface="Arial" panose="020B0604020202020204" pitchFamily="34" charset="0"/>
                        </a:rPr>
                        <a:t> la retención que efectuará el Agente de Retención.</a:t>
                      </a:r>
                      <a:endParaRPr lang="es-P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47849">
                <a:tc>
                  <a:txBody>
                    <a:bodyPr/>
                    <a:lstStyle/>
                    <a:p>
                      <a:r>
                        <a:rPr lang="es-ES" sz="1400" dirty="0">
                          <a:latin typeface="Arial" panose="020B0604020202020204" pitchFamily="34" charset="0"/>
                          <a:cs typeface="Arial" panose="020B0604020202020204" pitchFamily="34" charset="0"/>
                        </a:rPr>
                        <a:t>Diferenciar los sujetos y operaciones a las cuales se debe aplicar la Retención del IGV y efectuar la misma</a:t>
                      </a:r>
                      <a:endParaRPr lang="es-PE" sz="1400" dirty="0">
                        <a:latin typeface="Arial" panose="020B0604020202020204" pitchFamily="34" charset="0"/>
                        <a:cs typeface="Arial" panose="020B0604020202020204" pitchFamily="34" charset="0"/>
                      </a:endParaRPr>
                    </a:p>
                  </a:txBody>
                  <a:tcPr/>
                </a:tc>
                <a:tc>
                  <a:txBody>
                    <a:bodyPr/>
                    <a:lstStyle/>
                    <a:p>
                      <a:r>
                        <a:rPr lang="es-PE" sz="1400" dirty="0">
                          <a:latin typeface="Arial" panose="020B0604020202020204" pitchFamily="34" charset="0"/>
                          <a:cs typeface="Arial" panose="020B0604020202020204" pitchFamily="34" charset="0"/>
                        </a:rPr>
                        <a:t>Emitir Comprobantes diferenciados por operaciones gravadas y no gravadas</a:t>
                      </a:r>
                    </a:p>
                  </a:txBody>
                  <a:tcPr/>
                </a:tc>
                <a:extLst>
                  <a:ext uri="{0D108BD9-81ED-4DB2-BD59-A6C34878D82A}">
                    <a16:rowId xmlns:a16="http://schemas.microsoft.com/office/drawing/2014/main" val="10002"/>
                  </a:ext>
                </a:extLst>
              </a:tr>
              <a:tr h="1009328">
                <a:tc>
                  <a:txBody>
                    <a:bodyPr/>
                    <a:lstStyle/>
                    <a:p>
                      <a:r>
                        <a:rPr lang="es-ES" sz="1400" dirty="0">
                          <a:latin typeface="Arial" panose="020B0604020202020204" pitchFamily="34" charset="0"/>
                          <a:cs typeface="Arial" panose="020B0604020202020204" pitchFamily="34" charset="0"/>
                        </a:rPr>
                        <a:t>Abrir en su contabilidad una cuenta denominada "IGV - Retenciones por pagar."</a:t>
                      </a:r>
                      <a:endParaRPr lang="es-PE"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Abrir una subcuenta denominada “IGV retenido”, dentro de la cuenta IGV, donde se controlará las retenciones que le hubieren realizado, así como las deducciones.</a:t>
                      </a:r>
                      <a:endParaRPr lang="es-P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47849">
                <a:tc>
                  <a:txBody>
                    <a:bodyPr/>
                    <a:lstStyle/>
                    <a:p>
                      <a:r>
                        <a:rPr lang="es-ES" sz="1400" dirty="0">
                          <a:latin typeface="Arial" panose="020B0604020202020204" pitchFamily="34" charset="0"/>
                          <a:cs typeface="Arial" panose="020B0604020202020204" pitchFamily="34" charset="0"/>
                        </a:rPr>
                        <a:t>Puede marcar en el Registro de Compras los Comprobantes sujetos a Retención. </a:t>
                      </a:r>
                      <a:endParaRPr lang="es-PE"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Deducir el importe del IGV a pagar de la suma de los comprobantes de retención, recibidos en el mes.</a:t>
                      </a:r>
                      <a:endParaRPr lang="es-P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76406">
                <a:tc>
                  <a:txBody>
                    <a:bodyPr/>
                    <a:lstStyle/>
                    <a:p>
                      <a:r>
                        <a:rPr lang="es-ES" sz="1400" dirty="0">
                          <a:latin typeface="Arial" panose="020B0604020202020204" pitchFamily="34" charset="0"/>
                          <a:cs typeface="Arial" panose="020B0604020202020204" pitchFamily="34" charset="0"/>
                        </a:rPr>
                        <a:t>Declarar y pagar a la SUNAT las retenciones efectuadas en el periodo, utilizando el FV  626 - Agentes de Retención.</a:t>
                      </a:r>
                      <a:endParaRPr lang="es-PE"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Declarar en el Declara Fácil 621 IGV – Renta mensual, en el periodo al que corresponda el comprobante de retención recibido, para efectos de tomar el crédito.</a:t>
                      </a:r>
                      <a:endParaRPr lang="es-P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1428676"/>
      </p:ext>
    </p:extLst>
  </p:cSld>
  <p:clrMapOvr>
    <a:masterClrMapping/>
  </p:clrMapOvr>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F682E-9179-4EAA-9A45-52C4CCA5B6C5}">
  <ds:schemaRefs>
    <ds:schemaRef ds:uri="http://schemas.microsoft.com/office/2006/documentManagement/types"/>
    <ds:schemaRef ds:uri="http://schemas.openxmlformats.org/package/2006/metadata/core-properties"/>
    <ds:schemaRef ds:uri="http://schemas.microsoft.com/office/infopath/2007/PartnerControls"/>
    <ds:schemaRef ds:uri="b1c5b7f8-e175-482d-858e-1c0011096349"/>
    <ds:schemaRef ds:uri="http://www.w3.org/XML/1998/namespace"/>
    <ds:schemaRef ds:uri="8a7934d8-bca8-423c-84a6-bdc3dd68f4b0"/>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546ED8E-9C69-4B25-9C89-CDF98EA92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A34CEA-227D-4642-967A-6CC248944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PPT_charlas</Template>
  <TotalTime>17367</TotalTime>
  <Words>2488</Words>
  <Application>Microsoft Office PowerPoint</Application>
  <PresentationFormat>Panorámica</PresentationFormat>
  <Paragraphs>157</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Wingdings</vt:lpstr>
      <vt:lpstr>PPT_charlas</vt:lpstr>
      <vt:lpstr>Retenciones del IGV</vt:lpstr>
      <vt:lpstr>Base legal</vt:lpstr>
      <vt:lpstr>Presentación de PowerPoint</vt:lpstr>
      <vt:lpstr>¿Qué es el Régimen de Retenciones del IGV?</vt:lpstr>
      <vt:lpstr>Ámbito de aplicación</vt:lpstr>
      <vt:lpstr>Presentación de PowerPoint</vt:lpstr>
      <vt:lpstr>Presentación de PowerPoint</vt:lpstr>
      <vt:lpstr>Presentación de PowerPoint</vt:lpstr>
      <vt:lpstr>Presentación de PowerPoint</vt:lpstr>
      <vt:lpstr>Tasa de la retención</vt:lpstr>
      <vt:lpstr>Monto de la operación</vt:lpstr>
      <vt:lpstr>Caso práctico</vt:lpstr>
      <vt:lpstr>Caso práctico</vt:lpstr>
      <vt:lpstr>Oportunidad de la retención</vt:lpstr>
      <vt:lpstr>Presentación de PowerPoint</vt:lpstr>
      <vt:lpstr>Presentación de PowerPoint</vt:lpstr>
      <vt:lpstr>Orden de aplicación cuando se cuente con Retenciones y/o Percepciones</vt:lpstr>
      <vt:lpstr>Compensación</vt:lpstr>
      <vt:lpstr>Devolución</vt:lpstr>
      <vt:lpstr>Comprobante de retención</vt:lpstr>
      <vt:lpstr>Infracciones vinculadas</vt:lpstr>
      <vt:lpstr>Notas de Crédito</vt:lpstr>
      <vt:lpstr>Notas de Crédito</vt:lpstr>
      <vt:lpstr>Notas de Débito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Raúl León</dc:creator>
  <cp:lastModifiedBy>Cubas Salazar Carlos Orlando</cp:lastModifiedBy>
  <cp:revision>1069</cp:revision>
  <cp:lastPrinted>2017-02-28T16:43:47Z</cp:lastPrinted>
  <dcterms:created xsi:type="dcterms:W3CDTF">2015-01-26T20:46:22Z</dcterms:created>
  <dcterms:modified xsi:type="dcterms:W3CDTF">2024-08-13T16:28:05Z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