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12192000" cy="6858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640" y="2110181"/>
            <a:ext cx="10586719" cy="2343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38555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40663" y="137160"/>
            <a:ext cx="11451590" cy="1216660"/>
          </a:xfrm>
          <a:custGeom>
            <a:avLst/>
            <a:gdLst/>
            <a:ahLst/>
            <a:cxnLst/>
            <a:rect l="l" t="t" r="r" b="b"/>
            <a:pathLst>
              <a:path w="11451590" h="1216660">
                <a:moveTo>
                  <a:pt x="11451336" y="0"/>
                </a:moveTo>
                <a:lnTo>
                  <a:pt x="0" y="0"/>
                </a:lnTo>
                <a:lnTo>
                  <a:pt x="0" y="1216152"/>
                </a:lnTo>
                <a:lnTo>
                  <a:pt x="11451336" y="1216152"/>
                </a:lnTo>
                <a:lnTo>
                  <a:pt x="11451336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364775" y="558291"/>
            <a:ext cx="1069340" cy="346710"/>
          </a:xfrm>
          <a:custGeom>
            <a:avLst/>
            <a:gdLst/>
            <a:ahLst/>
            <a:cxnLst/>
            <a:rect l="l" t="t" r="r" b="b"/>
            <a:pathLst>
              <a:path w="1069340" h="346709">
                <a:moveTo>
                  <a:pt x="271411" y="282803"/>
                </a:moveTo>
                <a:lnTo>
                  <a:pt x="230441" y="224751"/>
                </a:lnTo>
                <a:lnTo>
                  <a:pt x="165633" y="213321"/>
                </a:lnTo>
                <a:lnTo>
                  <a:pt x="107264" y="205092"/>
                </a:lnTo>
                <a:lnTo>
                  <a:pt x="81394" y="185293"/>
                </a:lnTo>
                <a:lnTo>
                  <a:pt x="77139" y="157264"/>
                </a:lnTo>
                <a:lnTo>
                  <a:pt x="83616" y="124345"/>
                </a:lnTo>
                <a:lnTo>
                  <a:pt x="5930" y="194614"/>
                </a:lnTo>
                <a:lnTo>
                  <a:pt x="1511" y="200533"/>
                </a:lnTo>
                <a:lnTo>
                  <a:pt x="0" y="207365"/>
                </a:lnTo>
                <a:lnTo>
                  <a:pt x="1346" y="214274"/>
                </a:lnTo>
                <a:lnTo>
                  <a:pt x="5524" y="220395"/>
                </a:lnTo>
                <a:lnTo>
                  <a:pt x="137363" y="346329"/>
                </a:lnTo>
                <a:lnTo>
                  <a:pt x="253834" y="315671"/>
                </a:lnTo>
                <a:lnTo>
                  <a:pt x="255282" y="314286"/>
                </a:lnTo>
                <a:lnTo>
                  <a:pt x="260858" y="307708"/>
                </a:lnTo>
                <a:lnTo>
                  <a:pt x="265747" y="299580"/>
                </a:lnTo>
                <a:lnTo>
                  <a:pt x="269443" y="290931"/>
                </a:lnTo>
                <a:lnTo>
                  <a:pt x="271411" y="282803"/>
                </a:lnTo>
                <a:close/>
              </a:path>
              <a:path w="1069340" h="346709">
                <a:moveTo>
                  <a:pt x="359651" y="171640"/>
                </a:moveTo>
                <a:lnTo>
                  <a:pt x="193522" y="5461"/>
                </a:lnTo>
                <a:lnTo>
                  <a:pt x="179781" y="0"/>
                </a:lnTo>
                <a:lnTo>
                  <a:pt x="172478" y="1371"/>
                </a:lnTo>
                <a:lnTo>
                  <a:pt x="104063" y="64706"/>
                </a:lnTo>
                <a:lnTo>
                  <a:pt x="87947" y="96202"/>
                </a:lnTo>
                <a:lnTo>
                  <a:pt x="88379" y="106857"/>
                </a:lnTo>
                <a:lnTo>
                  <a:pt x="97917" y="130416"/>
                </a:lnTo>
                <a:lnTo>
                  <a:pt x="128917" y="154241"/>
                </a:lnTo>
                <a:lnTo>
                  <a:pt x="193738" y="165684"/>
                </a:lnTo>
                <a:lnTo>
                  <a:pt x="252107" y="173913"/>
                </a:lnTo>
                <a:lnTo>
                  <a:pt x="277964" y="193700"/>
                </a:lnTo>
                <a:lnTo>
                  <a:pt x="282219" y="221729"/>
                </a:lnTo>
                <a:lnTo>
                  <a:pt x="275742" y="254647"/>
                </a:lnTo>
                <a:lnTo>
                  <a:pt x="353631" y="184391"/>
                </a:lnTo>
                <a:lnTo>
                  <a:pt x="358076" y="178473"/>
                </a:lnTo>
                <a:lnTo>
                  <a:pt x="359651" y="171640"/>
                </a:lnTo>
                <a:close/>
              </a:path>
              <a:path w="1069340" h="346709">
                <a:moveTo>
                  <a:pt x="953782" y="131445"/>
                </a:moveTo>
                <a:lnTo>
                  <a:pt x="926096" y="102298"/>
                </a:lnTo>
                <a:lnTo>
                  <a:pt x="897394" y="95808"/>
                </a:lnTo>
                <a:lnTo>
                  <a:pt x="888593" y="96126"/>
                </a:lnTo>
                <a:lnTo>
                  <a:pt x="864755" y="106641"/>
                </a:lnTo>
                <a:lnTo>
                  <a:pt x="864755" y="154876"/>
                </a:lnTo>
                <a:lnTo>
                  <a:pt x="953782" y="131445"/>
                </a:lnTo>
                <a:close/>
              </a:path>
              <a:path w="1069340" h="346709">
                <a:moveTo>
                  <a:pt x="1069124" y="101092"/>
                </a:moveTo>
                <a:lnTo>
                  <a:pt x="1068451" y="100342"/>
                </a:lnTo>
                <a:lnTo>
                  <a:pt x="1062253" y="98755"/>
                </a:lnTo>
                <a:lnTo>
                  <a:pt x="1062050" y="98755"/>
                </a:lnTo>
                <a:lnTo>
                  <a:pt x="1057490" y="97383"/>
                </a:lnTo>
                <a:lnTo>
                  <a:pt x="1050683" y="96596"/>
                </a:lnTo>
                <a:lnTo>
                  <a:pt x="1035392" y="96596"/>
                </a:lnTo>
                <a:lnTo>
                  <a:pt x="1028369" y="97383"/>
                </a:lnTo>
                <a:lnTo>
                  <a:pt x="1023823" y="98755"/>
                </a:lnTo>
                <a:lnTo>
                  <a:pt x="1017625" y="100342"/>
                </a:lnTo>
                <a:lnTo>
                  <a:pt x="1012863" y="105664"/>
                </a:lnTo>
                <a:lnTo>
                  <a:pt x="1012863" y="115900"/>
                </a:lnTo>
                <a:lnTo>
                  <a:pt x="1069124" y="1010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758076" y="654482"/>
            <a:ext cx="202409" cy="17555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988910" y="654881"/>
            <a:ext cx="205494" cy="121257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9959340" y="402336"/>
            <a:ext cx="45720" cy="728980"/>
          </a:xfrm>
          <a:custGeom>
            <a:avLst/>
            <a:gdLst/>
            <a:ahLst/>
            <a:cxnLst/>
            <a:rect l="l" t="t" r="r" b="b"/>
            <a:pathLst>
              <a:path w="45720" h="728980">
                <a:moveTo>
                  <a:pt x="45720" y="0"/>
                </a:moveTo>
                <a:lnTo>
                  <a:pt x="0" y="0"/>
                </a:lnTo>
                <a:lnTo>
                  <a:pt x="0" y="728472"/>
                </a:lnTo>
                <a:lnTo>
                  <a:pt x="45720" y="728472"/>
                </a:lnTo>
                <a:lnTo>
                  <a:pt x="4572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52550" y="566673"/>
            <a:ext cx="948690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98218" y="2350770"/>
            <a:ext cx="9195562" cy="3406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12.png"/><Relationship Id="rId4" Type="http://schemas.openxmlformats.org/officeDocument/2006/relationships/image" Target="../media/image49.jp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8.png"/><Relationship Id="rId4" Type="http://schemas.openxmlformats.org/officeDocument/2006/relationships/image" Target="../media/image5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6.png"/><Relationship Id="rId4" Type="http://schemas.openxmlformats.org/officeDocument/2006/relationships/image" Target="../media/image6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6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7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1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8.png"/><Relationship Id="rId4" Type="http://schemas.openxmlformats.org/officeDocument/2006/relationships/image" Target="../media/image8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6.png"/><Relationship Id="rId4" Type="http://schemas.openxmlformats.org/officeDocument/2006/relationships/image" Target="../media/image9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08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4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7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9.png"/><Relationship Id="rId7" Type="http://schemas.openxmlformats.org/officeDocument/2006/relationships/image" Target="../media/image123.jp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58028" y="0"/>
              <a:ext cx="6633972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8813800" cy="6858000"/>
            </a:xfrm>
            <a:custGeom>
              <a:avLst/>
              <a:gdLst/>
              <a:ahLst/>
              <a:cxnLst/>
              <a:rect l="l" t="t" r="r" b="b"/>
              <a:pathLst>
                <a:path w="8813800" h="6858000">
                  <a:moveTo>
                    <a:pt x="5571490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8813292" y="6857999"/>
                  </a:lnTo>
                  <a:lnTo>
                    <a:pt x="557149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553711"/>
              <a:ext cx="4535805" cy="775970"/>
            </a:xfrm>
            <a:custGeom>
              <a:avLst/>
              <a:gdLst/>
              <a:ahLst/>
              <a:cxnLst/>
              <a:rect l="l" t="t" r="r" b="b"/>
              <a:pathLst>
                <a:path w="4535805" h="775970">
                  <a:moveTo>
                    <a:pt x="4535424" y="0"/>
                  </a:moveTo>
                  <a:lnTo>
                    <a:pt x="0" y="0"/>
                  </a:lnTo>
                  <a:lnTo>
                    <a:pt x="0" y="775716"/>
                  </a:lnTo>
                  <a:lnTo>
                    <a:pt x="4535424" y="775716"/>
                  </a:lnTo>
                  <a:lnTo>
                    <a:pt x="45354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5286" y="1340154"/>
              <a:ext cx="1069340" cy="347980"/>
            </a:xfrm>
            <a:custGeom>
              <a:avLst/>
              <a:gdLst/>
              <a:ahLst/>
              <a:cxnLst/>
              <a:rect l="l" t="t" r="r" b="b"/>
              <a:pathLst>
                <a:path w="1069339" h="347980">
                  <a:moveTo>
                    <a:pt x="271411" y="283870"/>
                  </a:moveTo>
                  <a:lnTo>
                    <a:pt x="230441" y="225615"/>
                  </a:lnTo>
                  <a:lnTo>
                    <a:pt x="165633" y="214122"/>
                  </a:lnTo>
                  <a:lnTo>
                    <a:pt x="107264" y="205867"/>
                  </a:lnTo>
                  <a:lnTo>
                    <a:pt x="81394" y="185991"/>
                  </a:lnTo>
                  <a:lnTo>
                    <a:pt x="77139" y="157861"/>
                  </a:lnTo>
                  <a:lnTo>
                    <a:pt x="83616" y="124815"/>
                  </a:lnTo>
                  <a:lnTo>
                    <a:pt x="5930" y="195351"/>
                  </a:lnTo>
                  <a:lnTo>
                    <a:pt x="1511" y="201295"/>
                  </a:lnTo>
                  <a:lnTo>
                    <a:pt x="0" y="208153"/>
                  </a:lnTo>
                  <a:lnTo>
                    <a:pt x="1346" y="215087"/>
                  </a:lnTo>
                  <a:lnTo>
                    <a:pt x="5524" y="221234"/>
                  </a:lnTo>
                  <a:lnTo>
                    <a:pt x="137363" y="347649"/>
                  </a:lnTo>
                  <a:lnTo>
                    <a:pt x="253834" y="316877"/>
                  </a:lnTo>
                  <a:lnTo>
                    <a:pt x="255282" y="315480"/>
                  </a:lnTo>
                  <a:lnTo>
                    <a:pt x="260858" y="308876"/>
                  </a:lnTo>
                  <a:lnTo>
                    <a:pt x="265747" y="300710"/>
                  </a:lnTo>
                  <a:lnTo>
                    <a:pt x="269443" y="292036"/>
                  </a:lnTo>
                  <a:lnTo>
                    <a:pt x="271411" y="283870"/>
                  </a:lnTo>
                  <a:close/>
                </a:path>
                <a:path w="1069339" h="347980">
                  <a:moveTo>
                    <a:pt x="359651" y="172288"/>
                  </a:moveTo>
                  <a:lnTo>
                    <a:pt x="193522" y="5486"/>
                  </a:lnTo>
                  <a:lnTo>
                    <a:pt x="179781" y="0"/>
                  </a:lnTo>
                  <a:lnTo>
                    <a:pt x="172478" y="1371"/>
                  </a:lnTo>
                  <a:lnTo>
                    <a:pt x="104063" y="64947"/>
                  </a:lnTo>
                  <a:lnTo>
                    <a:pt x="87947" y="96558"/>
                  </a:lnTo>
                  <a:lnTo>
                    <a:pt x="88379" y="107264"/>
                  </a:lnTo>
                  <a:lnTo>
                    <a:pt x="97917" y="130911"/>
                  </a:lnTo>
                  <a:lnTo>
                    <a:pt x="128917" y="154825"/>
                  </a:lnTo>
                  <a:lnTo>
                    <a:pt x="193738" y="166306"/>
                  </a:lnTo>
                  <a:lnTo>
                    <a:pt x="252107" y="174574"/>
                  </a:lnTo>
                  <a:lnTo>
                    <a:pt x="277964" y="194437"/>
                  </a:lnTo>
                  <a:lnTo>
                    <a:pt x="282219" y="222567"/>
                  </a:lnTo>
                  <a:lnTo>
                    <a:pt x="275742" y="255612"/>
                  </a:lnTo>
                  <a:lnTo>
                    <a:pt x="353631" y="185089"/>
                  </a:lnTo>
                  <a:lnTo>
                    <a:pt x="358076" y="179146"/>
                  </a:lnTo>
                  <a:lnTo>
                    <a:pt x="359651" y="172288"/>
                  </a:lnTo>
                  <a:close/>
                </a:path>
                <a:path w="1069339" h="347980">
                  <a:moveTo>
                    <a:pt x="953782" y="131953"/>
                  </a:moveTo>
                  <a:lnTo>
                    <a:pt x="926096" y="102692"/>
                  </a:lnTo>
                  <a:lnTo>
                    <a:pt x="897394" y="96177"/>
                  </a:lnTo>
                  <a:lnTo>
                    <a:pt x="888593" y="96494"/>
                  </a:lnTo>
                  <a:lnTo>
                    <a:pt x="864755" y="107048"/>
                  </a:lnTo>
                  <a:lnTo>
                    <a:pt x="864755" y="155473"/>
                  </a:lnTo>
                  <a:lnTo>
                    <a:pt x="953782" y="131953"/>
                  </a:lnTo>
                  <a:close/>
                </a:path>
                <a:path w="1069339" h="347980">
                  <a:moveTo>
                    <a:pt x="1069124" y="101473"/>
                  </a:moveTo>
                  <a:lnTo>
                    <a:pt x="1068451" y="100723"/>
                  </a:lnTo>
                  <a:lnTo>
                    <a:pt x="1062253" y="99136"/>
                  </a:lnTo>
                  <a:lnTo>
                    <a:pt x="1062050" y="99136"/>
                  </a:lnTo>
                  <a:lnTo>
                    <a:pt x="1057490" y="97751"/>
                  </a:lnTo>
                  <a:lnTo>
                    <a:pt x="1050683" y="96964"/>
                  </a:lnTo>
                  <a:lnTo>
                    <a:pt x="1035392" y="96964"/>
                  </a:lnTo>
                  <a:lnTo>
                    <a:pt x="1028369" y="97751"/>
                  </a:lnTo>
                  <a:lnTo>
                    <a:pt x="1023823" y="99136"/>
                  </a:lnTo>
                  <a:lnTo>
                    <a:pt x="1017638" y="100723"/>
                  </a:lnTo>
                  <a:lnTo>
                    <a:pt x="1012863" y="106057"/>
                  </a:lnTo>
                  <a:lnTo>
                    <a:pt x="1012863" y="116332"/>
                  </a:lnTo>
                  <a:lnTo>
                    <a:pt x="1069124" y="1014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8588" y="1436710"/>
              <a:ext cx="202409" cy="1762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9423" y="1437110"/>
              <a:ext cx="205494" cy="12171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489341" y="2310383"/>
              <a:ext cx="4702810" cy="4547870"/>
            </a:xfrm>
            <a:custGeom>
              <a:avLst/>
              <a:gdLst/>
              <a:ahLst/>
              <a:cxnLst/>
              <a:rect l="l" t="t" r="r" b="b"/>
              <a:pathLst>
                <a:path w="4702809" h="4547870">
                  <a:moveTo>
                    <a:pt x="4697705" y="0"/>
                  </a:moveTo>
                  <a:lnTo>
                    <a:pt x="0" y="4547612"/>
                  </a:lnTo>
                  <a:lnTo>
                    <a:pt x="301769" y="4547612"/>
                  </a:lnTo>
                  <a:lnTo>
                    <a:pt x="324968" y="4546712"/>
                  </a:lnTo>
                  <a:lnTo>
                    <a:pt x="4702658" y="4546712"/>
                  </a:lnTo>
                  <a:lnTo>
                    <a:pt x="4697705" y="0"/>
                  </a:lnTo>
                  <a:close/>
                </a:path>
              </a:pathLst>
            </a:custGeom>
            <a:solidFill>
              <a:srgbClr val="001F5F">
                <a:alpha val="6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02640" y="4569307"/>
            <a:ext cx="33572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Nueva</a:t>
            </a:r>
            <a:r>
              <a:rPr sz="20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forma</a:t>
            </a:r>
            <a:r>
              <a:rPr sz="2000" spc="-5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de</a:t>
            </a:r>
            <a:r>
              <a:rPr sz="20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presentación </a:t>
            </a:r>
            <a:r>
              <a:rPr sz="2000" spc="-5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de</a:t>
            </a:r>
            <a:r>
              <a:rPr sz="20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la</a:t>
            </a:r>
            <a:r>
              <a:rPr sz="20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Planilla</a:t>
            </a:r>
            <a:r>
              <a:rPr sz="2000" spc="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Mensual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8CC8FBA-6D64-04BA-15AD-5DA286062B09}"/>
              </a:ext>
            </a:extLst>
          </p:cNvPr>
          <p:cNvGrpSpPr/>
          <p:nvPr/>
        </p:nvGrpSpPr>
        <p:grpSpPr>
          <a:xfrm>
            <a:off x="610026" y="1119311"/>
            <a:ext cx="3777189" cy="3334655"/>
            <a:chOff x="610026" y="1119311"/>
            <a:chExt cx="3777189" cy="3334655"/>
          </a:xfrm>
        </p:grpSpPr>
        <p:sp>
          <p:nvSpPr>
            <p:cNvPr id="10" name="object 10"/>
            <p:cNvSpPr txBox="1"/>
            <p:nvPr/>
          </p:nvSpPr>
          <p:spPr>
            <a:xfrm>
              <a:off x="802640" y="2110181"/>
              <a:ext cx="3584575" cy="2343785"/>
            </a:xfrm>
            <a:prstGeom prst="rect">
              <a:avLst/>
            </a:prstGeom>
          </p:spPr>
          <p:txBody>
            <a:bodyPr vert="horz" wrap="square" lIns="0" tIns="148590" rIns="0" bIns="0" rtlCol="0">
              <a:spAutoFit/>
            </a:bodyPr>
            <a:lstStyle/>
            <a:p>
              <a:pPr marL="12700" marR="5080">
                <a:lnSpc>
                  <a:spcPts val="8640"/>
                </a:lnSpc>
                <a:spcBef>
                  <a:spcPts val="1170"/>
                </a:spcBef>
              </a:pPr>
              <a:r>
                <a:rPr sz="8000" b="1" dirty="0">
                  <a:solidFill>
                    <a:srgbClr val="FFFFFF"/>
                  </a:solidFill>
                  <a:latin typeface="Arial"/>
                  <a:cs typeface="Arial"/>
                </a:rPr>
                <a:t>PLAME  </a:t>
              </a:r>
              <a:r>
                <a:rPr sz="8000" b="1" spc="5" dirty="0">
                  <a:solidFill>
                    <a:srgbClr val="FFFFFF"/>
                  </a:solidFill>
                  <a:latin typeface="Arial"/>
                  <a:cs typeface="Arial"/>
                </a:rPr>
                <a:t>WEB</a:t>
              </a:r>
              <a:endParaRPr sz="8000">
                <a:latin typeface="Arial"/>
                <a:cs typeface="Arial"/>
              </a:endParaRPr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A815C4F1-33A3-754B-A3F1-849DD459A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0026" y="1119311"/>
              <a:ext cx="2409199" cy="8790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6558" y="509473"/>
            <a:ext cx="695705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Planilla Mensual</a:t>
            </a:r>
            <a:r>
              <a:rPr spc="20" dirty="0"/>
              <a:t> </a:t>
            </a:r>
            <a:r>
              <a:rPr spc="-5" dirty="0"/>
              <a:t>de</a:t>
            </a:r>
            <a:r>
              <a:rPr dirty="0"/>
              <a:t> </a:t>
            </a:r>
            <a:r>
              <a:rPr spc="-5" dirty="0"/>
              <a:t>Pagos</a:t>
            </a:r>
            <a:r>
              <a:rPr spc="25" dirty="0"/>
              <a:t> </a:t>
            </a:r>
            <a:r>
              <a:rPr spc="-5" dirty="0"/>
              <a:t>–</a:t>
            </a:r>
            <a:r>
              <a:rPr dirty="0"/>
              <a:t> </a:t>
            </a:r>
            <a:r>
              <a:rPr spc="-5" dirty="0"/>
              <a:t>PLAME</a:t>
            </a:r>
            <a:r>
              <a:rPr dirty="0"/>
              <a:t> </a:t>
            </a:r>
            <a:r>
              <a:rPr spc="-20" dirty="0"/>
              <a:t>Web</a:t>
            </a:r>
          </a:p>
        </p:txBody>
      </p:sp>
      <p:sp>
        <p:nvSpPr>
          <p:cNvPr id="3" name="object 3"/>
          <p:cNvSpPr/>
          <p:nvPr/>
        </p:nvSpPr>
        <p:spPr>
          <a:xfrm>
            <a:off x="3245357" y="2148077"/>
            <a:ext cx="6379845" cy="1409700"/>
          </a:xfrm>
          <a:custGeom>
            <a:avLst/>
            <a:gdLst/>
            <a:ahLst/>
            <a:cxnLst/>
            <a:rect l="l" t="t" r="r" b="b"/>
            <a:pathLst>
              <a:path w="6379845" h="1409700">
                <a:moveTo>
                  <a:pt x="0" y="140970"/>
                </a:moveTo>
                <a:lnTo>
                  <a:pt x="7187" y="96414"/>
                </a:lnTo>
                <a:lnTo>
                  <a:pt x="27200" y="57716"/>
                </a:lnTo>
                <a:lnTo>
                  <a:pt x="57716" y="27200"/>
                </a:lnTo>
                <a:lnTo>
                  <a:pt x="96414" y="7187"/>
                </a:lnTo>
                <a:lnTo>
                  <a:pt x="140969" y="0"/>
                </a:lnTo>
                <a:lnTo>
                  <a:pt x="6238494" y="0"/>
                </a:lnTo>
                <a:lnTo>
                  <a:pt x="6283049" y="7187"/>
                </a:lnTo>
                <a:lnTo>
                  <a:pt x="6321747" y="27200"/>
                </a:lnTo>
                <a:lnTo>
                  <a:pt x="6352263" y="57716"/>
                </a:lnTo>
                <a:lnTo>
                  <a:pt x="6372276" y="96414"/>
                </a:lnTo>
                <a:lnTo>
                  <a:pt x="6379464" y="140970"/>
                </a:lnTo>
                <a:lnTo>
                  <a:pt x="6379464" y="1268730"/>
                </a:lnTo>
                <a:lnTo>
                  <a:pt x="6372276" y="1313285"/>
                </a:lnTo>
                <a:lnTo>
                  <a:pt x="6352263" y="1351983"/>
                </a:lnTo>
                <a:lnTo>
                  <a:pt x="6321747" y="1382499"/>
                </a:lnTo>
                <a:lnTo>
                  <a:pt x="6283049" y="1402512"/>
                </a:lnTo>
                <a:lnTo>
                  <a:pt x="6238494" y="1409700"/>
                </a:lnTo>
                <a:lnTo>
                  <a:pt x="140969" y="1409700"/>
                </a:lnTo>
                <a:lnTo>
                  <a:pt x="96414" y="1402512"/>
                </a:lnTo>
                <a:lnTo>
                  <a:pt x="57716" y="1382499"/>
                </a:lnTo>
                <a:lnTo>
                  <a:pt x="27200" y="1351983"/>
                </a:lnTo>
                <a:lnTo>
                  <a:pt x="7187" y="1313285"/>
                </a:lnTo>
                <a:lnTo>
                  <a:pt x="0" y="1268730"/>
                </a:lnTo>
                <a:lnTo>
                  <a:pt x="0" y="140970"/>
                </a:lnTo>
                <a:close/>
              </a:path>
            </a:pathLst>
          </a:custGeom>
          <a:ln w="19050">
            <a:solidFill>
              <a:srgbClr val="D670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90209" y="2629280"/>
            <a:ext cx="18884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PLAME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WEB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876802" y="3550665"/>
            <a:ext cx="5534660" cy="2367280"/>
            <a:chOff x="3876802" y="3550665"/>
            <a:chExt cx="5534660" cy="2367280"/>
          </a:xfrm>
        </p:grpSpPr>
        <p:sp>
          <p:nvSpPr>
            <p:cNvPr id="6" name="object 6"/>
            <p:cNvSpPr/>
            <p:nvPr/>
          </p:nvSpPr>
          <p:spPr>
            <a:xfrm>
              <a:off x="3883152" y="3557015"/>
              <a:ext cx="648335" cy="763270"/>
            </a:xfrm>
            <a:custGeom>
              <a:avLst/>
              <a:gdLst/>
              <a:ahLst/>
              <a:cxnLst/>
              <a:rect l="l" t="t" r="r" b="b"/>
              <a:pathLst>
                <a:path w="648335" h="763270">
                  <a:moveTo>
                    <a:pt x="0" y="0"/>
                  </a:moveTo>
                  <a:lnTo>
                    <a:pt x="0" y="763143"/>
                  </a:lnTo>
                  <a:lnTo>
                    <a:pt x="647826" y="763143"/>
                  </a:lnTo>
                </a:path>
              </a:pathLst>
            </a:custGeom>
            <a:ln w="12699">
              <a:solidFill>
                <a:srgbClr val="BC61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30852" y="3811523"/>
              <a:ext cx="4874260" cy="1018540"/>
            </a:xfrm>
            <a:custGeom>
              <a:avLst/>
              <a:gdLst/>
              <a:ahLst/>
              <a:cxnLst/>
              <a:rect l="l" t="t" r="r" b="b"/>
              <a:pathLst>
                <a:path w="4874259" h="1018539">
                  <a:moveTo>
                    <a:pt x="4771898" y="0"/>
                  </a:moveTo>
                  <a:lnTo>
                    <a:pt x="101853" y="0"/>
                  </a:lnTo>
                  <a:lnTo>
                    <a:pt x="62204" y="8002"/>
                  </a:lnTo>
                  <a:lnTo>
                    <a:pt x="29829" y="29829"/>
                  </a:lnTo>
                  <a:lnTo>
                    <a:pt x="8002" y="62204"/>
                  </a:lnTo>
                  <a:lnTo>
                    <a:pt x="0" y="101853"/>
                  </a:lnTo>
                  <a:lnTo>
                    <a:pt x="0" y="916177"/>
                  </a:lnTo>
                  <a:lnTo>
                    <a:pt x="8002" y="955827"/>
                  </a:lnTo>
                  <a:lnTo>
                    <a:pt x="29829" y="988202"/>
                  </a:lnTo>
                  <a:lnTo>
                    <a:pt x="62204" y="1010029"/>
                  </a:lnTo>
                  <a:lnTo>
                    <a:pt x="101853" y="1018032"/>
                  </a:lnTo>
                  <a:lnTo>
                    <a:pt x="4771898" y="1018032"/>
                  </a:lnTo>
                  <a:lnTo>
                    <a:pt x="4811547" y="1010029"/>
                  </a:lnTo>
                  <a:lnTo>
                    <a:pt x="4843922" y="988202"/>
                  </a:lnTo>
                  <a:lnTo>
                    <a:pt x="4865749" y="955827"/>
                  </a:lnTo>
                  <a:lnTo>
                    <a:pt x="4873752" y="916177"/>
                  </a:lnTo>
                  <a:lnTo>
                    <a:pt x="4873752" y="101853"/>
                  </a:lnTo>
                  <a:lnTo>
                    <a:pt x="4865749" y="62204"/>
                  </a:lnTo>
                  <a:lnTo>
                    <a:pt x="4843922" y="29829"/>
                  </a:lnTo>
                  <a:lnTo>
                    <a:pt x="4811547" y="8002"/>
                  </a:lnTo>
                  <a:lnTo>
                    <a:pt x="4771898" y="0"/>
                  </a:lnTo>
                  <a:close/>
                </a:path>
              </a:pathLst>
            </a:custGeom>
            <a:solidFill>
              <a:srgbClr val="F8D6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30852" y="3811523"/>
              <a:ext cx="4874260" cy="1018540"/>
            </a:xfrm>
            <a:custGeom>
              <a:avLst/>
              <a:gdLst/>
              <a:ahLst/>
              <a:cxnLst/>
              <a:rect l="l" t="t" r="r" b="b"/>
              <a:pathLst>
                <a:path w="4874259" h="1018539">
                  <a:moveTo>
                    <a:pt x="0" y="101853"/>
                  </a:moveTo>
                  <a:lnTo>
                    <a:pt x="8002" y="62204"/>
                  </a:lnTo>
                  <a:lnTo>
                    <a:pt x="29829" y="29829"/>
                  </a:lnTo>
                  <a:lnTo>
                    <a:pt x="62204" y="8002"/>
                  </a:lnTo>
                  <a:lnTo>
                    <a:pt x="101853" y="0"/>
                  </a:lnTo>
                  <a:lnTo>
                    <a:pt x="4771898" y="0"/>
                  </a:lnTo>
                  <a:lnTo>
                    <a:pt x="4811547" y="8002"/>
                  </a:lnTo>
                  <a:lnTo>
                    <a:pt x="4843922" y="29829"/>
                  </a:lnTo>
                  <a:lnTo>
                    <a:pt x="4865749" y="62204"/>
                  </a:lnTo>
                  <a:lnTo>
                    <a:pt x="4873752" y="101853"/>
                  </a:lnTo>
                  <a:lnTo>
                    <a:pt x="4873752" y="916177"/>
                  </a:lnTo>
                  <a:lnTo>
                    <a:pt x="4865749" y="955827"/>
                  </a:lnTo>
                  <a:lnTo>
                    <a:pt x="4843922" y="988202"/>
                  </a:lnTo>
                  <a:lnTo>
                    <a:pt x="4811547" y="1010029"/>
                  </a:lnTo>
                  <a:lnTo>
                    <a:pt x="4771898" y="1018032"/>
                  </a:lnTo>
                  <a:lnTo>
                    <a:pt x="101853" y="1018032"/>
                  </a:lnTo>
                  <a:lnTo>
                    <a:pt x="62204" y="1010029"/>
                  </a:lnTo>
                  <a:lnTo>
                    <a:pt x="29829" y="988202"/>
                  </a:lnTo>
                  <a:lnTo>
                    <a:pt x="8002" y="955827"/>
                  </a:lnTo>
                  <a:lnTo>
                    <a:pt x="0" y="916177"/>
                  </a:lnTo>
                  <a:lnTo>
                    <a:pt x="0" y="101853"/>
                  </a:lnTo>
                  <a:close/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83152" y="3557015"/>
              <a:ext cx="704850" cy="1863089"/>
            </a:xfrm>
            <a:custGeom>
              <a:avLst/>
              <a:gdLst/>
              <a:ahLst/>
              <a:cxnLst/>
              <a:rect l="l" t="t" r="r" b="b"/>
              <a:pathLst>
                <a:path w="704850" h="1863089">
                  <a:moveTo>
                    <a:pt x="0" y="0"/>
                  </a:moveTo>
                  <a:lnTo>
                    <a:pt x="0" y="1862963"/>
                  </a:lnTo>
                  <a:lnTo>
                    <a:pt x="704850" y="1862963"/>
                  </a:lnTo>
                </a:path>
              </a:pathLst>
            </a:custGeom>
            <a:ln w="12700">
              <a:solidFill>
                <a:srgbClr val="BC61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7240" y="4930139"/>
              <a:ext cx="4799330" cy="981710"/>
            </a:xfrm>
            <a:custGeom>
              <a:avLst/>
              <a:gdLst/>
              <a:ahLst/>
              <a:cxnLst/>
              <a:rect l="l" t="t" r="r" b="b"/>
              <a:pathLst>
                <a:path w="4799330" h="981710">
                  <a:moveTo>
                    <a:pt x="4700905" y="0"/>
                  </a:moveTo>
                  <a:lnTo>
                    <a:pt x="98171" y="0"/>
                  </a:lnTo>
                  <a:lnTo>
                    <a:pt x="59953" y="7713"/>
                  </a:lnTo>
                  <a:lnTo>
                    <a:pt x="28749" y="28749"/>
                  </a:lnTo>
                  <a:lnTo>
                    <a:pt x="7713" y="59953"/>
                  </a:lnTo>
                  <a:lnTo>
                    <a:pt x="0" y="98171"/>
                  </a:lnTo>
                  <a:lnTo>
                    <a:pt x="0" y="883310"/>
                  </a:lnTo>
                  <a:lnTo>
                    <a:pt x="7713" y="921512"/>
                  </a:lnTo>
                  <a:lnTo>
                    <a:pt x="28749" y="952709"/>
                  </a:lnTo>
                  <a:lnTo>
                    <a:pt x="59953" y="973743"/>
                  </a:lnTo>
                  <a:lnTo>
                    <a:pt x="98171" y="981456"/>
                  </a:lnTo>
                  <a:lnTo>
                    <a:pt x="4700905" y="981456"/>
                  </a:lnTo>
                  <a:lnTo>
                    <a:pt x="4739122" y="973743"/>
                  </a:lnTo>
                  <a:lnTo>
                    <a:pt x="4770326" y="952709"/>
                  </a:lnTo>
                  <a:lnTo>
                    <a:pt x="4791362" y="921512"/>
                  </a:lnTo>
                  <a:lnTo>
                    <a:pt x="4799076" y="883310"/>
                  </a:lnTo>
                  <a:lnTo>
                    <a:pt x="4799076" y="98171"/>
                  </a:lnTo>
                  <a:lnTo>
                    <a:pt x="4791362" y="59953"/>
                  </a:lnTo>
                  <a:lnTo>
                    <a:pt x="4770326" y="28749"/>
                  </a:lnTo>
                  <a:lnTo>
                    <a:pt x="4739122" y="7713"/>
                  </a:lnTo>
                  <a:lnTo>
                    <a:pt x="4700905" y="0"/>
                  </a:lnTo>
                  <a:close/>
                </a:path>
              </a:pathLst>
            </a:custGeom>
            <a:solidFill>
              <a:srgbClr val="F8D6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87240" y="4930139"/>
              <a:ext cx="4799330" cy="981710"/>
            </a:xfrm>
            <a:custGeom>
              <a:avLst/>
              <a:gdLst/>
              <a:ahLst/>
              <a:cxnLst/>
              <a:rect l="l" t="t" r="r" b="b"/>
              <a:pathLst>
                <a:path w="4799330" h="981710">
                  <a:moveTo>
                    <a:pt x="4799076" y="98171"/>
                  </a:moveTo>
                  <a:lnTo>
                    <a:pt x="4791362" y="59953"/>
                  </a:lnTo>
                  <a:lnTo>
                    <a:pt x="4770326" y="28749"/>
                  </a:lnTo>
                  <a:lnTo>
                    <a:pt x="4739122" y="7713"/>
                  </a:lnTo>
                  <a:lnTo>
                    <a:pt x="4700905" y="0"/>
                  </a:lnTo>
                  <a:lnTo>
                    <a:pt x="98171" y="0"/>
                  </a:lnTo>
                  <a:lnTo>
                    <a:pt x="59953" y="7713"/>
                  </a:lnTo>
                  <a:lnTo>
                    <a:pt x="28749" y="28749"/>
                  </a:lnTo>
                  <a:lnTo>
                    <a:pt x="7713" y="59953"/>
                  </a:lnTo>
                  <a:lnTo>
                    <a:pt x="0" y="98171"/>
                  </a:lnTo>
                  <a:lnTo>
                    <a:pt x="0" y="883310"/>
                  </a:lnTo>
                  <a:lnTo>
                    <a:pt x="7713" y="921512"/>
                  </a:lnTo>
                  <a:lnTo>
                    <a:pt x="28749" y="952709"/>
                  </a:lnTo>
                  <a:lnTo>
                    <a:pt x="59953" y="973743"/>
                  </a:lnTo>
                  <a:lnTo>
                    <a:pt x="98171" y="981456"/>
                  </a:lnTo>
                  <a:lnTo>
                    <a:pt x="4700905" y="981456"/>
                  </a:lnTo>
                  <a:lnTo>
                    <a:pt x="4739122" y="973743"/>
                  </a:lnTo>
                  <a:lnTo>
                    <a:pt x="4770326" y="952709"/>
                  </a:lnTo>
                  <a:lnTo>
                    <a:pt x="4791362" y="921512"/>
                  </a:lnTo>
                  <a:lnTo>
                    <a:pt x="4799076" y="883310"/>
                  </a:lnTo>
                  <a:lnTo>
                    <a:pt x="4799076" y="98171"/>
                  </a:lnTo>
                  <a:close/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676013" y="4131690"/>
            <a:ext cx="4624705" cy="1563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4925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 MT"/>
                <a:cs typeface="Arial MT"/>
              </a:rPr>
              <a:t>Planilla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Mensual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Pagos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(PLAME)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Arial MT"/>
              <a:cs typeface="Arial MT"/>
            </a:endParaRPr>
          </a:p>
          <a:p>
            <a:pPr marL="12700" marR="5080" algn="ctr">
              <a:lnSpc>
                <a:spcPts val="2080"/>
              </a:lnSpc>
            </a:pPr>
            <a:r>
              <a:rPr sz="2000" dirty="0">
                <a:latin typeface="Arial MT"/>
                <a:cs typeface="Arial MT"/>
              </a:rPr>
              <a:t>Declaración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EsSalud,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spc="-65" dirty="0">
                <a:latin typeface="Arial MT"/>
                <a:cs typeface="Arial MT"/>
              </a:rPr>
              <a:t>ONP,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Ret.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4ta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y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5ta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IR y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+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Vida</a:t>
            </a:r>
            <a:r>
              <a:rPr sz="2000" dirty="0">
                <a:latin typeface="Arial MT"/>
                <a:cs typeface="Arial MT"/>
              </a:rPr>
              <a:t> Seg.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41F068A-5F36-5B3E-122B-4E187DAB6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0" y="381000"/>
            <a:ext cx="155761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4846" y="498474"/>
            <a:ext cx="45097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Según</a:t>
            </a:r>
            <a:r>
              <a:rPr dirty="0"/>
              <a:t> </a:t>
            </a:r>
            <a:r>
              <a:rPr spc="-5" dirty="0"/>
              <a:t>tipo</a:t>
            </a:r>
            <a:r>
              <a:rPr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prestadores</a:t>
            </a:r>
          </a:p>
        </p:txBody>
      </p:sp>
      <p:sp>
        <p:nvSpPr>
          <p:cNvPr id="3" name="object 3"/>
          <p:cNvSpPr/>
          <p:nvPr/>
        </p:nvSpPr>
        <p:spPr>
          <a:xfrm>
            <a:off x="3745991" y="1982723"/>
            <a:ext cx="1975485" cy="798830"/>
          </a:xfrm>
          <a:custGeom>
            <a:avLst/>
            <a:gdLst/>
            <a:ahLst/>
            <a:cxnLst/>
            <a:rect l="l" t="t" r="r" b="b"/>
            <a:pathLst>
              <a:path w="1975485" h="798830">
                <a:moveTo>
                  <a:pt x="1895221" y="0"/>
                </a:moveTo>
                <a:lnTo>
                  <a:pt x="79883" y="0"/>
                </a:lnTo>
                <a:lnTo>
                  <a:pt x="48809" y="6284"/>
                </a:lnTo>
                <a:lnTo>
                  <a:pt x="23415" y="23415"/>
                </a:lnTo>
                <a:lnTo>
                  <a:pt x="6284" y="48809"/>
                </a:lnTo>
                <a:lnTo>
                  <a:pt x="0" y="79883"/>
                </a:lnTo>
                <a:lnTo>
                  <a:pt x="0" y="718692"/>
                </a:lnTo>
                <a:lnTo>
                  <a:pt x="6284" y="749766"/>
                </a:lnTo>
                <a:lnTo>
                  <a:pt x="23415" y="775160"/>
                </a:lnTo>
                <a:lnTo>
                  <a:pt x="48809" y="792291"/>
                </a:lnTo>
                <a:lnTo>
                  <a:pt x="79883" y="798576"/>
                </a:lnTo>
                <a:lnTo>
                  <a:pt x="1895221" y="798576"/>
                </a:lnTo>
                <a:lnTo>
                  <a:pt x="1926294" y="792291"/>
                </a:lnTo>
                <a:lnTo>
                  <a:pt x="1951688" y="775160"/>
                </a:lnTo>
                <a:lnTo>
                  <a:pt x="1968819" y="749766"/>
                </a:lnTo>
                <a:lnTo>
                  <a:pt x="1975104" y="718692"/>
                </a:lnTo>
                <a:lnTo>
                  <a:pt x="1975104" y="79883"/>
                </a:lnTo>
                <a:lnTo>
                  <a:pt x="1968819" y="48809"/>
                </a:lnTo>
                <a:lnTo>
                  <a:pt x="1951688" y="23415"/>
                </a:lnTo>
                <a:lnTo>
                  <a:pt x="1926294" y="6284"/>
                </a:lnTo>
                <a:lnTo>
                  <a:pt x="189522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62729" y="2209876"/>
            <a:ext cx="13411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PDT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PLAME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929586" y="2781300"/>
          <a:ext cx="2719069" cy="3489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9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020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6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38100">
                      <a:solidFill>
                        <a:srgbClr val="FFC000"/>
                      </a:solidFill>
                      <a:prstDash val="solid"/>
                    </a:lnR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Trabajadores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20014" marB="0">
                    <a:lnL w="38100">
                      <a:solidFill>
                        <a:srgbClr val="FFC000"/>
                      </a:solidFill>
                      <a:prstDash val="solid"/>
                    </a:lnL>
                    <a:lnR w="38100">
                      <a:solidFill>
                        <a:srgbClr val="FFC000"/>
                      </a:solidFill>
                      <a:prstDash val="solid"/>
                    </a:lnR>
                    <a:lnT w="28575">
                      <a:solidFill>
                        <a:srgbClr val="FFC000"/>
                      </a:solidFill>
                      <a:prstDash val="solid"/>
                    </a:lnT>
                    <a:lnB w="28575">
                      <a:solidFill>
                        <a:srgbClr val="FFC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38100">
                      <a:solidFill>
                        <a:srgbClr val="FFC000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0014" marB="0">
                    <a:lnL w="38100">
                      <a:solidFill>
                        <a:srgbClr val="FFC000"/>
                      </a:solidFill>
                      <a:prstDash val="solid"/>
                    </a:lnL>
                    <a:lnR w="38100">
                      <a:solidFill>
                        <a:srgbClr val="FFC000"/>
                      </a:solidFill>
                      <a:prstDash val="solid"/>
                    </a:lnR>
                    <a:lnT w="28575">
                      <a:solidFill>
                        <a:srgbClr val="FFC000"/>
                      </a:solidFill>
                      <a:prstDash val="solid"/>
                    </a:lnT>
                    <a:lnB w="28575">
                      <a:solidFill>
                        <a:srgbClr val="FFC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20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6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38100">
                      <a:solidFill>
                        <a:srgbClr val="C6F711"/>
                      </a:solidFill>
                      <a:prstDash val="solid"/>
                    </a:lnR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Pensionistas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20650" marB="0">
                    <a:lnL w="38100">
                      <a:solidFill>
                        <a:srgbClr val="C6F711"/>
                      </a:solidFill>
                      <a:prstDash val="solid"/>
                    </a:lnL>
                    <a:lnR w="38100">
                      <a:solidFill>
                        <a:srgbClr val="C6F711"/>
                      </a:solidFill>
                      <a:prstDash val="solid"/>
                    </a:lnR>
                    <a:lnT w="28575">
                      <a:solidFill>
                        <a:srgbClr val="C6F711"/>
                      </a:solidFill>
                      <a:prstDash val="solid"/>
                    </a:lnT>
                    <a:lnB w="28575">
                      <a:solidFill>
                        <a:srgbClr val="C6F71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38100">
                      <a:solidFill>
                        <a:srgbClr val="C6F711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0650" marB="0">
                    <a:lnL w="38100">
                      <a:solidFill>
                        <a:srgbClr val="C6F711"/>
                      </a:solidFill>
                      <a:prstDash val="solid"/>
                    </a:lnL>
                    <a:lnR w="38100">
                      <a:solidFill>
                        <a:srgbClr val="C6F711"/>
                      </a:solidFill>
                      <a:prstDash val="solid"/>
                    </a:lnR>
                    <a:lnT w="28575">
                      <a:solidFill>
                        <a:srgbClr val="C6F711"/>
                      </a:solidFill>
                      <a:prstDash val="solid"/>
                    </a:lnT>
                    <a:lnB w="28575">
                      <a:solidFill>
                        <a:srgbClr val="C6F71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020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6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38100">
                      <a:solidFill>
                        <a:srgbClr val="67EE20"/>
                      </a:solidFill>
                      <a:prstDash val="solid"/>
                    </a:lnR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PS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4ta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categoría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20650" marB="0">
                    <a:lnL w="38100">
                      <a:solidFill>
                        <a:srgbClr val="67EE20"/>
                      </a:solidFill>
                      <a:prstDash val="solid"/>
                    </a:lnL>
                    <a:lnR w="38100">
                      <a:solidFill>
                        <a:srgbClr val="67EE20"/>
                      </a:solidFill>
                      <a:prstDash val="solid"/>
                    </a:lnR>
                    <a:lnT w="28575">
                      <a:solidFill>
                        <a:srgbClr val="67EE20"/>
                      </a:solidFill>
                      <a:prstDash val="solid"/>
                    </a:lnT>
                    <a:lnB w="28575">
                      <a:solidFill>
                        <a:srgbClr val="67EE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38100">
                      <a:solidFill>
                        <a:srgbClr val="67EE20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0650" marB="0">
                    <a:lnL w="38100">
                      <a:solidFill>
                        <a:srgbClr val="67EE20"/>
                      </a:solidFill>
                      <a:prstDash val="solid"/>
                    </a:lnL>
                    <a:lnR w="38100">
                      <a:solidFill>
                        <a:srgbClr val="67EE20"/>
                      </a:solidFill>
                      <a:prstDash val="solid"/>
                    </a:lnR>
                    <a:lnT w="28575">
                      <a:solidFill>
                        <a:srgbClr val="67EE20"/>
                      </a:solidFill>
                      <a:prstDash val="solid"/>
                    </a:lnT>
                    <a:lnB w="28575">
                      <a:solidFill>
                        <a:srgbClr val="67EE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020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6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38100">
                      <a:solidFill>
                        <a:srgbClr val="2FE845"/>
                      </a:solidFill>
                      <a:prstDash val="solid"/>
                    </a:lnR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Personal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terceros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20650" marB="0">
                    <a:lnL w="38100">
                      <a:solidFill>
                        <a:srgbClr val="2FE845"/>
                      </a:solidFill>
                      <a:prstDash val="solid"/>
                    </a:lnL>
                    <a:lnR w="38100">
                      <a:solidFill>
                        <a:srgbClr val="2FE845"/>
                      </a:solidFill>
                      <a:prstDash val="solid"/>
                    </a:lnR>
                    <a:lnT w="28575">
                      <a:solidFill>
                        <a:srgbClr val="2FE845"/>
                      </a:solidFill>
                      <a:prstDash val="solid"/>
                    </a:lnT>
                    <a:lnB w="28575">
                      <a:solidFill>
                        <a:srgbClr val="2FE84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1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38100">
                      <a:solidFill>
                        <a:srgbClr val="2FE845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0650" marB="0">
                    <a:lnL w="38100">
                      <a:solidFill>
                        <a:srgbClr val="2FE845"/>
                      </a:solidFill>
                      <a:prstDash val="solid"/>
                    </a:lnL>
                    <a:lnR w="38100">
                      <a:solidFill>
                        <a:srgbClr val="2FE845"/>
                      </a:solidFill>
                      <a:prstDash val="solid"/>
                    </a:lnR>
                    <a:lnT w="28575">
                      <a:solidFill>
                        <a:srgbClr val="2FE845"/>
                      </a:solidFill>
                      <a:prstDash val="solid"/>
                    </a:lnT>
                    <a:lnB w="28575">
                      <a:solidFill>
                        <a:srgbClr val="2FE84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020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85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38100">
                      <a:solidFill>
                        <a:srgbClr val="3EE09B"/>
                      </a:solidFill>
                      <a:prstDash val="solid"/>
                    </a:lnR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0800" marR="365760">
                        <a:lnSpc>
                          <a:spcPts val="1870"/>
                        </a:lnSpc>
                        <a:spcBef>
                          <a:spcPts val="325"/>
                        </a:spcBef>
                        <a:tabLst>
                          <a:tab pos="1180465" algn="l"/>
                        </a:tabLst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Personal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de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formac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ón	la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or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l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38100">
                      <a:solidFill>
                        <a:srgbClr val="3EE09B"/>
                      </a:solidFill>
                      <a:prstDash val="solid"/>
                    </a:lnL>
                    <a:lnR w="38100">
                      <a:solidFill>
                        <a:srgbClr val="3EE09B"/>
                      </a:solidFill>
                      <a:prstDash val="solid"/>
                    </a:lnR>
                    <a:lnT w="28575">
                      <a:solidFill>
                        <a:srgbClr val="3EE09B"/>
                      </a:solidFill>
                      <a:prstDash val="solid"/>
                    </a:lnT>
                    <a:lnB w="28575">
                      <a:solidFill>
                        <a:srgbClr val="3EE09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1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3EE09B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275" marB="0">
                    <a:lnL w="38100">
                      <a:solidFill>
                        <a:srgbClr val="3EE09B"/>
                      </a:solidFill>
                      <a:prstDash val="solid"/>
                    </a:lnL>
                    <a:lnR w="38100">
                      <a:solidFill>
                        <a:srgbClr val="3EE09B"/>
                      </a:solidFill>
                      <a:prstDash val="solid"/>
                    </a:lnR>
                    <a:lnT w="28575">
                      <a:solidFill>
                        <a:srgbClr val="3EE09B"/>
                      </a:solidFill>
                      <a:prstDash val="solid"/>
                    </a:lnT>
                    <a:lnB w="28575">
                      <a:solidFill>
                        <a:srgbClr val="3EE09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6594347" y="1982723"/>
            <a:ext cx="1975485" cy="798830"/>
          </a:xfrm>
          <a:custGeom>
            <a:avLst/>
            <a:gdLst/>
            <a:ahLst/>
            <a:cxnLst/>
            <a:rect l="l" t="t" r="r" b="b"/>
            <a:pathLst>
              <a:path w="1975484" h="798830">
                <a:moveTo>
                  <a:pt x="1895221" y="0"/>
                </a:moveTo>
                <a:lnTo>
                  <a:pt x="79882" y="0"/>
                </a:lnTo>
                <a:lnTo>
                  <a:pt x="48809" y="6284"/>
                </a:lnTo>
                <a:lnTo>
                  <a:pt x="23415" y="23415"/>
                </a:lnTo>
                <a:lnTo>
                  <a:pt x="6284" y="48809"/>
                </a:lnTo>
                <a:lnTo>
                  <a:pt x="0" y="79883"/>
                </a:lnTo>
                <a:lnTo>
                  <a:pt x="0" y="718692"/>
                </a:lnTo>
                <a:lnTo>
                  <a:pt x="6284" y="749766"/>
                </a:lnTo>
                <a:lnTo>
                  <a:pt x="23415" y="775160"/>
                </a:lnTo>
                <a:lnTo>
                  <a:pt x="48809" y="792291"/>
                </a:lnTo>
                <a:lnTo>
                  <a:pt x="79882" y="798576"/>
                </a:lnTo>
                <a:lnTo>
                  <a:pt x="1895221" y="798576"/>
                </a:lnTo>
                <a:lnTo>
                  <a:pt x="1926294" y="792291"/>
                </a:lnTo>
                <a:lnTo>
                  <a:pt x="1951688" y="775160"/>
                </a:lnTo>
                <a:lnTo>
                  <a:pt x="1968819" y="749766"/>
                </a:lnTo>
                <a:lnTo>
                  <a:pt x="1975103" y="718692"/>
                </a:lnTo>
                <a:lnTo>
                  <a:pt x="1975103" y="79883"/>
                </a:lnTo>
                <a:lnTo>
                  <a:pt x="1968819" y="48809"/>
                </a:lnTo>
                <a:lnTo>
                  <a:pt x="1951688" y="23415"/>
                </a:lnTo>
                <a:lnTo>
                  <a:pt x="1926294" y="6284"/>
                </a:lnTo>
                <a:lnTo>
                  <a:pt x="189522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70318" y="2209876"/>
            <a:ext cx="14236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PLAME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WEB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776418" y="2781300"/>
          <a:ext cx="2694940" cy="13959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5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9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020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6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38100">
                      <a:solidFill>
                        <a:srgbClr val="4DD7DB"/>
                      </a:solidFill>
                      <a:prstDash val="solid"/>
                    </a:lnR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Trabajadores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20014" marB="0">
                    <a:lnL w="38100">
                      <a:solidFill>
                        <a:srgbClr val="4DD7DB"/>
                      </a:solidFill>
                      <a:prstDash val="solid"/>
                    </a:lnL>
                    <a:lnR w="38100">
                      <a:solidFill>
                        <a:srgbClr val="4DD7DB"/>
                      </a:solidFill>
                      <a:prstDash val="solid"/>
                    </a:lnR>
                    <a:lnT w="28575">
                      <a:solidFill>
                        <a:srgbClr val="4DD7DB"/>
                      </a:solidFill>
                      <a:prstDash val="solid"/>
                    </a:lnT>
                    <a:lnB w="28575">
                      <a:solidFill>
                        <a:srgbClr val="4DD7D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38100">
                      <a:solidFill>
                        <a:srgbClr val="4DD7DB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0014" marB="0">
                    <a:lnL w="38100">
                      <a:solidFill>
                        <a:srgbClr val="4DD7DB"/>
                      </a:solidFill>
                      <a:prstDash val="solid"/>
                    </a:lnL>
                    <a:lnR w="38100">
                      <a:solidFill>
                        <a:srgbClr val="4DD7DB"/>
                      </a:solidFill>
                      <a:prstDash val="solid"/>
                    </a:lnR>
                    <a:lnT w="28575">
                      <a:solidFill>
                        <a:srgbClr val="4DD7DB"/>
                      </a:solidFill>
                      <a:prstDash val="solid"/>
                    </a:lnT>
                    <a:lnB w="28575">
                      <a:solidFill>
                        <a:srgbClr val="4DD7D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20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6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38100">
                      <a:solidFill>
                        <a:srgbClr val="5B9BD4"/>
                      </a:solidFill>
                      <a:prstDash val="solid"/>
                    </a:lnR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PS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4ta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categoría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20650" marB="0">
                    <a:lnL w="38100">
                      <a:solidFill>
                        <a:srgbClr val="5B9BD4"/>
                      </a:solidFill>
                      <a:prstDash val="solid"/>
                    </a:lnL>
                    <a:lnR w="381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0650" marB="0">
                    <a:lnL w="38100">
                      <a:solidFill>
                        <a:srgbClr val="5B9BD4"/>
                      </a:solidFill>
                      <a:prstDash val="solid"/>
                    </a:lnL>
                    <a:lnR w="381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AA084F8C-943F-D54C-15AB-EDB57ADF2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0" y="381000"/>
            <a:ext cx="155761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9314" y="492328"/>
            <a:ext cx="7884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40250" algn="l"/>
              </a:tabLst>
            </a:pPr>
            <a:r>
              <a:rPr spc="-5" dirty="0"/>
              <a:t>Empleadores</a:t>
            </a:r>
            <a:r>
              <a:rPr spc="35" dirty="0"/>
              <a:t> </a:t>
            </a:r>
            <a:r>
              <a:rPr spc="-10" dirty="0"/>
              <a:t>que</a:t>
            </a:r>
            <a:r>
              <a:rPr spc="25" dirty="0"/>
              <a:t> </a:t>
            </a:r>
            <a:r>
              <a:rPr spc="-5" dirty="0"/>
              <a:t>pueden	</a:t>
            </a:r>
            <a:r>
              <a:rPr dirty="0"/>
              <a:t>utilizar</a:t>
            </a:r>
            <a:r>
              <a:rPr spc="-40" dirty="0"/>
              <a:t> </a:t>
            </a:r>
            <a:r>
              <a:rPr spc="-10" dirty="0"/>
              <a:t>PLAME</a:t>
            </a:r>
            <a:r>
              <a:rPr spc="-25" dirty="0"/>
              <a:t> </a:t>
            </a:r>
            <a:r>
              <a:rPr spc="-20" dirty="0"/>
              <a:t>Web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3451" y="2279904"/>
            <a:ext cx="1885188" cy="36408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69819" y="3810127"/>
            <a:ext cx="1092200" cy="53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14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Del</a:t>
            </a:r>
            <a:r>
              <a:rPr sz="18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Sector</a:t>
            </a:r>
            <a:endParaRPr sz="1800">
              <a:latin typeface="Arial MT"/>
              <a:cs typeface="Arial MT"/>
            </a:endParaRPr>
          </a:p>
          <a:p>
            <a:pPr marL="128270">
              <a:lnSpc>
                <a:spcPts val="2014"/>
              </a:lnSpc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Privado.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00371" y="2279904"/>
            <a:ext cx="1885188" cy="364083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612894" y="3455289"/>
            <a:ext cx="1661160" cy="124650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635" algn="ctr">
              <a:lnSpc>
                <a:spcPct val="86200"/>
              </a:lnSpc>
              <a:spcBef>
                <a:spcPts val="395"/>
              </a:spcBef>
              <a:tabLst>
                <a:tab pos="711200" algn="l"/>
              </a:tabLst>
            </a:pPr>
            <a:r>
              <a:rPr sz="1800" spc="-40" dirty="0">
                <a:solidFill>
                  <a:srgbClr val="FFFFFF"/>
                </a:solidFill>
                <a:latin typeface="Arial MT"/>
                <a:cs typeface="Arial MT"/>
              </a:rPr>
              <a:t>Tengan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 a su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cargo	hasta 10 </a:t>
            </a:r>
            <a:r>
              <a:rPr sz="1800" spc="-4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trabajadores</a:t>
            </a:r>
            <a:r>
              <a:rPr sz="18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y/o </a:t>
            </a:r>
            <a:r>
              <a:rPr sz="1800" spc="-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PS 4ta 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Categoría.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27292" y="2279904"/>
            <a:ext cx="1883663" cy="364083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650481" y="3218434"/>
            <a:ext cx="1638935" cy="172085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065" marR="5080" indent="1270" algn="ctr">
              <a:lnSpc>
                <a:spcPct val="86300"/>
              </a:lnSpc>
              <a:spcBef>
                <a:spcPts val="395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Efectúen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aportes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al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EsSalud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Regular,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Arial MT"/>
                <a:cs typeface="Arial MT"/>
              </a:rPr>
              <a:t>ONP, </a:t>
            </a:r>
            <a:r>
              <a:rPr sz="18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Ret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4ta</a:t>
            </a:r>
            <a:r>
              <a:rPr sz="1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1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5ta </a:t>
            </a:r>
            <a:r>
              <a:rPr sz="1800" spc="-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del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IR y + 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Vida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SA.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52688" y="2279904"/>
            <a:ext cx="1885187" cy="364083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658859" y="3316351"/>
            <a:ext cx="1676400" cy="150431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indent="-635" algn="ctr">
              <a:lnSpc>
                <a:spcPct val="87800"/>
              </a:lnSpc>
              <a:spcBef>
                <a:spcPts val="36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Deban informar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en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la 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declaración</a:t>
            </a:r>
            <a:r>
              <a:rPr sz="18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solo </a:t>
            </a:r>
            <a:r>
              <a:rPr sz="1800" spc="-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 trabajadores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y </a:t>
            </a:r>
            <a:r>
              <a:rPr sz="1800" spc="-4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PS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de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4ta 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Categoría</a:t>
            </a:r>
            <a:r>
              <a:rPr sz="18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.</a:t>
            </a:r>
            <a:endParaRPr sz="1800">
              <a:latin typeface="Palatino Linotype"/>
              <a:cs typeface="Palatino Linotype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3AAC8C1-ACBC-A097-7E4C-5E2046F940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7000" y="381000"/>
            <a:ext cx="155761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1313" y="509727"/>
            <a:ext cx="4991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Conceptos</a:t>
            </a:r>
            <a:r>
              <a:rPr spc="25" dirty="0"/>
              <a:t> </a:t>
            </a:r>
            <a:r>
              <a:rPr spc="-10" dirty="0"/>
              <a:t>que </a:t>
            </a:r>
            <a:r>
              <a:rPr spc="-5" dirty="0"/>
              <a:t>se</a:t>
            </a:r>
            <a:r>
              <a:rPr spc="-15" dirty="0"/>
              <a:t> </a:t>
            </a:r>
            <a:r>
              <a:rPr dirty="0"/>
              <a:t>declararán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360041" y="1519427"/>
          <a:ext cx="8165464" cy="52020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7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7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6430">
                <a:tc>
                  <a:txBody>
                    <a:bodyPr/>
                    <a:lstStyle/>
                    <a:p>
                      <a:pPr marL="184150"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Concepto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0340" marB="0"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271145"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PDT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0340" marB="0"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PLAME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1594" algn="ctr">
                        <a:lnSpc>
                          <a:spcPct val="100000"/>
                        </a:lnSpc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Web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Anotación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0340" marB="0"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1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PLAME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4471C4"/>
                      </a:solidFill>
                      <a:prstDash val="solid"/>
                    </a:lnL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114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2615" algn="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4471C4"/>
                      </a:solidFill>
                      <a:prstDash val="solid"/>
                    </a:lnR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90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Retenciones</a:t>
                      </a:r>
                      <a:r>
                        <a:rPr sz="18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del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IR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4ta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4769" marB="0">
                    <a:lnL w="6350">
                      <a:solidFill>
                        <a:srgbClr val="4471C4"/>
                      </a:solidFill>
                      <a:prstDash val="solid"/>
                    </a:lnL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114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4769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2615" algn="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4769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Solo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RHE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4769" marB="0"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90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Retenciones</a:t>
                      </a:r>
                      <a:r>
                        <a:rPr sz="18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del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IR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5ta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4769" marB="0">
                    <a:lnL w="6350">
                      <a:solidFill>
                        <a:srgbClr val="4471C4"/>
                      </a:solidFill>
                      <a:prstDash val="solid"/>
                    </a:lnL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114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4769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2615" algn="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4769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03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Aportes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EsSalud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Trabaj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4769" marB="0">
                    <a:lnL w="6350">
                      <a:solidFill>
                        <a:srgbClr val="4471C4"/>
                      </a:solidFill>
                      <a:prstDash val="solid"/>
                    </a:lnL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114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4769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2615" algn="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4769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90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+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Vida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Seguro de</a:t>
                      </a:r>
                      <a:r>
                        <a:rPr sz="1800" spc="-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Accid.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4769" marB="0">
                    <a:lnL w="6350">
                      <a:solidFill>
                        <a:srgbClr val="4471C4"/>
                      </a:solidFill>
                      <a:prstDash val="solid"/>
                    </a:lnL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114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4769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2615" algn="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4769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90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15"/>
                        </a:spcBef>
                        <a:tabLst>
                          <a:tab pos="1005205" algn="l"/>
                        </a:tabLst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Aportes	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SNP</a:t>
                      </a:r>
                      <a:r>
                        <a:rPr sz="18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–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DL</a:t>
                      </a:r>
                      <a:r>
                        <a:rPr sz="18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19990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5404" marB="0">
                    <a:lnL w="6350">
                      <a:solidFill>
                        <a:srgbClr val="4471C4"/>
                      </a:solidFill>
                      <a:prstDash val="solid"/>
                    </a:lnL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114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5404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2615" algn="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5404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03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Aportes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EsSalud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Pens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5405" marB="0">
                    <a:lnL w="6350">
                      <a:solidFill>
                        <a:srgbClr val="4471C4"/>
                      </a:solidFill>
                      <a:prstDash val="solid"/>
                    </a:lnL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114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5405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90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Fondo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Der.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Soc.</a:t>
                      </a:r>
                      <a:r>
                        <a:rPr sz="1800" spc="-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Artista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5405" marB="0">
                    <a:lnL w="6350">
                      <a:solidFill>
                        <a:srgbClr val="4471C4"/>
                      </a:solidFill>
                      <a:prstDash val="solid"/>
                    </a:lnL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114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5405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9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SCTR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EsSalud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5405" marB="0">
                    <a:lnL w="6350">
                      <a:solidFill>
                        <a:srgbClr val="4471C4"/>
                      </a:solidFill>
                      <a:prstDash val="solid"/>
                    </a:lnL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114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5405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494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Reg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Pens</a:t>
                      </a:r>
                      <a:r>
                        <a:rPr sz="18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Trabaj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Pesqueros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5405" marB="0">
                    <a:lnL w="6350">
                      <a:solidFill>
                        <a:srgbClr val="4471C4"/>
                      </a:solidFill>
                      <a:prstDash val="solid"/>
                    </a:lnL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114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5405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494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Fondo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Comp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Jub Minera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6040" marB="0">
                    <a:lnL w="6350">
                      <a:solidFill>
                        <a:srgbClr val="4471C4"/>
                      </a:solidFill>
                      <a:prstDash val="solid"/>
                    </a:lnL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114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X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6040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BC8F034B-E5AA-D237-DFB8-7BD965309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0" y="381000"/>
            <a:ext cx="155761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799" y="2127504"/>
              <a:ext cx="8557260" cy="39029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209799" y="2127504"/>
              <a:ext cx="8557260" cy="3903345"/>
            </a:xfrm>
            <a:custGeom>
              <a:avLst/>
              <a:gdLst/>
              <a:ahLst/>
              <a:cxnLst/>
              <a:rect l="l" t="t" r="r" b="b"/>
              <a:pathLst>
                <a:path w="8557260" h="3903345">
                  <a:moveTo>
                    <a:pt x="0" y="3902964"/>
                  </a:moveTo>
                  <a:lnTo>
                    <a:pt x="8557260" y="3902964"/>
                  </a:lnTo>
                  <a:lnTo>
                    <a:pt x="8557260" y="0"/>
                  </a:lnTo>
                  <a:lnTo>
                    <a:pt x="0" y="0"/>
                  </a:lnTo>
                  <a:lnTo>
                    <a:pt x="0" y="3902964"/>
                  </a:lnTo>
                  <a:close/>
                </a:path>
              </a:pathLst>
            </a:custGeom>
            <a:ln w="634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537841" y="2350770"/>
            <a:ext cx="8155940" cy="340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Rectificación</a:t>
            </a:r>
            <a:r>
              <a:rPr sz="24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o</a:t>
            </a:r>
            <a:r>
              <a:rPr sz="24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Sustitución: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950">
              <a:latin typeface="Arial"/>
              <a:cs typeface="Arial"/>
            </a:endParaRPr>
          </a:p>
          <a:p>
            <a:pPr marL="487680" marR="5080" indent="-361315" algn="just">
              <a:lnSpc>
                <a:spcPct val="90000"/>
              </a:lnSpc>
              <a:buClr>
                <a:srgbClr val="4471C4"/>
              </a:buClr>
              <a:buFont typeface="Wingdings"/>
              <a:buChar char=""/>
              <a:tabLst>
                <a:tab pos="488315" algn="l"/>
              </a:tabLst>
            </a:pPr>
            <a:r>
              <a:rPr sz="2400" spc="-5" dirty="0">
                <a:solidFill>
                  <a:srgbClr val="44536A"/>
                </a:solidFill>
                <a:latin typeface="Arial MT"/>
                <a:cs typeface="Arial MT"/>
              </a:rPr>
              <a:t>Si la </a:t>
            </a:r>
            <a:r>
              <a:rPr sz="2400" dirty="0">
                <a:solidFill>
                  <a:srgbClr val="44536A"/>
                </a:solidFill>
                <a:latin typeface="Arial MT"/>
                <a:cs typeface="Arial MT"/>
              </a:rPr>
              <a:t>declaración </a:t>
            </a:r>
            <a:r>
              <a:rPr sz="2400" spc="-5" dirty="0">
                <a:solidFill>
                  <a:srgbClr val="44536A"/>
                </a:solidFill>
                <a:latin typeface="Arial MT"/>
                <a:cs typeface="Arial MT"/>
              </a:rPr>
              <a:t>original se presentó utilizando el </a:t>
            </a:r>
            <a:r>
              <a:rPr sz="2400" dirty="0">
                <a:solidFill>
                  <a:srgbClr val="44536A"/>
                </a:solidFill>
                <a:latin typeface="Arial MT"/>
                <a:cs typeface="Arial MT"/>
              </a:rPr>
              <a:t>PDT </a:t>
            </a:r>
            <a:r>
              <a:rPr sz="2400" spc="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536A"/>
                </a:solidFill>
                <a:latin typeface="Arial MT"/>
                <a:cs typeface="Arial MT"/>
              </a:rPr>
              <a:t>PLAME, </a:t>
            </a:r>
            <a:r>
              <a:rPr sz="2400" spc="-5" dirty="0">
                <a:solidFill>
                  <a:srgbClr val="44536A"/>
                </a:solidFill>
                <a:latin typeface="Arial MT"/>
                <a:cs typeface="Arial MT"/>
              </a:rPr>
              <a:t>la </a:t>
            </a:r>
            <a:r>
              <a:rPr sz="2400" dirty="0">
                <a:solidFill>
                  <a:srgbClr val="44536A"/>
                </a:solidFill>
                <a:latin typeface="Arial MT"/>
                <a:cs typeface="Arial MT"/>
              </a:rPr>
              <a:t>declaración sustitutoria </a:t>
            </a:r>
            <a:r>
              <a:rPr sz="2400" spc="-5" dirty="0">
                <a:solidFill>
                  <a:srgbClr val="44536A"/>
                </a:solidFill>
                <a:latin typeface="Arial MT"/>
                <a:cs typeface="Arial MT"/>
              </a:rPr>
              <a:t>o rectificatoria</a:t>
            </a:r>
            <a:r>
              <a:rPr sz="2400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4536A"/>
                </a:solidFill>
                <a:latin typeface="Arial MT"/>
                <a:cs typeface="Arial MT"/>
              </a:rPr>
              <a:t>puede </a:t>
            </a:r>
            <a:r>
              <a:rPr sz="2400" spc="-65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536A"/>
                </a:solidFill>
                <a:latin typeface="Arial MT"/>
                <a:cs typeface="Arial MT"/>
              </a:rPr>
              <a:t>realizarse a </a:t>
            </a:r>
            <a:r>
              <a:rPr sz="2400" spc="-5" dirty="0">
                <a:solidFill>
                  <a:srgbClr val="44536A"/>
                </a:solidFill>
                <a:latin typeface="Arial MT"/>
                <a:cs typeface="Arial MT"/>
              </a:rPr>
              <a:t>través del </a:t>
            </a:r>
            <a:r>
              <a:rPr sz="2400" spc="-10" dirty="0">
                <a:solidFill>
                  <a:srgbClr val="44536A"/>
                </a:solidFill>
                <a:latin typeface="Arial MT"/>
                <a:cs typeface="Arial MT"/>
              </a:rPr>
              <a:t>PDT </a:t>
            </a:r>
            <a:r>
              <a:rPr sz="2400" dirty="0">
                <a:solidFill>
                  <a:srgbClr val="44536A"/>
                </a:solidFill>
                <a:latin typeface="Arial MT"/>
                <a:cs typeface="Arial MT"/>
              </a:rPr>
              <a:t>PLAME o </a:t>
            </a:r>
            <a:r>
              <a:rPr sz="2400" spc="-5" dirty="0">
                <a:solidFill>
                  <a:srgbClr val="44536A"/>
                </a:solidFill>
                <a:latin typeface="Arial MT"/>
                <a:cs typeface="Arial MT"/>
              </a:rPr>
              <a:t>del PLAME </a:t>
            </a:r>
            <a:r>
              <a:rPr sz="2400" spc="-10" dirty="0">
                <a:solidFill>
                  <a:srgbClr val="44536A"/>
                </a:solidFill>
                <a:latin typeface="Arial MT"/>
                <a:cs typeface="Arial MT"/>
              </a:rPr>
              <a:t>Web, </a:t>
            </a:r>
            <a:r>
              <a:rPr sz="2400" spc="-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536A"/>
                </a:solidFill>
                <a:latin typeface="Arial MT"/>
                <a:cs typeface="Arial MT"/>
              </a:rPr>
              <a:t>siempre</a:t>
            </a:r>
            <a:r>
              <a:rPr sz="2400" spc="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4536A"/>
                </a:solidFill>
                <a:latin typeface="Arial MT"/>
                <a:cs typeface="Arial MT"/>
              </a:rPr>
              <a:t>que</a:t>
            </a:r>
            <a:r>
              <a:rPr sz="2400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4536A"/>
                </a:solidFill>
                <a:latin typeface="Arial MT"/>
                <a:cs typeface="Arial MT"/>
              </a:rPr>
              <a:t>cumpla</a:t>
            </a:r>
            <a:r>
              <a:rPr sz="2400" spc="1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4536A"/>
                </a:solidFill>
                <a:latin typeface="Arial MT"/>
                <a:cs typeface="Arial MT"/>
              </a:rPr>
              <a:t>con</a:t>
            </a:r>
            <a:r>
              <a:rPr sz="2400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4536A"/>
                </a:solidFill>
                <a:latin typeface="Arial MT"/>
                <a:cs typeface="Arial MT"/>
              </a:rPr>
              <a:t>las</a:t>
            </a:r>
            <a:r>
              <a:rPr sz="2400" spc="1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4536A"/>
                </a:solidFill>
                <a:latin typeface="Arial MT"/>
                <a:cs typeface="Arial MT"/>
              </a:rPr>
              <a:t>condiciones</a:t>
            </a:r>
            <a:r>
              <a:rPr sz="2400" spc="40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4536A"/>
                </a:solidFill>
                <a:latin typeface="Arial MT"/>
                <a:cs typeface="Arial MT"/>
              </a:rPr>
              <a:t>para</a:t>
            </a:r>
            <a:r>
              <a:rPr sz="2400" spc="10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4536A"/>
                </a:solidFill>
                <a:latin typeface="Arial MT"/>
                <a:cs typeface="Arial MT"/>
              </a:rPr>
              <a:t>su uso.</a:t>
            </a:r>
            <a:endParaRPr sz="2400">
              <a:latin typeface="Arial MT"/>
              <a:cs typeface="Arial MT"/>
            </a:endParaRPr>
          </a:p>
          <a:p>
            <a:pPr marL="487680" marR="11430" indent="-361315" algn="just">
              <a:lnSpc>
                <a:spcPct val="90000"/>
              </a:lnSpc>
              <a:spcBef>
                <a:spcPts val="1010"/>
              </a:spcBef>
              <a:buClr>
                <a:srgbClr val="4471C4"/>
              </a:buClr>
              <a:buFont typeface="Wingdings"/>
              <a:buChar char=""/>
              <a:tabLst>
                <a:tab pos="488315" algn="l"/>
              </a:tabLst>
            </a:pPr>
            <a:r>
              <a:rPr sz="2400" spc="-5" dirty="0">
                <a:solidFill>
                  <a:srgbClr val="44536A"/>
                </a:solidFill>
                <a:latin typeface="Arial MT"/>
                <a:cs typeface="Arial MT"/>
              </a:rPr>
              <a:t>Se ingresan nuevamente todos los datos </a:t>
            </a:r>
            <a:r>
              <a:rPr sz="2400" spc="-10" dirty="0">
                <a:solidFill>
                  <a:srgbClr val="44536A"/>
                </a:solidFill>
                <a:latin typeface="Arial MT"/>
                <a:cs typeface="Arial MT"/>
              </a:rPr>
              <a:t>del </a:t>
            </a:r>
            <a:r>
              <a:rPr sz="2400" dirty="0">
                <a:solidFill>
                  <a:srgbClr val="44536A"/>
                </a:solidFill>
                <a:latin typeface="Arial MT"/>
                <a:cs typeface="Arial MT"/>
              </a:rPr>
              <a:t>concepto </a:t>
            </a:r>
            <a:r>
              <a:rPr sz="2400" spc="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536A"/>
                </a:solidFill>
                <a:latin typeface="Arial MT"/>
                <a:cs typeface="Arial MT"/>
              </a:rPr>
              <a:t>cuyo</a:t>
            </a:r>
            <a:r>
              <a:rPr sz="2400" spc="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536A"/>
                </a:solidFill>
                <a:latin typeface="Arial MT"/>
                <a:cs typeface="Arial MT"/>
              </a:rPr>
              <a:t>declaración</a:t>
            </a:r>
            <a:r>
              <a:rPr sz="2400" spc="5" dirty="0">
                <a:solidFill>
                  <a:srgbClr val="44536A"/>
                </a:solidFill>
                <a:latin typeface="Arial MT"/>
                <a:cs typeface="Arial MT"/>
              </a:rPr>
              <a:t> se</a:t>
            </a:r>
            <a:r>
              <a:rPr sz="2400" spc="10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4536A"/>
                </a:solidFill>
                <a:latin typeface="Arial MT"/>
                <a:cs typeface="Arial MT"/>
              </a:rPr>
              <a:t>sustituye</a:t>
            </a:r>
            <a:r>
              <a:rPr sz="2400" dirty="0">
                <a:solidFill>
                  <a:srgbClr val="44536A"/>
                </a:solidFill>
                <a:latin typeface="Arial MT"/>
                <a:cs typeface="Arial MT"/>
              </a:rPr>
              <a:t> o</a:t>
            </a:r>
            <a:r>
              <a:rPr sz="2400" spc="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4536A"/>
                </a:solidFill>
                <a:latin typeface="Arial MT"/>
                <a:cs typeface="Arial MT"/>
              </a:rPr>
              <a:t>rectifica,</a:t>
            </a:r>
            <a:r>
              <a:rPr sz="2400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4536A"/>
                </a:solidFill>
                <a:latin typeface="Arial MT"/>
                <a:cs typeface="Arial MT"/>
              </a:rPr>
              <a:t>inclusive </a:t>
            </a:r>
            <a:r>
              <a:rPr sz="2400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4536A"/>
                </a:solidFill>
                <a:latin typeface="Arial MT"/>
                <a:cs typeface="Arial MT"/>
              </a:rPr>
              <a:t>aquella</a:t>
            </a:r>
            <a:r>
              <a:rPr sz="2400" spc="30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4536A"/>
                </a:solidFill>
                <a:latin typeface="Arial MT"/>
                <a:cs typeface="Arial MT"/>
              </a:rPr>
              <a:t>información</a:t>
            </a:r>
            <a:r>
              <a:rPr sz="2400" spc="2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4536A"/>
                </a:solidFill>
                <a:latin typeface="Arial MT"/>
                <a:cs typeface="Arial MT"/>
              </a:rPr>
              <a:t>que</a:t>
            </a:r>
            <a:r>
              <a:rPr sz="2400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4536A"/>
                </a:solidFill>
                <a:latin typeface="Arial MT"/>
                <a:cs typeface="Arial MT"/>
              </a:rPr>
              <a:t>no</a:t>
            </a:r>
            <a:r>
              <a:rPr sz="2400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4536A"/>
                </a:solidFill>
                <a:latin typeface="Arial MT"/>
                <a:cs typeface="Arial MT"/>
              </a:rPr>
              <a:t>se</a:t>
            </a:r>
            <a:r>
              <a:rPr sz="2400" spc="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4536A"/>
                </a:solidFill>
                <a:latin typeface="Arial MT"/>
                <a:cs typeface="Arial MT"/>
              </a:rPr>
              <a:t>desea</a:t>
            </a:r>
            <a:r>
              <a:rPr sz="2400" spc="1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2400" spc="-15" dirty="0">
                <a:solidFill>
                  <a:srgbClr val="44536A"/>
                </a:solidFill>
                <a:latin typeface="Arial MT"/>
                <a:cs typeface="Arial MT"/>
              </a:rPr>
              <a:t>rectificar.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34846" y="509473"/>
            <a:ext cx="50806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Rectificatoria</a:t>
            </a:r>
            <a:r>
              <a:rPr spc="25" dirty="0"/>
              <a:t> </a:t>
            </a:r>
            <a:r>
              <a:rPr spc="-5" dirty="0"/>
              <a:t>del PLAME</a:t>
            </a:r>
            <a:r>
              <a:rPr dirty="0"/>
              <a:t> </a:t>
            </a:r>
            <a:r>
              <a:rPr spc="-20" dirty="0"/>
              <a:t>Web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C8476A1-D239-1170-AA50-A87FB09E1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0" y="381000"/>
            <a:ext cx="155761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2120" y="1575745"/>
              <a:ext cx="10613182" cy="515278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1663" y="1495031"/>
              <a:ext cx="10669524" cy="52090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1788" y="1725167"/>
              <a:ext cx="10218419" cy="475792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6924" y="2988576"/>
              <a:ext cx="1098816" cy="60958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51788" y="3043427"/>
              <a:ext cx="940435" cy="451484"/>
            </a:xfrm>
            <a:custGeom>
              <a:avLst/>
              <a:gdLst/>
              <a:ahLst/>
              <a:cxnLst/>
              <a:rect l="l" t="t" r="r" b="b"/>
              <a:pathLst>
                <a:path w="940435" h="451485">
                  <a:moveTo>
                    <a:pt x="0" y="451103"/>
                  </a:moveTo>
                  <a:lnTo>
                    <a:pt x="940308" y="451103"/>
                  </a:lnTo>
                  <a:lnTo>
                    <a:pt x="940308" y="0"/>
                  </a:lnTo>
                  <a:lnTo>
                    <a:pt x="0" y="0"/>
                  </a:lnTo>
                  <a:lnTo>
                    <a:pt x="0" y="451103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82924" y="1816607"/>
              <a:ext cx="1722120" cy="146303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582924" y="1816607"/>
              <a:ext cx="1722120" cy="1463040"/>
            </a:xfrm>
            <a:custGeom>
              <a:avLst/>
              <a:gdLst/>
              <a:ahLst/>
              <a:cxnLst/>
              <a:rect l="l" t="t" r="r" b="b"/>
              <a:pathLst>
                <a:path w="1722120" h="1463039">
                  <a:moveTo>
                    <a:pt x="0" y="731519"/>
                  </a:moveTo>
                  <a:lnTo>
                    <a:pt x="365760" y="365759"/>
                  </a:lnTo>
                  <a:lnTo>
                    <a:pt x="365760" y="548639"/>
                  </a:lnTo>
                  <a:lnTo>
                    <a:pt x="603123" y="548639"/>
                  </a:lnTo>
                  <a:lnTo>
                    <a:pt x="603123" y="0"/>
                  </a:lnTo>
                  <a:lnTo>
                    <a:pt x="1722120" y="0"/>
                  </a:lnTo>
                  <a:lnTo>
                    <a:pt x="1722120" y="1463039"/>
                  </a:lnTo>
                  <a:lnTo>
                    <a:pt x="603123" y="1463039"/>
                  </a:lnTo>
                  <a:lnTo>
                    <a:pt x="603123" y="914400"/>
                  </a:lnTo>
                  <a:lnTo>
                    <a:pt x="365760" y="914400"/>
                  </a:lnTo>
                  <a:lnTo>
                    <a:pt x="365760" y="1097279"/>
                  </a:lnTo>
                  <a:lnTo>
                    <a:pt x="0" y="731519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328540" y="2255646"/>
            <a:ext cx="83629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" marR="5080" indent="-60960">
              <a:lnSpc>
                <a:spcPct val="100000"/>
              </a:lnSpc>
              <a:spcBef>
                <a:spcPts val="100"/>
              </a:spcBef>
            </a:pPr>
            <a:r>
              <a:rPr sz="1800" b="1" spc="-120" dirty="0">
                <a:latin typeface="Arial"/>
                <a:cs typeface="Arial"/>
              </a:rPr>
              <a:t>A</a:t>
            </a:r>
            <a:r>
              <a:rPr sz="1800" b="1" spc="-25" dirty="0">
                <a:latin typeface="Arial"/>
                <a:cs typeface="Arial"/>
              </a:rPr>
              <a:t>y</a:t>
            </a:r>
            <a:r>
              <a:rPr sz="1800" b="1" dirty="0">
                <a:latin typeface="Arial"/>
                <a:cs typeface="Arial"/>
              </a:rPr>
              <a:t>u</a:t>
            </a:r>
            <a:r>
              <a:rPr sz="1800" b="1" spc="5" dirty="0">
                <a:latin typeface="Arial"/>
                <a:cs typeface="Arial"/>
              </a:rPr>
              <a:t>d</a:t>
            </a:r>
            <a:r>
              <a:rPr sz="1800" b="1" spc="-5" dirty="0">
                <a:latin typeface="Arial"/>
                <a:cs typeface="Arial"/>
              </a:rPr>
              <a:t>as  </a:t>
            </a:r>
            <a:r>
              <a:rPr sz="1800" b="1" dirty="0">
                <a:latin typeface="Arial"/>
                <a:cs typeface="Arial"/>
              </a:rPr>
              <a:t>en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pdf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87017" y="510286"/>
            <a:ext cx="47891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Parte: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Información</a:t>
            </a:r>
            <a:r>
              <a:rPr sz="2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General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B984A4D-4022-F3C3-4208-02373FEBDC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7000" y="381000"/>
            <a:ext cx="155761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3490" y="2042057"/>
              <a:ext cx="9770423" cy="461030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8760" y="2057400"/>
              <a:ext cx="9794748" cy="46344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0492" y="2199132"/>
              <a:ext cx="9515856" cy="43555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5440" y="3954792"/>
              <a:ext cx="1097292" cy="53643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70304" y="4009644"/>
              <a:ext cx="939165" cy="378460"/>
            </a:xfrm>
            <a:custGeom>
              <a:avLst/>
              <a:gdLst/>
              <a:ahLst/>
              <a:cxnLst/>
              <a:rect l="l" t="t" r="r" b="b"/>
              <a:pathLst>
                <a:path w="939164" h="378460">
                  <a:moveTo>
                    <a:pt x="0" y="377951"/>
                  </a:moveTo>
                  <a:lnTo>
                    <a:pt x="938783" y="377951"/>
                  </a:lnTo>
                  <a:lnTo>
                    <a:pt x="938783" y="0"/>
                  </a:lnTo>
                  <a:lnTo>
                    <a:pt x="0" y="0"/>
                  </a:lnTo>
                  <a:lnTo>
                    <a:pt x="0" y="377951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96271" y="4392180"/>
              <a:ext cx="737603" cy="73760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938003" y="4533900"/>
              <a:ext cx="459105" cy="459105"/>
            </a:xfrm>
            <a:custGeom>
              <a:avLst/>
              <a:gdLst/>
              <a:ahLst/>
              <a:cxnLst/>
              <a:rect l="l" t="t" r="r" b="b"/>
              <a:pathLst>
                <a:path w="459104" h="459104">
                  <a:moveTo>
                    <a:pt x="344043" y="0"/>
                  </a:moveTo>
                  <a:lnTo>
                    <a:pt x="114680" y="0"/>
                  </a:lnTo>
                  <a:lnTo>
                    <a:pt x="114680" y="229362"/>
                  </a:lnTo>
                  <a:lnTo>
                    <a:pt x="0" y="229362"/>
                  </a:lnTo>
                  <a:lnTo>
                    <a:pt x="229362" y="458724"/>
                  </a:lnTo>
                  <a:lnTo>
                    <a:pt x="458724" y="229362"/>
                  </a:lnTo>
                  <a:lnTo>
                    <a:pt x="344043" y="229362"/>
                  </a:lnTo>
                  <a:lnTo>
                    <a:pt x="34404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567554" y="1554860"/>
            <a:ext cx="36785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0" dirty="0">
                <a:solidFill>
                  <a:srgbClr val="006FC0"/>
                </a:solidFill>
                <a:latin typeface="Arial"/>
                <a:cs typeface="Arial"/>
              </a:rPr>
              <a:t>Detalle</a:t>
            </a:r>
            <a:r>
              <a:rPr sz="2400" b="1" spc="-1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006FC0"/>
                </a:solidFill>
                <a:latin typeface="Arial"/>
                <a:cs typeface="Arial"/>
              </a:rPr>
              <a:t>de</a:t>
            </a:r>
            <a:r>
              <a:rPr sz="2400" b="1" spc="-10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40" dirty="0">
                <a:solidFill>
                  <a:srgbClr val="006FC0"/>
                </a:solidFill>
                <a:latin typeface="Arial"/>
                <a:cs typeface="Arial"/>
              </a:rPr>
              <a:t>la</a:t>
            </a:r>
            <a:r>
              <a:rPr sz="2400" b="1" spc="-10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35" dirty="0">
                <a:solidFill>
                  <a:srgbClr val="006FC0"/>
                </a:solidFill>
                <a:latin typeface="Arial"/>
                <a:cs typeface="Arial"/>
              </a:rPr>
              <a:t>declaración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38199" y="556386"/>
            <a:ext cx="2196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PLAME</a:t>
            </a:r>
            <a:r>
              <a:rPr sz="2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WEB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D8C7562-328F-B1B4-8DA5-3CBB9E0DC8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7000" y="381000"/>
            <a:ext cx="155761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2401" y="2162466"/>
              <a:ext cx="9086148" cy="46772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30908" y="2122948"/>
              <a:ext cx="9160764" cy="47350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61032" y="2353055"/>
              <a:ext cx="8709660" cy="430377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633976" y="1386966"/>
            <a:ext cx="37655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110" marR="5080" indent="-360045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solidFill>
                  <a:srgbClr val="006FC0"/>
                </a:solidFill>
                <a:latin typeface="Arial MT"/>
                <a:cs typeface="Arial MT"/>
              </a:rPr>
              <a:t>Detalle</a:t>
            </a:r>
            <a:r>
              <a:rPr sz="2400" spc="-9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25" dirty="0">
                <a:solidFill>
                  <a:srgbClr val="006FC0"/>
                </a:solidFill>
                <a:latin typeface="Arial MT"/>
                <a:cs typeface="Arial MT"/>
              </a:rPr>
              <a:t>de</a:t>
            </a:r>
            <a:r>
              <a:rPr sz="2400" spc="-8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00" dirty="0">
                <a:solidFill>
                  <a:srgbClr val="006FC0"/>
                </a:solidFill>
                <a:latin typeface="Arial MT"/>
                <a:cs typeface="Arial MT"/>
              </a:rPr>
              <a:t>la</a:t>
            </a:r>
            <a:r>
              <a:rPr sz="2400" spc="-7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20" dirty="0">
                <a:solidFill>
                  <a:srgbClr val="006FC0"/>
                </a:solidFill>
                <a:latin typeface="Arial MT"/>
                <a:cs typeface="Arial MT"/>
              </a:rPr>
              <a:t>declaración/ </a:t>
            </a:r>
            <a:r>
              <a:rPr sz="2400" spc="-65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b="1" u="heavy" spc="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Datos</a:t>
            </a:r>
            <a:r>
              <a:rPr sz="2400" b="1" u="heavy" spc="-1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del</a:t>
            </a:r>
            <a:r>
              <a:rPr sz="2400" b="1" u="heavy" spc="-10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trabajador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43515" y="4655947"/>
            <a:ext cx="16186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4471C4"/>
                </a:solidFill>
                <a:latin typeface="Arial"/>
                <a:cs typeface="Arial"/>
              </a:rPr>
              <a:t>Inf.</a:t>
            </a:r>
            <a:r>
              <a:rPr sz="1600" b="1" spc="-9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4471C4"/>
                </a:solidFill>
                <a:latin typeface="Arial"/>
                <a:cs typeface="Arial"/>
              </a:rPr>
              <a:t>Sincronizada </a:t>
            </a:r>
            <a:r>
              <a:rPr sz="1600" b="1" spc="-43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del</a:t>
            </a:r>
            <a:r>
              <a:rPr sz="1600" b="1" spc="-2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120" dirty="0">
                <a:solidFill>
                  <a:srgbClr val="4471C4"/>
                </a:solidFill>
                <a:latin typeface="Arial"/>
                <a:cs typeface="Arial"/>
              </a:rPr>
              <a:t>T-REGISTRO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095500" y="3348202"/>
            <a:ext cx="8624570" cy="3044825"/>
            <a:chOff x="2095500" y="3348202"/>
            <a:chExt cx="8624570" cy="3044825"/>
          </a:xfrm>
        </p:grpSpPr>
        <p:sp>
          <p:nvSpPr>
            <p:cNvPr id="9" name="object 9"/>
            <p:cNvSpPr/>
            <p:nvPr/>
          </p:nvSpPr>
          <p:spPr>
            <a:xfrm>
              <a:off x="9809226" y="4383786"/>
              <a:ext cx="297180" cy="1144905"/>
            </a:xfrm>
            <a:custGeom>
              <a:avLst/>
              <a:gdLst/>
              <a:ahLst/>
              <a:cxnLst/>
              <a:rect l="l" t="t" r="r" b="b"/>
              <a:pathLst>
                <a:path w="297179" h="1144904">
                  <a:moveTo>
                    <a:pt x="0" y="0"/>
                  </a:moveTo>
                  <a:lnTo>
                    <a:pt x="57828" y="0"/>
                  </a:lnTo>
                  <a:lnTo>
                    <a:pt x="105060" y="0"/>
                  </a:lnTo>
                  <a:lnTo>
                    <a:pt x="136909" y="0"/>
                  </a:lnTo>
                  <a:lnTo>
                    <a:pt x="148590" y="0"/>
                  </a:lnTo>
                  <a:lnTo>
                    <a:pt x="148590" y="572262"/>
                  </a:lnTo>
                  <a:lnTo>
                    <a:pt x="160270" y="572262"/>
                  </a:lnTo>
                  <a:lnTo>
                    <a:pt x="192119" y="572262"/>
                  </a:lnTo>
                  <a:lnTo>
                    <a:pt x="239351" y="572262"/>
                  </a:lnTo>
                  <a:lnTo>
                    <a:pt x="297179" y="572262"/>
                  </a:lnTo>
                  <a:lnTo>
                    <a:pt x="239351" y="572262"/>
                  </a:lnTo>
                  <a:lnTo>
                    <a:pt x="192119" y="572262"/>
                  </a:lnTo>
                  <a:lnTo>
                    <a:pt x="160270" y="572262"/>
                  </a:lnTo>
                  <a:lnTo>
                    <a:pt x="148590" y="572262"/>
                  </a:lnTo>
                  <a:lnTo>
                    <a:pt x="148590" y="1144523"/>
                  </a:lnTo>
                  <a:lnTo>
                    <a:pt x="136909" y="1144523"/>
                  </a:lnTo>
                  <a:lnTo>
                    <a:pt x="105060" y="1144523"/>
                  </a:lnTo>
                  <a:lnTo>
                    <a:pt x="57828" y="1144523"/>
                  </a:lnTo>
                  <a:lnTo>
                    <a:pt x="0" y="1144523"/>
                  </a:lnTo>
                </a:path>
              </a:pathLst>
            </a:custGeom>
            <a:ln w="380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95500" y="3348202"/>
              <a:ext cx="1435608" cy="55933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150364" y="3403092"/>
              <a:ext cx="1277620" cy="401320"/>
            </a:xfrm>
            <a:custGeom>
              <a:avLst/>
              <a:gdLst/>
              <a:ahLst/>
              <a:cxnLst/>
              <a:rect l="l" t="t" r="r" b="b"/>
              <a:pathLst>
                <a:path w="1277620" h="401320">
                  <a:moveTo>
                    <a:pt x="0" y="400811"/>
                  </a:moveTo>
                  <a:lnTo>
                    <a:pt x="1277112" y="400811"/>
                  </a:lnTo>
                  <a:lnTo>
                    <a:pt x="1277112" y="0"/>
                  </a:lnTo>
                  <a:lnTo>
                    <a:pt x="0" y="0"/>
                  </a:lnTo>
                  <a:lnTo>
                    <a:pt x="0" y="400811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521446" y="5601461"/>
              <a:ext cx="2184400" cy="777240"/>
            </a:xfrm>
            <a:custGeom>
              <a:avLst/>
              <a:gdLst/>
              <a:ahLst/>
              <a:cxnLst/>
              <a:rect l="l" t="t" r="r" b="b"/>
              <a:pathLst>
                <a:path w="2184400" h="777239">
                  <a:moveTo>
                    <a:pt x="2183892" y="0"/>
                  </a:moveTo>
                  <a:lnTo>
                    <a:pt x="764921" y="0"/>
                  </a:lnTo>
                  <a:lnTo>
                    <a:pt x="764921" y="291465"/>
                  </a:lnTo>
                  <a:lnTo>
                    <a:pt x="194309" y="291465"/>
                  </a:lnTo>
                  <a:lnTo>
                    <a:pt x="194309" y="194309"/>
                  </a:lnTo>
                  <a:lnTo>
                    <a:pt x="0" y="388619"/>
                  </a:lnTo>
                  <a:lnTo>
                    <a:pt x="194309" y="582930"/>
                  </a:lnTo>
                  <a:lnTo>
                    <a:pt x="194309" y="485775"/>
                  </a:lnTo>
                  <a:lnTo>
                    <a:pt x="764921" y="485775"/>
                  </a:lnTo>
                  <a:lnTo>
                    <a:pt x="764921" y="777240"/>
                  </a:lnTo>
                  <a:lnTo>
                    <a:pt x="2183892" y="777240"/>
                  </a:lnTo>
                  <a:lnTo>
                    <a:pt x="2183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21446" y="5601461"/>
              <a:ext cx="2184400" cy="777240"/>
            </a:xfrm>
            <a:custGeom>
              <a:avLst/>
              <a:gdLst/>
              <a:ahLst/>
              <a:cxnLst/>
              <a:rect l="l" t="t" r="r" b="b"/>
              <a:pathLst>
                <a:path w="2184400" h="777239">
                  <a:moveTo>
                    <a:pt x="0" y="388619"/>
                  </a:moveTo>
                  <a:lnTo>
                    <a:pt x="194309" y="194309"/>
                  </a:lnTo>
                  <a:lnTo>
                    <a:pt x="194309" y="291465"/>
                  </a:lnTo>
                  <a:lnTo>
                    <a:pt x="764921" y="291465"/>
                  </a:lnTo>
                  <a:lnTo>
                    <a:pt x="764921" y="0"/>
                  </a:lnTo>
                  <a:lnTo>
                    <a:pt x="2183892" y="0"/>
                  </a:lnTo>
                  <a:lnTo>
                    <a:pt x="2183892" y="777240"/>
                  </a:lnTo>
                  <a:lnTo>
                    <a:pt x="764921" y="777240"/>
                  </a:lnTo>
                  <a:lnTo>
                    <a:pt x="764921" y="485775"/>
                  </a:lnTo>
                  <a:lnTo>
                    <a:pt x="194309" y="485775"/>
                  </a:lnTo>
                  <a:lnTo>
                    <a:pt x="194309" y="582930"/>
                  </a:lnTo>
                  <a:lnTo>
                    <a:pt x="0" y="388619"/>
                  </a:lnTo>
                  <a:close/>
                </a:path>
              </a:pathLst>
            </a:custGeom>
            <a:ln w="285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20656" y="5793828"/>
              <a:ext cx="347091" cy="14889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78644" y="6037668"/>
              <a:ext cx="1041653" cy="148894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238199" y="556386"/>
            <a:ext cx="2196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PLAME</a:t>
            </a:r>
            <a:r>
              <a:rPr spc="-70" dirty="0"/>
              <a:t> </a:t>
            </a:r>
            <a:r>
              <a:rPr spc="-5" dirty="0"/>
              <a:t>WEB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FCDBCC2-5871-45F4-1368-9E1BACBB83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87000" y="381000"/>
            <a:ext cx="155761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7598" y="2576983"/>
              <a:ext cx="9901455" cy="395498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5419" y="2564892"/>
              <a:ext cx="9976104" cy="40294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85544" y="2795016"/>
              <a:ext cx="9525000" cy="35783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77311" y="3677373"/>
              <a:ext cx="1274064" cy="53953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932176" y="3732276"/>
              <a:ext cx="1115695" cy="381000"/>
            </a:xfrm>
            <a:custGeom>
              <a:avLst/>
              <a:gdLst/>
              <a:ahLst/>
              <a:cxnLst/>
              <a:rect l="l" t="t" r="r" b="b"/>
              <a:pathLst>
                <a:path w="1115695" h="381000">
                  <a:moveTo>
                    <a:pt x="0" y="381000"/>
                  </a:moveTo>
                  <a:lnTo>
                    <a:pt x="1115568" y="381000"/>
                  </a:lnTo>
                  <a:lnTo>
                    <a:pt x="1115568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213352" y="1621916"/>
            <a:ext cx="37655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6915" marR="5080" indent="-704850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solidFill>
                  <a:srgbClr val="006FC0"/>
                </a:solidFill>
                <a:latin typeface="Arial MT"/>
                <a:cs typeface="Arial MT"/>
              </a:rPr>
              <a:t>Detalle</a:t>
            </a:r>
            <a:r>
              <a:rPr sz="2400" spc="-9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25" dirty="0">
                <a:solidFill>
                  <a:srgbClr val="006FC0"/>
                </a:solidFill>
                <a:latin typeface="Arial MT"/>
                <a:cs typeface="Arial MT"/>
              </a:rPr>
              <a:t>de</a:t>
            </a:r>
            <a:r>
              <a:rPr sz="2400" spc="-8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00" dirty="0">
                <a:solidFill>
                  <a:srgbClr val="006FC0"/>
                </a:solidFill>
                <a:latin typeface="Arial MT"/>
                <a:cs typeface="Arial MT"/>
              </a:rPr>
              <a:t>la</a:t>
            </a:r>
            <a:r>
              <a:rPr sz="2400" spc="-7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20" dirty="0">
                <a:solidFill>
                  <a:srgbClr val="006FC0"/>
                </a:solidFill>
                <a:latin typeface="Arial MT"/>
                <a:cs typeface="Arial MT"/>
              </a:rPr>
              <a:t>declaración/ </a:t>
            </a:r>
            <a:r>
              <a:rPr sz="2400" spc="-65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b="1" u="heavy" spc="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Jornada</a:t>
            </a:r>
            <a:r>
              <a:rPr sz="2400" b="1" u="heavy" spc="-114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laboral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38199" y="556386"/>
            <a:ext cx="2196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PLAME</a:t>
            </a:r>
            <a:r>
              <a:rPr sz="2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WEB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295D538-B444-0ED3-32E5-56B906542F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7000" y="381000"/>
            <a:ext cx="155761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27140" y="2942806"/>
              <a:ext cx="5331254" cy="35555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15100" y="2930651"/>
              <a:ext cx="5405628" cy="36301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45224" y="3160776"/>
              <a:ext cx="4954524" cy="31790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1492" y="2942645"/>
              <a:ext cx="5331254" cy="332119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9452" y="2930639"/>
              <a:ext cx="5405628" cy="33954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79575" y="3160776"/>
              <a:ext cx="4954524" cy="29443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12364" y="3105899"/>
              <a:ext cx="1455419" cy="4602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967227" y="3160776"/>
              <a:ext cx="1297305" cy="302260"/>
            </a:xfrm>
            <a:custGeom>
              <a:avLst/>
              <a:gdLst/>
              <a:ahLst/>
              <a:cxnLst/>
              <a:rect l="l" t="t" r="r" b="b"/>
              <a:pathLst>
                <a:path w="1297304" h="302260">
                  <a:moveTo>
                    <a:pt x="0" y="301751"/>
                  </a:moveTo>
                  <a:lnTo>
                    <a:pt x="1296924" y="301751"/>
                  </a:lnTo>
                  <a:lnTo>
                    <a:pt x="1296924" y="0"/>
                  </a:lnTo>
                  <a:lnTo>
                    <a:pt x="0" y="0"/>
                  </a:lnTo>
                  <a:lnTo>
                    <a:pt x="0" y="301751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73212" y="3122714"/>
              <a:ext cx="2084831" cy="42820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228076" y="3177539"/>
              <a:ext cx="1926589" cy="269875"/>
            </a:xfrm>
            <a:custGeom>
              <a:avLst/>
              <a:gdLst/>
              <a:ahLst/>
              <a:cxnLst/>
              <a:rect l="l" t="t" r="r" b="b"/>
              <a:pathLst>
                <a:path w="1926590" h="269875">
                  <a:moveTo>
                    <a:pt x="0" y="269748"/>
                  </a:moveTo>
                  <a:lnTo>
                    <a:pt x="1926335" y="269748"/>
                  </a:lnTo>
                  <a:lnTo>
                    <a:pt x="1926335" y="0"/>
                  </a:lnTo>
                  <a:lnTo>
                    <a:pt x="0" y="0"/>
                  </a:lnTo>
                  <a:lnTo>
                    <a:pt x="0" y="269748"/>
                  </a:lnTo>
                  <a:close/>
                </a:path>
              </a:pathLst>
            </a:custGeom>
            <a:ln w="571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643629" y="1706371"/>
            <a:ext cx="62020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19200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solidFill>
                  <a:srgbClr val="006FC0"/>
                </a:solidFill>
                <a:latin typeface="Arial MT"/>
                <a:cs typeface="Arial MT"/>
              </a:rPr>
              <a:t>Detalle </a:t>
            </a:r>
            <a:r>
              <a:rPr sz="2400" spc="125" dirty="0">
                <a:solidFill>
                  <a:srgbClr val="006FC0"/>
                </a:solidFill>
                <a:latin typeface="Arial MT"/>
                <a:cs typeface="Arial MT"/>
              </a:rPr>
              <a:t>de </a:t>
            </a:r>
            <a:r>
              <a:rPr sz="2400" spc="100" dirty="0">
                <a:solidFill>
                  <a:srgbClr val="006FC0"/>
                </a:solidFill>
                <a:latin typeface="Arial MT"/>
                <a:cs typeface="Arial MT"/>
              </a:rPr>
              <a:t>la </a:t>
            </a:r>
            <a:r>
              <a:rPr sz="2400" spc="120" dirty="0">
                <a:solidFill>
                  <a:srgbClr val="006FC0"/>
                </a:solidFill>
                <a:latin typeface="Arial MT"/>
                <a:cs typeface="Arial MT"/>
              </a:rPr>
              <a:t>declaración/ </a:t>
            </a:r>
            <a:r>
              <a:rPr sz="2400" spc="12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b="1" u="heavy" spc="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Jornada</a:t>
            </a:r>
            <a:r>
              <a:rPr sz="2400" b="1" u="heavy" spc="-1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laboral/Días</a:t>
            </a:r>
            <a:r>
              <a:rPr sz="2400" b="1" u="heavy" spc="-10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Subsiados</a:t>
            </a:r>
            <a:r>
              <a:rPr sz="2400" b="1" u="heavy" spc="-9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y</a:t>
            </a:r>
            <a:r>
              <a:rPr sz="2400" b="1" u="heavy" spc="-7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NL</a:t>
            </a:r>
            <a:r>
              <a:rPr sz="2400" b="1" u="heavy" spc="-8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y</a:t>
            </a:r>
            <a:r>
              <a:rPr sz="2400" b="1" u="heavy" spc="-8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38199" y="556386"/>
            <a:ext cx="2196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PLAME</a:t>
            </a:r>
            <a:r>
              <a:rPr sz="2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WEB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DE211AA-DDEE-DE39-E928-BD11852F2F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87000" y="381000"/>
            <a:ext cx="155761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51832" y="0"/>
              <a:ext cx="7440167" cy="242163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0" y="6857999"/>
                  </a:lnTo>
                  <a:lnTo>
                    <a:pt x="12192000" y="6857999"/>
                  </a:lnTo>
                  <a:lnTo>
                    <a:pt x="12192000" y="2327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92389" y="2310383"/>
              <a:ext cx="4699635" cy="4547870"/>
            </a:xfrm>
            <a:custGeom>
              <a:avLst/>
              <a:gdLst/>
              <a:ahLst/>
              <a:cxnLst/>
              <a:rect l="l" t="t" r="r" b="b"/>
              <a:pathLst>
                <a:path w="4699634" h="4547870">
                  <a:moveTo>
                    <a:pt x="4697705" y="0"/>
                  </a:moveTo>
                  <a:lnTo>
                    <a:pt x="0" y="4547612"/>
                  </a:lnTo>
                  <a:lnTo>
                    <a:pt x="301769" y="4547612"/>
                  </a:lnTo>
                  <a:lnTo>
                    <a:pt x="324968" y="4546712"/>
                  </a:lnTo>
                  <a:lnTo>
                    <a:pt x="4699610" y="4546712"/>
                  </a:lnTo>
                  <a:lnTo>
                    <a:pt x="4699610" y="1748735"/>
                  </a:lnTo>
                  <a:lnTo>
                    <a:pt x="4697705" y="0"/>
                  </a:lnTo>
                  <a:close/>
                </a:path>
              </a:pathLst>
            </a:custGeom>
            <a:solidFill>
              <a:srgbClr val="001F5F">
                <a:alpha val="6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64775" y="5936488"/>
              <a:ext cx="1329055" cy="379095"/>
            </a:xfrm>
            <a:custGeom>
              <a:avLst/>
              <a:gdLst/>
              <a:ahLst/>
              <a:cxnLst/>
              <a:rect l="l" t="t" r="r" b="b"/>
              <a:pathLst>
                <a:path w="1329054" h="379095">
                  <a:moveTo>
                    <a:pt x="271411" y="282803"/>
                  </a:moveTo>
                  <a:lnTo>
                    <a:pt x="230441" y="224751"/>
                  </a:lnTo>
                  <a:lnTo>
                    <a:pt x="165633" y="213321"/>
                  </a:lnTo>
                  <a:lnTo>
                    <a:pt x="107264" y="205092"/>
                  </a:lnTo>
                  <a:lnTo>
                    <a:pt x="81394" y="185293"/>
                  </a:lnTo>
                  <a:lnTo>
                    <a:pt x="77139" y="157264"/>
                  </a:lnTo>
                  <a:lnTo>
                    <a:pt x="83616" y="124345"/>
                  </a:lnTo>
                  <a:lnTo>
                    <a:pt x="5930" y="194614"/>
                  </a:lnTo>
                  <a:lnTo>
                    <a:pt x="1511" y="200533"/>
                  </a:lnTo>
                  <a:lnTo>
                    <a:pt x="0" y="207365"/>
                  </a:lnTo>
                  <a:lnTo>
                    <a:pt x="1346" y="214274"/>
                  </a:lnTo>
                  <a:lnTo>
                    <a:pt x="5524" y="220395"/>
                  </a:lnTo>
                  <a:lnTo>
                    <a:pt x="165849" y="373532"/>
                  </a:lnTo>
                  <a:lnTo>
                    <a:pt x="172313" y="377634"/>
                  </a:lnTo>
                  <a:lnTo>
                    <a:pt x="179654" y="378993"/>
                  </a:lnTo>
                  <a:lnTo>
                    <a:pt x="186956" y="377634"/>
                  </a:lnTo>
                  <a:lnTo>
                    <a:pt x="255282" y="314286"/>
                  </a:lnTo>
                  <a:lnTo>
                    <a:pt x="269443" y="290931"/>
                  </a:lnTo>
                  <a:lnTo>
                    <a:pt x="271411" y="282803"/>
                  </a:lnTo>
                  <a:close/>
                </a:path>
                <a:path w="1329054" h="379095">
                  <a:moveTo>
                    <a:pt x="359651" y="171640"/>
                  </a:moveTo>
                  <a:lnTo>
                    <a:pt x="193522" y="5461"/>
                  </a:lnTo>
                  <a:lnTo>
                    <a:pt x="179781" y="0"/>
                  </a:lnTo>
                  <a:lnTo>
                    <a:pt x="172478" y="1371"/>
                  </a:lnTo>
                  <a:lnTo>
                    <a:pt x="104063" y="64706"/>
                  </a:lnTo>
                  <a:lnTo>
                    <a:pt x="87947" y="96202"/>
                  </a:lnTo>
                  <a:lnTo>
                    <a:pt x="88379" y="106857"/>
                  </a:lnTo>
                  <a:lnTo>
                    <a:pt x="97917" y="130416"/>
                  </a:lnTo>
                  <a:lnTo>
                    <a:pt x="128917" y="154241"/>
                  </a:lnTo>
                  <a:lnTo>
                    <a:pt x="193738" y="165684"/>
                  </a:lnTo>
                  <a:lnTo>
                    <a:pt x="252107" y="173913"/>
                  </a:lnTo>
                  <a:lnTo>
                    <a:pt x="277964" y="193700"/>
                  </a:lnTo>
                  <a:lnTo>
                    <a:pt x="282219" y="221729"/>
                  </a:lnTo>
                  <a:lnTo>
                    <a:pt x="275742" y="254647"/>
                  </a:lnTo>
                  <a:lnTo>
                    <a:pt x="353631" y="184391"/>
                  </a:lnTo>
                  <a:lnTo>
                    <a:pt x="358076" y="178473"/>
                  </a:lnTo>
                  <a:lnTo>
                    <a:pt x="359651" y="171640"/>
                  </a:lnTo>
                  <a:close/>
                </a:path>
                <a:path w="1329054" h="379095">
                  <a:moveTo>
                    <a:pt x="1328762" y="263309"/>
                  </a:moveTo>
                  <a:lnTo>
                    <a:pt x="1328127" y="261150"/>
                  </a:lnTo>
                  <a:lnTo>
                    <a:pt x="1327200" y="259372"/>
                  </a:lnTo>
                  <a:lnTo>
                    <a:pt x="1327213" y="259181"/>
                  </a:lnTo>
                  <a:lnTo>
                    <a:pt x="1321041" y="247167"/>
                  </a:lnTo>
                  <a:lnTo>
                    <a:pt x="1301102" y="208394"/>
                  </a:lnTo>
                  <a:lnTo>
                    <a:pt x="1278636" y="164706"/>
                  </a:lnTo>
                  <a:lnTo>
                    <a:pt x="1247762" y="104660"/>
                  </a:lnTo>
                  <a:lnTo>
                    <a:pt x="1246530" y="102095"/>
                  </a:lnTo>
                  <a:lnTo>
                    <a:pt x="1244473" y="100139"/>
                  </a:lnTo>
                  <a:lnTo>
                    <a:pt x="1241780" y="98958"/>
                  </a:lnTo>
                  <a:lnTo>
                    <a:pt x="1241577" y="98958"/>
                  </a:lnTo>
                  <a:lnTo>
                    <a:pt x="1241361" y="98755"/>
                  </a:lnTo>
                  <a:lnTo>
                    <a:pt x="1240967" y="98552"/>
                  </a:lnTo>
                  <a:lnTo>
                    <a:pt x="1240751" y="98552"/>
                  </a:lnTo>
                  <a:lnTo>
                    <a:pt x="1240332" y="98374"/>
                  </a:lnTo>
                  <a:lnTo>
                    <a:pt x="1240129" y="98171"/>
                  </a:lnTo>
                  <a:lnTo>
                    <a:pt x="1239913" y="98171"/>
                  </a:lnTo>
                  <a:lnTo>
                    <a:pt x="1239507" y="97980"/>
                  </a:lnTo>
                  <a:lnTo>
                    <a:pt x="1239304" y="97777"/>
                  </a:lnTo>
                  <a:lnTo>
                    <a:pt x="1238885" y="97777"/>
                  </a:lnTo>
                  <a:lnTo>
                    <a:pt x="1238681" y="97574"/>
                  </a:lnTo>
                  <a:lnTo>
                    <a:pt x="1235163" y="96507"/>
                  </a:lnTo>
                  <a:lnTo>
                    <a:pt x="1235163" y="201891"/>
                  </a:lnTo>
                  <a:lnTo>
                    <a:pt x="1235163" y="205638"/>
                  </a:lnTo>
                  <a:lnTo>
                    <a:pt x="1232484" y="208191"/>
                  </a:lnTo>
                  <a:lnTo>
                    <a:pt x="1229385" y="208191"/>
                  </a:lnTo>
                  <a:lnTo>
                    <a:pt x="1229385" y="208394"/>
                  </a:lnTo>
                  <a:lnTo>
                    <a:pt x="1194676" y="208394"/>
                  </a:lnTo>
                  <a:lnTo>
                    <a:pt x="1192199" y="205841"/>
                  </a:lnTo>
                  <a:lnTo>
                    <a:pt x="1192250" y="201891"/>
                  </a:lnTo>
                  <a:lnTo>
                    <a:pt x="1192415" y="201307"/>
                  </a:lnTo>
                  <a:lnTo>
                    <a:pt x="1192898" y="200329"/>
                  </a:lnTo>
                  <a:lnTo>
                    <a:pt x="1208519" y="167843"/>
                  </a:lnTo>
                  <a:lnTo>
                    <a:pt x="1209548" y="165874"/>
                  </a:lnTo>
                  <a:lnTo>
                    <a:pt x="1211414" y="164706"/>
                  </a:lnTo>
                  <a:lnTo>
                    <a:pt x="1216367" y="164706"/>
                  </a:lnTo>
                  <a:lnTo>
                    <a:pt x="1218222" y="166077"/>
                  </a:lnTo>
                  <a:lnTo>
                    <a:pt x="1234554" y="200329"/>
                  </a:lnTo>
                  <a:lnTo>
                    <a:pt x="1235163" y="201891"/>
                  </a:lnTo>
                  <a:lnTo>
                    <a:pt x="1235163" y="96507"/>
                  </a:lnTo>
                  <a:lnTo>
                    <a:pt x="1233512" y="95999"/>
                  </a:lnTo>
                  <a:lnTo>
                    <a:pt x="1224419" y="95021"/>
                  </a:lnTo>
                  <a:lnTo>
                    <a:pt x="1204175" y="95021"/>
                  </a:lnTo>
                  <a:lnTo>
                    <a:pt x="1195082" y="95999"/>
                  </a:lnTo>
                  <a:lnTo>
                    <a:pt x="1188694" y="97980"/>
                  </a:lnTo>
                  <a:lnTo>
                    <a:pt x="1188275" y="98171"/>
                  </a:lnTo>
                  <a:lnTo>
                    <a:pt x="1187640" y="98374"/>
                  </a:lnTo>
                  <a:lnTo>
                    <a:pt x="1187246" y="98755"/>
                  </a:lnTo>
                  <a:lnTo>
                    <a:pt x="1186827" y="98958"/>
                  </a:lnTo>
                  <a:lnTo>
                    <a:pt x="1184554" y="100342"/>
                  </a:lnTo>
                  <a:lnTo>
                    <a:pt x="1182687" y="102298"/>
                  </a:lnTo>
                  <a:lnTo>
                    <a:pt x="1181455" y="104660"/>
                  </a:lnTo>
                  <a:lnTo>
                    <a:pt x="1101813" y="259372"/>
                  </a:lnTo>
                  <a:lnTo>
                    <a:pt x="1100874" y="261150"/>
                  </a:lnTo>
                  <a:lnTo>
                    <a:pt x="1100264" y="263309"/>
                  </a:lnTo>
                  <a:lnTo>
                    <a:pt x="1100264" y="270205"/>
                  </a:lnTo>
                  <a:lnTo>
                    <a:pt x="1102537" y="274142"/>
                  </a:lnTo>
                  <a:lnTo>
                    <a:pt x="1106043" y="276694"/>
                  </a:lnTo>
                  <a:lnTo>
                    <a:pt x="1108519" y="279260"/>
                  </a:lnTo>
                  <a:lnTo>
                    <a:pt x="1118450" y="281228"/>
                  </a:lnTo>
                  <a:lnTo>
                    <a:pt x="1138275" y="281228"/>
                  </a:lnTo>
                  <a:lnTo>
                    <a:pt x="1145311" y="280441"/>
                  </a:lnTo>
                  <a:lnTo>
                    <a:pt x="1150061" y="279057"/>
                  </a:lnTo>
                  <a:lnTo>
                    <a:pt x="1154379" y="278079"/>
                  </a:lnTo>
                  <a:lnTo>
                    <a:pt x="1157909" y="275323"/>
                  </a:lnTo>
                  <a:lnTo>
                    <a:pt x="1159548" y="271576"/>
                  </a:lnTo>
                  <a:lnTo>
                    <a:pt x="1169670" y="250520"/>
                  </a:lnTo>
                  <a:lnTo>
                    <a:pt x="1169670" y="250317"/>
                  </a:lnTo>
                  <a:lnTo>
                    <a:pt x="1170724" y="248348"/>
                  </a:lnTo>
                  <a:lnTo>
                    <a:pt x="1172565" y="247167"/>
                  </a:lnTo>
                  <a:lnTo>
                    <a:pt x="1254594" y="247167"/>
                  </a:lnTo>
                  <a:lnTo>
                    <a:pt x="1256652" y="248551"/>
                  </a:lnTo>
                  <a:lnTo>
                    <a:pt x="1257592" y="250520"/>
                  </a:lnTo>
                  <a:lnTo>
                    <a:pt x="1267802" y="270992"/>
                  </a:lnTo>
                  <a:lnTo>
                    <a:pt x="1269669" y="275120"/>
                  </a:lnTo>
                  <a:lnTo>
                    <a:pt x="1273390" y="278079"/>
                  </a:lnTo>
                  <a:lnTo>
                    <a:pt x="1277937" y="279057"/>
                  </a:lnTo>
                  <a:lnTo>
                    <a:pt x="1282687" y="280441"/>
                  </a:lnTo>
                  <a:lnTo>
                    <a:pt x="1289913" y="281228"/>
                  </a:lnTo>
                  <a:lnTo>
                    <a:pt x="1305623" y="281228"/>
                  </a:lnTo>
                  <a:lnTo>
                    <a:pt x="1313268" y="280441"/>
                  </a:lnTo>
                  <a:lnTo>
                    <a:pt x="1318006" y="279057"/>
                  </a:lnTo>
                  <a:lnTo>
                    <a:pt x="1318641" y="279057"/>
                  </a:lnTo>
                  <a:lnTo>
                    <a:pt x="1319466" y="278663"/>
                  </a:lnTo>
                  <a:lnTo>
                    <a:pt x="1320076" y="278269"/>
                  </a:lnTo>
                  <a:lnTo>
                    <a:pt x="1321117" y="277876"/>
                  </a:lnTo>
                  <a:lnTo>
                    <a:pt x="1321943" y="277291"/>
                  </a:lnTo>
                  <a:lnTo>
                    <a:pt x="1322565" y="276898"/>
                  </a:lnTo>
                  <a:lnTo>
                    <a:pt x="1326286" y="274332"/>
                  </a:lnTo>
                  <a:lnTo>
                    <a:pt x="1328762" y="270205"/>
                  </a:lnTo>
                  <a:lnTo>
                    <a:pt x="1328762" y="2633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29535" y="6032295"/>
              <a:ext cx="208444" cy="18481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58076" y="6032678"/>
              <a:ext cx="202344" cy="18758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88849" y="6033077"/>
              <a:ext cx="205555" cy="18659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663577" y="6034457"/>
              <a:ext cx="196215" cy="183515"/>
            </a:xfrm>
            <a:custGeom>
              <a:avLst/>
              <a:gdLst/>
              <a:ahLst/>
              <a:cxnLst/>
              <a:rect l="l" t="t" r="r" b="b"/>
              <a:pathLst>
                <a:path w="196215" h="183514">
                  <a:moveTo>
                    <a:pt x="185529" y="0"/>
                  </a:moveTo>
                  <a:lnTo>
                    <a:pt x="11361" y="0"/>
                  </a:lnTo>
                  <a:lnTo>
                    <a:pt x="7242" y="2161"/>
                  </a:lnTo>
                  <a:lnTo>
                    <a:pt x="4554" y="5304"/>
                  </a:lnTo>
                  <a:lnTo>
                    <a:pt x="1867" y="8263"/>
                  </a:lnTo>
                  <a:lnTo>
                    <a:pt x="0" y="14565"/>
                  </a:lnTo>
                  <a:lnTo>
                    <a:pt x="0" y="27351"/>
                  </a:lnTo>
                  <a:lnTo>
                    <a:pt x="1029" y="32073"/>
                  </a:lnTo>
                  <a:lnTo>
                    <a:pt x="2478" y="35432"/>
                  </a:lnTo>
                  <a:lnTo>
                    <a:pt x="2478" y="35814"/>
                  </a:lnTo>
                  <a:lnTo>
                    <a:pt x="2687" y="36014"/>
                  </a:lnTo>
                  <a:lnTo>
                    <a:pt x="2687" y="36612"/>
                  </a:lnTo>
                  <a:lnTo>
                    <a:pt x="2897" y="36812"/>
                  </a:lnTo>
                  <a:lnTo>
                    <a:pt x="3106" y="37194"/>
                  </a:lnTo>
                  <a:lnTo>
                    <a:pt x="3106" y="37394"/>
                  </a:lnTo>
                  <a:lnTo>
                    <a:pt x="3315" y="37593"/>
                  </a:lnTo>
                  <a:lnTo>
                    <a:pt x="3315" y="37793"/>
                  </a:lnTo>
                  <a:lnTo>
                    <a:pt x="3717" y="37992"/>
                  </a:lnTo>
                  <a:lnTo>
                    <a:pt x="3717" y="38175"/>
                  </a:lnTo>
                  <a:lnTo>
                    <a:pt x="6404" y="41717"/>
                  </a:lnTo>
                  <a:lnTo>
                    <a:pt x="10540" y="43895"/>
                  </a:lnTo>
                  <a:lnTo>
                    <a:pt x="15497" y="44095"/>
                  </a:lnTo>
                  <a:lnTo>
                    <a:pt x="64868" y="44095"/>
                  </a:lnTo>
                  <a:lnTo>
                    <a:pt x="67346" y="46638"/>
                  </a:lnTo>
                  <a:lnTo>
                    <a:pt x="67346" y="172225"/>
                  </a:lnTo>
                  <a:lnTo>
                    <a:pt x="69824" y="176554"/>
                  </a:lnTo>
                  <a:lnTo>
                    <a:pt x="73751" y="178917"/>
                  </a:lnTo>
                  <a:lnTo>
                    <a:pt x="76857" y="181278"/>
                  </a:lnTo>
                  <a:lnTo>
                    <a:pt x="86561" y="183050"/>
                  </a:lnTo>
                  <a:lnTo>
                    <a:pt x="105984" y="183050"/>
                  </a:lnTo>
                  <a:lnTo>
                    <a:pt x="113209" y="182262"/>
                  </a:lnTo>
                  <a:lnTo>
                    <a:pt x="117764" y="180886"/>
                  </a:lnTo>
                  <a:lnTo>
                    <a:pt x="118584" y="180886"/>
                  </a:lnTo>
                  <a:lnTo>
                    <a:pt x="119213" y="180492"/>
                  </a:lnTo>
                  <a:lnTo>
                    <a:pt x="121691" y="179311"/>
                  </a:lnTo>
                  <a:lnTo>
                    <a:pt x="122302" y="178917"/>
                  </a:lnTo>
                  <a:lnTo>
                    <a:pt x="126019" y="176358"/>
                  </a:lnTo>
                  <a:lnTo>
                    <a:pt x="128706" y="172225"/>
                  </a:lnTo>
                  <a:lnTo>
                    <a:pt x="128706" y="46256"/>
                  </a:lnTo>
                  <a:lnTo>
                    <a:pt x="131184" y="43895"/>
                  </a:lnTo>
                  <a:lnTo>
                    <a:pt x="186768" y="43895"/>
                  </a:lnTo>
                  <a:lnTo>
                    <a:pt x="192545" y="39555"/>
                  </a:lnTo>
                  <a:lnTo>
                    <a:pt x="194203" y="33653"/>
                  </a:lnTo>
                  <a:lnTo>
                    <a:pt x="195442" y="30510"/>
                  </a:lnTo>
                  <a:lnTo>
                    <a:pt x="196053" y="26370"/>
                  </a:lnTo>
                  <a:lnTo>
                    <a:pt x="196053" y="16926"/>
                  </a:lnTo>
                  <a:lnTo>
                    <a:pt x="195232" y="12586"/>
                  </a:lnTo>
                  <a:lnTo>
                    <a:pt x="193993" y="9244"/>
                  </a:lnTo>
                  <a:lnTo>
                    <a:pt x="193993" y="8862"/>
                  </a:lnTo>
                  <a:lnTo>
                    <a:pt x="193784" y="8662"/>
                  </a:lnTo>
                  <a:lnTo>
                    <a:pt x="193784" y="8263"/>
                  </a:lnTo>
                  <a:lnTo>
                    <a:pt x="193382" y="7864"/>
                  </a:lnTo>
                  <a:lnTo>
                    <a:pt x="193382" y="7282"/>
                  </a:lnTo>
                  <a:lnTo>
                    <a:pt x="192964" y="6883"/>
                  </a:lnTo>
                  <a:lnTo>
                    <a:pt x="192754" y="6484"/>
                  </a:lnTo>
                  <a:lnTo>
                    <a:pt x="192545" y="6301"/>
                  </a:lnTo>
                  <a:lnTo>
                    <a:pt x="192545" y="5902"/>
                  </a:lnTo>
                  <a:lnTo>
                    <a:pt x="192335" y="5902"/>
                  </a:lnTo>
                  <a:lnTo>
                    <a:pt x="192335" y="5703"/>
                  </a:lnTo>
                  <a:lnTo>
                    <a:pt x="192143" y="5503"/>
                  </a:lnTo>
                  <a:lnTo>
                    <a:pt x="189456" y="2161"/>
                  </a:lnTo>
                  <a:lnTo>
                    <a:pt x="1855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103" y="2103120"/>
              <a:ext cx="70485" cy="1332230"/>
            </a:xfrm>
            <a:custGeom>
              <a:avLst/>
              <a:gdLst/>
              <a:ahLst/>
              <a:cxnLst/>
              <a:rect l="l" t="t" r="r" b="b"/>
              <a:pathLst>
                <a:path w="70484" h="1332229">
                  <a:moveTo>
                    <a:pt x="70103" y="0"/>
                  </a:moveTo>
                  <a:lnTo>
                    <a:pt x="0" y="0"/>
                  </a:lnTo>
                  <a:lnTo>
                    <a:pt x="0" y="1331976"/>
                  </a:lnTo>
                  <a:lnTo>
                    <a:pt x="70103" y="1331976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14424" y="2440304"/>
            <a:ext cx="1245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latin typeface="Arial MT"/>
                <a:cs typeface="Arial MT"/>
              </a:rPr>
              <a:t>Índice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71573" y="3790264"/>
            <a:ext cx="6339205" cy="159575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00"/>
              </a:spcBef>
              <a:buClr>
                <a:srgbClr val="FFC000"/>
              </a:buClr>
              <a:buFont typeface="Wingdings"/>
              <a:buChar char="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Aspectos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generales</a:t>
            </a:r>
            <a:r>
              <a:rPr sz="24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la Planilla</a:t>
            </a:r>
            <a:r>
              <a:rPr sz="2400" spc="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Electrónica</a:t>
            </a:r>
            <a:endParaRPr sz="2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Clr>
                <a:srgbClr val="FFC000"/>
              </a:buClr>
              <a:buFont typeface="Wingdings"/>
              <a:buChar char=""/>
              <a:tabLst>
                <a:tab pos="241300" algn="l"/>
              </a:tabLst>
            </a:pP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T-Registro</a:t>
            </a:r>
            <a:endParaRPr sz="2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219"/>
              </a:spcBef>
              <a:buClr>
                <a:srgbClr val="FFC000"/>
              </a:buClr>
              <a:buFont typeface="Wingdings"/>
              <a:buChar char="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PLAME</a:t>
            </a:r>
            <a:endParaRPr sz="2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Clr>
                <a:srgbClr val="FFC000"/>
              </a:buClr>
              <a:buFont typeface="Wingdings"/>
              <a:buChar char="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PLAME</a:t>
            </a:r>
            <a:r>
              <a:rPr sz="2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Web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3057" y="2569369"/>
              <a:ext cx="9037405" cy="399002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8339" y="2584704"/>
              <a:ext cx="9061704" cy="40142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00071" y="2726435"/>
              <a:ext cx="8782812" cy="37353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55363" y="3247656"/>
              <a:ext cx="900684" cy="4632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110227" y="3302508"/>
              <a:ext cx="742315" cy="304800"/>
            </a:xfrm>
            <a:custGeom>
              <a:avLst/>
              <a:gdLst/>
              <a:ahLst/>
              <a:cxnLst/>
              <a:rect l="l" t="t" r="r" b="b"/>
              <a:pathLst>
                <a:path w="742314" h="304800">
                  <a:moveTo>
                    <a:pt x="0" y="304800"/>
                  </a:moveTo>
                  <a:lnTo>
                    <a:pt x="742188" y="304800"/>
                  </a:lnTo>
                  <a:lnTo>
                    <a:pt x="742188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573271" y="1663065"/>
            <a:ext cx="58902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99970" marR="5080" indent="-2287905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solidFill>
                  <a:srgbClr val="006FC0"/>
                </a:solidFill>
                <a:latin typeface="Arial MT"/>
                <a:cs typeface="Arial MT"/>
              </a:rPr>
              <a:t>Detalle</a:t>
            </a:r>
            <a:r>
              <a:rPr sz="2400" spc="-9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25" dirty="0">
                <a:solidFill>
                  <a:srgbClr val="006FC0"/>
                </a:solidFill>
                <a:latin typeface="Arial MT"/>
                <a:cs typeface="Arial MT"/>
              </a:rPr>
              <a:t>de</a:t>
            </a:r>
            <a:r>
              <a:rPr sz="2400" spc="-7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00" dirty="0">
                <a:solidFill>
                  <a:srgbClr val="006FC0"/>
                </a:solidFill>
                <a:latin typeface="Arial MT"/>
                <a:cs typeface="Arial MT"/>
              </a:rPr>
              <a:t>la</a:t>
            </a:r>
            <a:r>
              <a:rPr sz="2400" spc="-7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20" dirty="0">
                <a:solidFill>
                  <a:srgbClr val="006FC0"/>
                </a:solidFill>
                <a:latin typeface="Arial MT"/>
                <a:cs typeface="Arial MT"/>
              </a:rPr>
              <a:t>declaración/</a:t>
            </a:r>
            <a:r>
              <a:rPr sz="2400" spc="-9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00" dirty="0">
                <a:solidFill>
                  <a:srgbClr val="006FC0"/>
                </a:solidFill>
                <a:latin typeface="Arial MT"/>
                <a:cs typeface="Arial MT"/>
              </a:rPr>
              <a:t>Trabajadores/ </a:t>
            </a:r>
            <a:r>
              <a:rPr sz="2400" spc="-65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b="1" u="heavy" spc="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Ingresos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38199" y="556386"/>
            <a:ext cx="2196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PLAME</a:t>
            </a:r>
            <a:r>
              <a:rPr sz="2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WEB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A8E6C7C-4090-AF2C-F426-57B8C5D1E3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7000" y="381000"/>
            <a:ext cx="155761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8591" y="2438377"/>
              <a:ext cx="9232433" cy="417732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63851" y="2453639"/>
              <a:ext cx="9256776" cy="42016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5583" y="2595372"/>
              <a:ext cx="8977884" cy="39227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36007" y="3512820"/>
              <a:ext cx="1036332" cy="5257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690871" y="3567684"/>
              <a:ext cx="878205" cy="367665"/>
            </a:xfrm>
            <a:custGeom>
              <a:avLst/>
              <a:gdLst/>
              <a:ahLst/>
              <a:cxnLst/>
              <a:rect l="l" t="t" r="r" b="b"/>
              <a:pathLst>
                <a:path w="878204" h="367664">
                  <a:moveTo>
                    <a:pt x="0" y="367283"/>
                  </a:moveTo>
                  <a:lnTo>
                    <a:pt x="877824" y="367283"/>
                  </a:lnTo>
                  <a:lnTo>
                    <a:pt x="87782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586988" y="1563446"/>
            <a:ext cx="58153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solidFill>
                  <a:srgbClr val="006FC0"/>
                </a:solidFill>
                <a:latin typeface="Arial MT"/>
                <a:cs typeface="Arial MT"/>
              </a:rPr>
              <a:t>Detalle</a:t>
            </a:r>
            <a:r>
              <a:rPr sz="2400" spc="-10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25" dirty="0">
                <a:solidFill>
                  <a:srgbClr val="006FC0"/>
                </a:solidFill>
                <a:latin typeface="Arial MT"/>
                <a:cs typeface="Arial MT"/>
              </a:rPr>
              <a:t>de</a:t>
            </a:r>
            <a:r>
              <a:rPr sz="2400" spc="-8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05" dirty="0">
                <a:solidFill>
                  <a:srgbClr val="006FC0"/>
                </a:solidFill>
                <a:latin typeface="Arial MT"/>
                <a:cs typeface="Arial MT"/>
              </a:rPr>
              <a:t>la</a:t>
            </a:r>
            <a:r>
              <a:rPr sz="2400" spc="-8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10" dirty="0">
                <a:solidFill>
                  <a:srgbClr val="006FC0"/>
                </a:solidFill>
                <a:latin typeface="Arial MT"/>
                <a:cs typeface="Arial MT"/>
              </a:rPr>
              <a:t>declaración/Trabajadores/</a:t>
            </a:r>
            <a:endParaRPr sz="24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u="heavy" spc="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Descuentos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38199" y="556386"/>
            <a:ext cx="2196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PLAME</a:t>
            </a:r>
            <a:r>
              <a:rPr spc="-70" dirty="0"/>
              <a:t> </a:t>
            </a:r>
            <a:r>
              <a:rPr spc="-5" dirty="0"/>
              <a:t>WEB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AA256AB-16D3-C2F9-C61B-24481B8AE0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7000" y="381000"/>
            <a:ext cx="155761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3253" y="2432208"/>
              <a:ext cx="9307097" cy="418357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1076" y="2420099"/>
              <a:ext cx="9381744" cy="42580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1199" y="2650235"/>
              <a:ext cx="8930640" cy="38069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28487" y="3201885"/>
              <a:ext cx="1342643" cy="52124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83351" y="3256788"/>
              <a:ext cx="1184275" cy="363220"/>
            </a:xfrm>
            <a:custGeom>
              <a:avLst/>
              <a:gdLst/>
              <a:ahLst/>
              <a:cxnLst/>
              <a:rect l="l" t="t" r="r" b="b"/>
              <a:pathLst>
                <a:path w="1184275" h="363220">
                  <a:moveTo>
                    <a:pt x="0" y="362712"/>
                  </a:moveTo>
                  <a:lnTo>
                    <a:pt x="1184148" y="362712"/>
                  </a:lnTo>
                  <a:lnTo>
                    <a:pt x="1184148" y="0"/>
                  </a:lnTo>
                  <a:lnTo>
                    <a:pt x="0" y="0"/>
                  </a:lnTo>
                  <a:lnTo>
                    <a:pt x="0" y="362712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507994" y="1500632"/>
            <a:ext cx="58153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4005" marR="5080" indent="-1551940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solidFill>
                  <a:srgbClr val="006FC0"/>
                </a:solidFill>
                <a:latin typeface="Arial MT"/>
                <a:cs typeface="Arial MT"/>
              </a:rPr>
              <a:t>Detalle</a:t>
            </a:r>
            <a:r>
              <a:rPr sz="2400" spc="-9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25" dirty="0">
                <a:solidFill>
                  <a:srgbClr val="006FC0"/>
                </a:solidFill>
                <a:latin typeface="Arial MT"/>
                <a:cs typeface="Arial MT"/>
              </a:rPr>
              <a:t>de</a:t>
            </a:r>
            <a:r>
              <a:rPr sz="2400" spc="-8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00" dirty="0">
                <a:solidFill>
                  <a:srgbClr val="006FC0"/>
                </a:solidFill>
                <a:latin typeface="Arial MT"/>
                <a:cs typeface="Arial MT"/>
              </a:rPr>
              <a:t>la</a:t>
            </a:r>
            <a:r>
              <a:rPr sz="2400" spc="-7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10" dirty="0">
                <a:solidFill>
                  <a:srgbClr val="006FC0"/>
                </a:solidFill>
                <a:latin typeface="Arial MT"/>
                <a:cs typeface="Arial MT"/>
              </a:rPr>
              <a:t>declaración/Trabajadores/ </a:t>
            </a:r>
            <a:r>
              <a:rPr sz="2400" spc="-65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b="1" u="heavy" spc="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Tributos</a:t>
            </a:r>
            <a:r>
              <a:rPr sz="2400" b="1" u="heavy" spc="-1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y</a:t>
            </a:r>
            <a:r>
              <a:rPr sz="2400" b="1" u="heavy" spc="-7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aportes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38199" y="556386"/>
            <a:ext cx="2196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PLAME</a:t>
            </a:r>
            <a:r>
              <a:rPr sz="2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WEB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22954E8-5386-3923-30DA-BE04333750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7000" y="381000"/>
            <a:ext cx="155761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8814" y="2583155"/>
              <a:ext cx="10468374" cy="39121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4063" y="2598420"/>
              <a:ext cx="10492740" cy="39364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15796" y="2740151"/>
              <a:ext cx="10213847" cy="36576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823461" y="1663065"/>
            <a:ext cx="58153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4005" marR="5080" indent="-1551940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solidFill>
                  <a:srgbClr val="006FC0"/>
                </a:solidFill>
                <a:latin typeface="Arial MT"/>
                <a:cs typeface="Arial MT"/>
              </a:rPr>
              <a:t>Detalle</a:t>
            </a:r>
            <a:r>
              <a:rPr sz="2400" spc="-9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25" dirty="0">
                <a:solidFill>
                  <a:srgbClr val="006FC0"/>
                </a:solidFill>
                <a:latin typeface="Arial MT"/>
                <a:cs typeface="Arial MT"/>
              </a:rPr>
              <a:t>de</a:t>
            </a:r>
            <a:r>
              <a:rPr sz="2400" spc="-8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00" dirty="0">
                <a:solidFill>
                  <a:srgbClr val="006FC0"/>
                </a:solidFill>
                <a:latin typeface="Arial MT"/>
                <a:cs typeface="Arial MT"/>
              </a:rPr>
              <a:t>la</a:t>
            </a:r>
            <a:r>
              <a:rPr sz="2400" spc="-8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10" dirty="0">
                <a:solidFill>
                  <a:srgbClr val="006FC0"/>
                </a:solidFill>
                <a:latin typeface="Arial MT"/>
                <a:cs typeface="Arial MT"/>
              </a:rPr>
              <a:t>declaración/Trabajadores/ </a:t>
            </a:r>
            <a:r>
              <a:rPr sz="2400" spc="-65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b="1" u="heavy" spc="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Tributos</a:t>
            </a:r>
            <a:r>
              <a:rPr sz="2400" b="1" u="heavy" spc="-114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y</a:t>
            </a:r>
            <a:r>
              <a:rPr sz="2400" b="1" u="heavy" spc="-7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aportes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8199" y="556386"/>
            <a:ext cx="2196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PLAME</a:t>
            </a:r>
            <a:r>
              <a:rPr sz="2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WEB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45943CA-6277-BC25-0892-642C39968E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7000" y="381000"/>
            <a:ext cx="155761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2888" y="2480932"/>
              <a:ext cx="10078307" cy="406021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8844" y="2468879"/>
              <a:ext cx="10102596" cy="40843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0575" y="2610611"/>
              <a:ext cx="9823704" cy="380542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565016" y="1560321"/>
            <a:ext cx="58153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5805" marR="5080" indent="-713740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solidFill>
                  <a:srgbClr val="006FC0"/>
                </a:solidFill>
                <a:latin typeface="Arial MT"/>
                <a:cs typeface="Arial MT"/>
              </a:rPr>
              <a:t>Detalle</a:t>
            </a:r>
            <a:r>
              <a:rPr sz="2400" spc="-9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25" dirty="0">
                <a:solidFill>
                  <a:srgbClr val="006FC0"/>
                </a:solidFill>
                <a:latin typeface="Arial MT"/>
                <a:cs typeface="Arial MT"/>
              </a:rPr>
              <a:t>de</a:t>
            </a:r>
            <a:r>
              <a:rPr sz="2400" spc="-8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00" dirty="0">
                <a:solidFill>
                  <a:srgbClr val="006FC0"/>
                </a:solidFill>
                <a:latin typeface="Arial MT"/>
                <a:cs typeface="Arial MT"/>
              </a:rPr>
              <a:t>la</a:t>
            </a:r>
            <a:r>
              <a:rPr sz="2400" spc="-7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10" dirty="0">
                <a:solidFill>
                  <a:srgbClr val="006FC0"/>
                </a:solidFill>
                <a:latin typeface="Arial MT"/>
                <a:cs typeface="Arial MT"/>
              </a:rPr>
              <a:t>declaración/Trabajadores/ </a:t>
            </a:r>
            <a:r>
              <a:rPr sz="2400" spc="-65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b="1" u="heavy" spc="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Otras</a:t>
            </a:r>
            <a:r>
              <a:rPr sz="2400" b="1" u="heavy" spc="-10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rentas</a:t>
            </a:r>
            <a:r>
              <a:rPr sz="2400" b="1" u="heavy" spc="-10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6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de</a:t>
            </a:r>
            <a:r>
              <a:rPr sz="2400" b="1" u="heavy" spc="-8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8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5ta</a:t>
            </a:r>
            <a:r>
              <a:rPr sz="2400" b="1" u="heavy" spc="-1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Categoría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8199" y="556386"/>
            <a:ext cx="2196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PLAME</a:t>
            </a:r>
            <a:r>
              <a:rPr sz="2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WEB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3B9E15D-5E0B-6243-9AFD-520AA164F4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7000" y="381000"/>
            <a:ext cx="155761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6893" y="2560287"/>
              <a:ext cx="9648585" cy="404933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4771" y="2548127"/>
              <a:ext cx="9723120" cy="41239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4895" y="2778251"/>
              <a:ext cx="9272016" cy="367284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562858" y="1624076"/>
            <a:ext cx="58153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5080" indent="-38100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solidFill>
                  <a:srgbClr val="006FC0"/>
                </a:solidFill>
                <a:latin typeface="Arial MT"/>
                <a:cs typeface="Arial MT"/>
              </a:rPr>
              <a:t>Detalle</a:t>
            </a:r>
            <a:r>
              <a:rPr sz="2400" spc="-9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25" dirty="0">
                <a:solidFill>
                  <a:srgbClr val="006FC0"/>
                </a:solidFill>
                <a:latin typeface="Arial MT"/>
                <a:cs typeface="Arial MT"/>
              </a:rPr>
              <a:t>de</a:t>
            </a:r>
            <a:r>
              <a:rPr sz="2400" spc="-8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00" dirty="0">
                <a:solidFill>
                  <a:srgbClr val="006FC0"/>
                </a:solidFill>
                <a:latin typeface="Arial MT"/>
                <a:cs typeface="Arial MT"/>
              </a:rPr>
              <a:t>la</a:t>
            </a:r>
            <a:r>
              <a:rPr sz="2400" spc="-7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10" dirty="0">
                <a:solidFill>
                  <a:srgbClr val="006FC0"/>
                </a:solidFill>
                <a:latin typeface="Arial MT"/>
                <a:cs typeface="Arial MT"/>
              </a:rPr>
              <a:t>declaración/Trabajadores/ </a:t>
            </a:r>
            <a:r>
              <a:rPr sz="2400" spc="-65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b="1" u="heavy" spc="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Otras</a:t>
            </a:r>
            <a:r>
              <a:rPr sz="2400" b="1" u="heavy" spc="-10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rentas</a:t>
            </a:r>
            <a:r>
              <a:rPr sz="2400" b="1" u="heavy" spc="-10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6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de</a:t>
            </a:r>
            <a:r>
              <a:rPr sz="2400" b="1" u="heavy" spc="-8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8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5ta</a:t>
            </a:r>
            <a:r>
              <a:rPr sz="2400" b="1" u="heavy" spc="-10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Cat</a:t>
            </a:r>
            <a:r>
              <a:rPr sz="2400" b="1" u="heavy" spc="-10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Regularización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8199" y="556386"/>
            <a:ext cx="2196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PLAME</a:t>
            </a:r>
            <a:r>
              <a:rPr sz="2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WEB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4B9E2B4-9385-09D3-FF01-988B9F681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7000" y="381000"/>
            <a:ext cx="155761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922019" y="2179320"/>
              <a:ext cx="10515600" cy="1740535"/>
            </a:xfrm>
            <a:custGeom>
              <a:avLst/>
              <a:gdLst/>
              <a:ahLst/>
              <a:cxnLst/>
              <a:rect l="l" t="t" r="r" b="b"/>
              <a:pathLst>
                <a:path w="10515600" h="1740535">
                  <a:moveTo>
                    <a:pt x="9645396" y="0"/>
                  </a:moveTo>
                  <a:lnTo>
                    <a:pt x="9645396" y="435101"/>
                  </a:lnTo>
                  <a:lnTo>
                    <a:pt x="0" y="435101"/>
                  </a:lnTo>
                  <a:lnTo>
                    <a:pt x="435102" y="870203"/>
                  </a:lnTo>
                  <a:lnTo>
                    <a:pt x="0" y="1305305"/>
                  </a:lnTo>
                  <a:lnTo>
                    <a:pt x="9645396" y="1305305"/>
                  </a:lnTo>
                  <a:lnTo>
                    <a:pt x="9645396" y="1740407"/>
                  </a:lnTo>
                  <a:lnTo>
                    <a:pt x="10515600" y="870203"/>
                  </a:lnTo>
                  <a:lnTo>
                    <a:pt x="9645396" y="0"/>
                  </a:lnTo>
                  <a:close/>
                </a:path>
              </a:pathLst>
            </a:custGeom>
            <a:solidFill>
              <a:srgbClr val="CFD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67071" y="2833116"/>
              <a:ext cx="434340" cy="434340"/>
            </a:xfrm>
            <a:custGeom>
              <a:avLst/>
              <a:gdLst/>
              <a:ahLst/>
              <a:cxnLst/>
              <a:rect l="l" t="t" r="r" b="b"/>
              <a:pathLst>
                <a:path w="434339" h="434339">
                  <a:moveTo>
                    <a:pt x="217169" y="0"/>
                  </a:moveTo>
                  <a:lnTo>
                    <a:pt x="167391" y="5738"/>
                  </a:lnTo>
                  <a:lnTo>
                    <a:pt x="121686" y="22082"/>
                  </a:lnTo>
                  <a:lnTo>
                    <a:pt x="81362" y="47726"/>
                  </a:lnTo>
                  <a:lnTo>
                    <a:pt x="47726" y="81362"/>
                  </a:lnTo>
                  <a:lnTo>
                    <a:pt x="22082" y="121686"/>
                  </a:lnTo>
                  <a:lnTo>
                    <a:pt x="5738" y="167391"/>
                  </a:lnTo>
                  <a:lnTo>
                    <a:pt x="0" y="217170"/>
                  </a:lnTo>
                  <a:lnTo>
                    <a:pt x="5738" y="266948"/>
                  </a:lnTo>
                  <a:lnTo>
                    <a:pt x="22082" y="312653"/>
                  </a:lnTo>
                  <a:lnTo>
                    <a:pt x="47726" y="352977"/>
                  </a:lnTo>
                  <a:lnTo>
                    <a:pt x="81362" y="386613"/>
                  </a:lnTo>
                  <a:lnTo>
                    <a:pt x="121686" y="412257"/>
                  </a:lnTo>
                  <a:lnTo>
                    <a:pt x="167391" y="428601"/>
                  </a:lnTo>
                  <a:lnTo>
                    <a:pt x="217169" y="434339"/>
                  </a:lnTo>
                  <a:lnTo>
                    <a:pt x="266948" y="428601"/>
                  </a:lnTo>
                  <a:lnTo>
                    <a:pt x="312653" y="412257"/>
                  </a:lnTo>
                  <a:lnTo>
                    <a:pt x="352977" y="386613"/>
                  </a:lnTo>
                  <a:lnTo>
                    <a:pt x="386613" y="352977"/>
                  </a:lnTo>
                  <a:lnTo>
                    <a:pt x="412257" y="312653"/>
                  </a:lnTo>
                  <a:lnTo>
                    <a:pt x="428601" y="266948"/>
                  </a:lnTo>
                  <a:lnTo>
                    <a:pt x="434339" y="217170"/>
                  </a:lnTo>
                  <a:lnTo>
                    <a:pt x="428601" y="167391"/>
                  </a:lnTo>
                  <a:lnTo>
                    <a:pt x="412257" y="121686"/>
                  </a:lnTo>
                  <a:lnTo>
                    <a:pt x="386613" y="81362"/>
                  </a:lnTo>
                  <a:lnTo>
                    <a:pt x="352977" y="47726"/>
                  </a:lnTo>
                  <a:lnTo>
                    <a:pt x="312653" y="22082"/>
                  </a:lnTo>
                  <a:lnTo>
                    <a:pt x="266948" y="5738"/>
                  </a:lnTo>
                  <a:lnTo>
                    <a:pt x="21716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7071" y="2833116"/>
              <a:ext cx="434340" cy="434340"/>
            </a:xfrm>
            <a:custGeom>
              <a:avLst/>
              <a:gdLst/>
              <a:ahLst/>
              <a:cxnLst/>
              <a:rect l="l" t="t" r="r" b="b"/>
              <a:pathLst>
                <a:path w="434339" h="434339">
                  <a:moveTo>
                    <a:pt x="0" y="217170"/>
                  </a:moveTo>
                  <a:lnTo>
                    <a:pt x="5738" y="167391"/>
                  </a:lnTo>
                  <a:lnTo>
                    <a:pt x="22082" y="121686"/>
                  </a:lnTo>
                  <a:lnTo>
                    <a:pt x="47726" y="81362"/>
                  </a:lnTo>
                  <a:lnTo>
                    <a:pt x="81362" y="47726"/>
                  </a:lnTo>
                  <a:lnTo>
                    <a:pt x="121686" y="22082"/>
                  </a:lnTo>
                  <a:lnTo>
                    <a:pt x="167391" y="5738"/>
                  </a:lnTo>
                  <a:lnTo>
                    <a:pt x="217169" y="0"/>
                  </a:lnTo>
                  <a:lnTo>
                    <a:pt x="266948" y="5738"/>
                  </a:lnTo>
                  <a:lnTo>
                    <a:pt x="312653" y="22082"/>
                  </a:lnTo>
                  <a:lnTo>
                    <a:pt x="352977" y="47726"/>
                  </a:lnTo>
                  <a:lnTo>
                    <a:pt x="386613" y="81362"/>
                  </a:lnTo>
                  <a:lnTo>
                    <a:pt x="412257" y="121686"/>
                  </a:lnTo>
                  <a:lnTo>
                    <a:pt x="428601" y="167391"/>
                  </a:lnTo>
                  <a:lnTo>
                    <a:pt x="434339" y="217170"/>
                  </a:lnTo>
                  <a:lnTo>
                    <a:pt x="428601" y="266948"/>
                  </a:lnTo>
                  <a:lnTo>
                    <a:pt x="412257" y="312653"/>
                  </a:lnTo>
                  <a:lnTo>
                    <a:pt x="386613" y="352977"/>
                  </a:lnTo>
                  <a:lnTo>
                    <a:pt x="352977" y="386613"/>
                  </a:lnTo>
                  <a:lnTo>
                    <a:pt x="312653" y="412257"/>
                  </a:lnTo>
                  <a:lnTo>
                    <a:pt x="266948" y="428601"/>
                  </a:lnTo>
                  <a:lnTo>
                    <a:pt x="217169" y="434339"/>
                  </a:lnTo>
                  <a:lnTo>
                    <a:pt x="167391" y="428601"/>
                  </a:lnTo>
                  <a:lnTo>
                    <a:pt x="121686" y="412257"/>
                  </a:lnTo>
                  <a:lnTo>
                    <a:pt x="81362" y="386613"/>
                  </a:lnTo>
                  <a:lnTo>
                    <a:pt x="47726" y="352977"/>
                  </a:lnTo>
                  <a:lnTo>
                    <a:pt x="22082" y="312653"/>
                  </a:lnTo>
                  <a:lnTo>
                    <a:pt x="5738" y="266948"/>
                  </a:lnTo>
                  <a:lnTo>
                    <a:pt x="0" y="21717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107307" y="3668014"/>
            <a:ext cx="6094095" cy="116078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 marR="5080">
              <a:lnSpc>
                <a:spcPts val="4140"/>
              </a:lnSpc>
              <a:spcBef>
                <a:spcPts val="785"/>
              </a:spcBef>
            </a:pPr>
            <a:r>
              <a:rPr sz="4000" b="1" spc="-5" dirty="0">
                <a:solidFill>
                  <a:srgbClr val="006FC0"/>
                </a:solidFill>
                <a:latin typeface="Arial"/>
                <a:cs typeface="Arial"/>
              </a:rPr>
              <a:t>Prestadores de Servicios </a:t>
            </a:r>
            <a:r>
              <a:rPr sz="4000" b="1" spc="-110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6FC0"/>
                </a:solidFill>
                <a:latin typeface="Arial"/>
                <a:cs typeface="Arial"/>
              </a:rPr>
              <a:t>4ta Categoría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58111" y="1523998"/>
            <a:ext cx="8340090" cy="5232400"/>
            <a:chOff x="1658111" y="1523998"/>
            <a:chExt cx="8340090" cy="5232400"/>
          </a:xfrm>
        </p:grpSpPr>
        <p:sp>
          <p:nvSpPr>
            <p:cNvPr id="8" name="object 8"/>
            <p:cNvSpPr/>
            <p:nvPr/>
          </p:nvSpPr>
          <p:spPr>
            <a:xfrm>
              <a:off x="9555480" y="2833116"/>
              <a:ext cx="436245" cy="434340"/>
            </a:xfrm>
            <a:custGeom>
              <a:avLst/>
              <a:gdLst/>
              <a:ahLst/>
              <a:cxnLst/>
              <a:rect l="l" t="t" r="r" b="b"/>
              <a:pathLst>
                <a:path w="436245" h="434339">
                  <a:moveTo>
                    <a:pt x="217931" y="0"/>
                  </a:moveTo>
                  <a:lnTo>
                    <a:pt x="167951" y="5738"/>
                  </a:lnTo>
                  <a:lnTo>
                    <a:pt x="122075" y="22082"/>
                  </a:lnTo>
                  <a:lnTo>
                    <a:pt x="81611" y="47726"/>
                  </a:lnTo>
                  <a:lnTo>
                    <a:pt x="47866" y="81362"/>
                  </a:lnTo>
                  <a:lnTo>
                    <a:pt x="22144" y="121686"/>
                  </a:lnTo>
                  <a:lnTo>
                    <a:pt x="5753" y="167391"/>
                  </a:lnTo>
                  <a:lnTo>
                    <a:pt x="0" y="217170"/>
                  </a:lnTo>
                  <a:lnTo>
                    <a:pt x="5753" y="266948"/>
                  </a:lnTo>
                  <a:lnTo>
                    <a:pt x="22144" y="312653"/>
                  </a:lnTo>
                  <a:lnTo>
                    <a:pt x="47866" y="352977"/>
                  </a:lnTo>
                  <a:lnTo>
                    <a:pt x="81611" y="386613"/>
                  </a:lnTo>
                  <a:lnTo>
                    <a:pt x="122075" y="412257"/>
                  </a:lnTo>
                  <a:lnTo>
                    <a:pt x="167951" y="428601"/>
                  </a:lnTo>
                  <a:lnTo>
                    <a:pt x="217931" y="434339"/>
                  </a:lnTo>
                  <a:lnTo>
                    <a:pt x="267912" y="428601"/>
                  </a:lnTo>
                  <a:lnTo>
                    <a:pt x="313788" y="412257"/>
                  </a:lnTo>
                  <a:lnTo>
                    <a:pt x="354252" y="386613"/>
                  </a:lnTo>
                  <a:lnTo>
                    <a:pt x="387997" y="352977"/>
                  </a:lnTo>
                  <a:lnTo>
                    <a:pt x="413719" y="312653"/>
                  </a:lnTo>
                  <a:lnTo>
                    <a:pt x="430110" y="266948"/>
                  </a:lnTo>
                  <a:lnTo>
                    <a:pt x="435864" y="217170"/>
                  </a:lnTo>
                  <a:lnTo>
                    <a:pt x="430110" y="167391"/>
                  </a:lnTo>
                  <a:lnTo>
                    <a:pt x="413719" y="121686"/>
                  </a:lnTo>
                  <a:lnTo>
                    <a:pt x="387997" y="81362"/>
                  </a:lnTo>
                  <a:lnTo>
                    <a:pt x="354252" y="47726"/>
                  </a:lnTo>
                  <a:lnTo>
                    <a:pt x="313788" y="22082"/>
                  </a:lnTo>
                  <a:lnTo>
                    <a:pt x="267912" y="5738"/>
                  </a:lnTo>
                  <a:lnTo>
                    <a:pt x="21793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555480" y="2833116"/>
              <a:ext cx="436245" cy="434340"/>
            </a:xfrm>
            <a:custGeom>
              <a:avLst/>
              <a:gdLst/>
              <a:ahLst/>
              <a:cxnLst/>
              <a:rect l="l" t="t" r="r" b="b"/>
              <a:pathLst>
                <a:path w="436245" h="434339">
                  <a:moveTo>
                    <a:pt x="0" y="217170"/>
                  </a:moveTo>
                  <a:lnTo>
                    <a:pt x="5753" y="167391"/>
                  </a:lnTo>
                  <a:lnTo>
                    <a:pt x="22144" y="121686"/>
                  </a:lnTo>
                  <a:lnTo>
                    <a:pt x="47866" y="81362"/>
                  </a:lnTo>
                  <a:lnTo>
                    <a:pt x="81611" y="47726"/>
                  </a:lnTo>
                  <a:lnTo>
                    <a:pt x="122075" y="22082"/>
                  </a:lnTo>
                  <a:lnTo>
                    <a:pt x="167951" y="5738"/>
                  </a:lnTo>
                  <a:lnTo>
                    <a:pt x="217931" y="0"/>
                  </a:lnTo>
                  <a:lnTo>
                    <a:pt x="267912" y="5738"/>
                  </a:lnTo>
                  <a:lnTo>
                    <a:pt x="313788" y="22082"/>
                  </a:lnTo>
                  <a:lnTo>
                    <a:pt x="354252" y="47726"/>
                  </a:lnTo>
                  <a:lnTo>
                    <a:pt x="387997" y="81362"/>
                  </a:lnTo>
                  <a:lnTo>
                    <a:pt x="413719" y="121686"/>
                  </a:lnTo>
                  <a:lnTo>
                    <a:pt x="430110" y="167391"/>
                  </a:lnTo>
                  <a:lnTo>
                    <a:pt x="435864" y="217170"/>
                  </a:lnTo>
                  <a:lnTo>
                    <a:pt x="430110" y="266948"/>
                  </a:lnTo>
                  <a:lnTo>
                    <a:pt x="413719" y="312653"/>
                  </a:lnTo>
                  <a:lnTo>
                    <a:pt x="387997" y="352977"/>
                  </a:lnTo>
                  <a:lnTo>
                    <a:pt x="354252" y="386613"/>
                  </a:lnTo>
                  <a:lnTo>
                    <a:pt x="313788" y="412257"/>
                  </a:lnTo>
                  <a:lnTo>
                    <a:pt x="267912" y="428601"/>
                  </a:lnTo>
                  <a:lnTo>
                    <a:pt x="217931" y="434339"/>
                  </a:lnTo>
                  <a:lnTo>
                    <a:pt x="167951" y="428601"/>
                  </a:lnTo>
                  <a:lnTo>
                    <a:pt x="122075" y="412257"/>
                  </a:lnTo>
                  <a:lnTo>
                    <a:pt x="81611" y="386613"/>
                  </a:lnTo>
                  <a:lnTo>
                    <a:pt x="47866" y="352977"/>
                  </a:lnTo>
                  <a:lnTo>
                    <a:pt x="22144" y="312653"/>
                  </a:lnTo>
                  <a:lnTo>
                    <a:pt x="5753" y="266948"/>
                  </a:lnTo>
                  <a:lnTo>
                    <a:pt x="0" y="21717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8111" y="1523998"/>
              <a:ext cx="2176272" cy="5231890"/>
            </a:xfrm>
            <a:prstGeom prst="rect">
              <a:avLst/>
            </a:prstGeom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C15AAAEE-D054-8E9B-7358-3A20053DA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0" y="381000"/>
            <a:ext cx="155761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9219" y="1894332"/>
              <a:ext cx="10165841" cy="435025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7671" y="2814827"/>
              <a:ext cx="9597390" cy="321335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6123" y="3735323"/>
              <a:ext cx="9028938" cy="20764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84576" y="4655820"/>
              <a:ext cx="8460486" cy="93802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612641" y="2175510"/>
            <a:ext cx="7706995" cy="30937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Solo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recibos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electrónicos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200">
              <a:latin typeface="Arial MT"/>
              <a:cs typeface="Arial MT"/>
            </a:endParaRPr>
          </a:p>
          <a:p>
            <a:pPr marL="12700">
              <a:lnSpc>
                <a:spcPts val="2240"/>
              </a:lnSpc>
              <a:spcBef>
                <a:spcPts val="1280"/>
              </a:spcBef>
            </a:pPr>
            <a:r>
              <a:rPr sz="2000" dirty="0">
                <a:latin typeface="Arial MT"/>
                <a:cs typeface="Arial MT"/>
              </a:rPr>
              <a:t>Para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5" dirty="0">
                <a:latin typeface="Arial MT"/>
                <a:cs typeface="Arial MT"/>
              </a:rPr>
              <a:t>personas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jurídicas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5" dirty="0">
                <a:latin typeface="Arial MT"/>
                <a:cs typeface="Arial MT"/>
              </a:rPr>
              <a:t>se </a:t>
            </a:r>
            <a:r>
              <a:rPr sz="2000" dirty="0">
                <a:latin typeface="Arial MT"/>
                <a:cs typeface="Arial MT"/>
              </a:rPr>
              <a:t>sincronizan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CPE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los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spc="5" dirty="0">
                <a:latin typeface="Arial MT"/>
                <a:cs typeface="Arial MT"/>
              </a:rPr>
              <a:t>RHE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y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las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notas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ts val="2240"/>
              </a:lnSpc>
            </a:pPr>
            <a:r>
              <a:rPr sz="2000" dirty="0">
                <a:latin typeface="Arial MT"/>
                <a:cs typeface="Arial MT"/>
              </a:rPr>
              <a:t>de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crédito.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sz="2000" dirty="0">
                <a:latin typeface="Arial MT"/>
                <a:cs typeface="Arial MT"/>
              </a:rPr>
              <a:t>Se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declaran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los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5" dirty="0">
                <a:latin typeface="Arial MT"/>
                <a:cs typeface="Arial MT"/>
              </a:rPr>
              <a:t>RHE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emitidos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y/o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pagados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en el período.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 MT"/>
                <a:cs typeface="Arial MT"/>
              </a:rPr>
              <a:t>El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agente de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retención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puede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quitar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añadir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spc="5" dirty="0">
                <a:latin typeface="Arial MT"/>
                <a:cs typeface="Arial MT"/>
              </a:rPr>
              <a:t>RHE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no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sincronizados.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CA761BC-FA7D-7A9F-BCD4-521976585B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7000" y="381000"/>
            <a:ext cx="155761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3634" y="2420046"/>
              <a:ext cx="9259883" cy="423989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1471" y="2407907"/>
              <a:ext cx="9334500" cy="43144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01595" y="2638044"/>
              <a:ext cx="8883396" cy="38633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45892" y="4535398"/>
              <a:ext cx="1277111" cy="54104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000755" y="4590288"/>
              <a:ext cx="1118870" cy="382905"/>
            </a:xfrm>
            <a:custGeom>
              <a:avLst/>
              <a:gdLst/>
              <a:ahLst/>
              <a:cxnLst/>
              <a:rect l="l" t="t" r="r" b="b"/>
              <a:pathLst>
                <a:path w="1118870" h="382904">
                  <a:moveTo>
                    <a:pt x="0" y="382524"/>
                  </a:moveTo>
                  <a:lnTo>
                    <a:pt x="1118616" y="382524"/>
                  </a:lnTo>
                  <a:lnTo>
                    <a:pt x="1118616" y="0"/>
                  </a:lnTo>
                  <a:lnTo>
                    <a:pt x="0" y="0"/>
                  </a:lnTo>
                  <a:lnTo>
                    <a:pt x="0" y="382524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28331" y="5460491"/>
              <a:ext cx="2464308" cy="86258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228331" y="5460491"/>
              <a:ext cx="2464435" cy="862965"/>
            </a:xfrm>
            <a:custGeom>
              <a:avLst/>
              <a:gdLst/>
              <a:ahLst/>
              <a:cxnLst/>
              <a:rect l="l" t="t" r="r" b="b"/>
              <a:pathLst>
                <a:path w="2464434" h="862964">
                  <a:moveTo>
                    <a:pt x="0" y="431292"/>
                  </a:moveTo>
                  <a:lnTo>
                    <a:pt x="431292" y="0"/>
                  </a:lnTo>
                  <a:lnTo>
                    <a:pt x="431292" y="215646"/>
                  </a:lnTo>
                  <a:lnTo>
                    <a:pt x="2464308" y="215646"/>
                  </a:lnTo>
                  <a:lnTo>
                    <a:pt x="2464308" y="646938"/>
                  </a:lnTo>
                  <a:lnTo>
                    <a:pt x="431292" y="646938"/>
                  </a:lnTo>
                  <a:lnTo>
                    <a:pt x="431292" y="862584"/>
                  </a:lnTo>
                  <a:lnTo>
                    <a:pt x="0" y="431292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756530" y="1524076"/>
            <a:ext cx="376555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solidFill>
                  <a:srgbClr val="006FC0"/>
                </a:solidFill>
                <a:latin typeface="Arial MT"/>
                <a:cs typeface="Arial MT"/>
              </a:rPr>
              <a:t>Detalle</a:t>
            </a:r>
            <a:r>
              <a:rPr sz="2400" spc="-10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25" dirty="0">
                <a:solidFill>
                  <a:srgbClr val="006FC0"/>
                </a:solidFill>
                <a:latin typeface="Arial MT"/>
                <a:cs typeface="Arial MT"/>
              </a:rPr>
              <a:t>de</a:t>
            </a:r>
            <a:r>
              <a:rPr sz="2400" spc="-8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05" dirty="0">
                <a:solidFill>
                  <a:srgbClr val="006FC0"/>
                </a:solidFill>
                <a:latin typeface="Arial MT"/>
                <a:cs typeface="Arial MT"/>
              </a:rPr>
              <a:t>la</a:t>
            </a:r>
            <a:r>
              <a:rPr sz="2400" spc="-8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20" dirty="0">
                <a:solidFill>
                  <a:srgbClr val="006FC0"/>
                </a:solidFill>
                <a:latin typeface="Arial MT"/>
                <a:cs typeface="Arial MT"/>
              </a:rPr>
              <a:t>declaración/</a:t>
            </a:r>
            <a:endParaRPr sz="24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u="heavy" spc="-7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</a:rPr>
              <a:t>P.S.</a:t>
            </a:r>
            <a:r>
              <a:rPr sz="2400" u="heavy" spc="-8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spc="1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</a:rPr>
              <a:t>Cuarta</a:t>
            </a:r>
            <a:r>
              <a:rPr sz="2400" u="heavy" spc="-8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spc="9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</a:rPr>
              <a:t>Categoría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43241" y="5599887"/>
            <a:ext cx="185356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Solo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si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es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Ag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Arial"/>
                <a:cs typeface="Arial"/>
              </a:rPr>
              <a:t>Retención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4ta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38199" y="556386"/>
            <a:ext cx="2196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PLAME</a:t>
            </a:r>
            <a:r>
              <a:rPr spc="-70" dirty="0"/>
              <a:t> </a:t>
            </a:r>
            <a:r>
              <a:rPr spc="-5" dirty="0"/>
              <a:t>WEB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185B7CF-417A-A919-27BA-8C25756E8C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7000" y="381000"/>
            <a:ext cx="155761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462" y="2444333"/>
              <a:ext cx="11032310" cy="41075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307" y="2432291"/>
              <a:ext cx="11106912" cy="41818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0432" y="2662427"/>
              <a:ext cx="10655808" cy="37307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88452" y="3086100"/>
              <a:ext cx="1139952" cy="146456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188452" y="3086100"/>
              <a:ext cx="1140460" cy="1464945"/>
            </a:xfrm>
            <a:custGeom>
              <a:avLst/>
              <a:gdLst/>
              <a:ahLst/>
              <a:cxnLst/>
              <a:rect l="l" t="t" r="r" b="b"/>
              <a:pathLst>
                <a:path w="1140459" h="1464945">
                  <a:moveTo>
                    <a:pt x="0" y="0"/>
                  </a:moveTo>
                  <a:lnTo>
                    <a:pt x="1139952" y="0"/>
                  </a:lnTo>
                  <a:lnTo>
                    <a:pt x="1139952" y="951611"/>
                  </a:lnTo>
                  <a:lnTo>
                    <a:pt x="712470" y="951611"/>
                  </a:lnTo>
                  <a:lnTo>
                    <a:pt x="712470" y="1179576"/>
                  </a:lnTo>
                  <a:lnTo>
                    <a:pt x="854964" y="1179576"/>
                  </a:lnTo>
                  <a:lnTo>
                    <a:pt x="569976" y="1464564"/>
                  </a:lnTo>
                  <a:lnTo>
                    <a:pt x="284988" y="1179576"/>
                  </a:lnTo>
                  <a:lnTo>
                    <a:pt x="427481" y="1179576"/>
                  </a:lnTo>
                  <a:lnTo>
                    <a:pt x="427481" y="951611"/>
                  </a:lnTo>
                  <a:lnTo>
                    <a:pt x="0" y="951611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615941" y="1523238"/>
            <a:ext cx="37655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6580" marR="5080" indent="-563880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solidFill>
                  <a:srgbClr val="006FC0"/>
                </a:solidFill>
                <a:latin typeface="Arial MT"/>
                <a:cs typeface="Arial MT"/>
              </a:rPr>
              <a:t>Detalle</a:t>
            </a:r>
            <a:r>
              <a:rPr sz="2400" spc="-9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25" dirty="0">
                <a:solidFill>
                  <a:srgbClr val="006FC0"/>
                </a:solidFill>
                <a:latin typeface="Arial MT"/>
                <a:cs typeface="Arial MT"/>
              </a:rPr>
              <a:t>de</a:t>
            </a:r>
            <a:r>
              <a:rPr sz="2400" spc="-8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00" dirty="0">
                <a:solidFill>
                  <a:srgbClr val="006FC0"/>
                </a:solidFill>
                <a:latin typeface="Arial MT"/>
                <a:cs typeface="Arial MT"/>
              </a:rPr>
              <a:t>la</a:t>
            </a:r>
            <a:r>
              <a:rPr sz="2400" spc="-7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20" dirty="0">
                <a:solidFill>
                  <a:srgbClr val="006FC0"/>
                </a:solidFill>
                <a:latin typeface="Arial MT"/>
                <a:cs typeface="Arial MT"/>
              </a:rPr>
              <a:t>declaración/ </a:t>
            </a:r>
            <a:r>
              <a:rPr sz="2400" spc="-65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u="heavy" spc="-7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</a:rPr>
              <a:t>P.S. </a:t>
            </a:r>
            <a:r>
              <a:rPr sz="2400" u="heavy" spc="114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</a:rPr>
              <a:t>4ta</a:t>
            </a:r>
            <a:r>
              <a:rPr sz="2400" u="heavy" spc="-7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spc="9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</a:rPr>
              <a:t>Categoría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82431" y="3132835"/>
            <a:ext cx="9512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 marR="5080" indent="-58419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g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spc="-5" dirty="0">
                <a:latin typeface="Arial"/>
                <a:cs typeface="Arial"/>
              </a:rPr>
              <a:t>st</a:t>
            </a:r>
            <a:r>
              <a:rPr sz="1800" b="1" spc="-1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o  </a:t>
            </a:r>
            <a:r>
              <a:rPr sz="1800" b="1" spc="-5" dirty="0">
                <a:latin typeface="Arial"/>
                <a:cs typeface="Arial"/>
              </a:rPr>
              <a:t>manual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RHE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38199" y="556386"/>
            <a:ext cx="2196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PLAME</a:t>
            </a:r>
            <a:r>
              <a:rPr spc="-70" dirty="0"/>
              <a:t> </a:t>
            </a:r>
            <a:r>
              <a:rPr spc="-5" dirty="0"/>
              <a:t>WEB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326A7F2-3569-F88B-A190-787EF33020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7000" y="381000"/>
            <a:ext cx="155761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4472" y="2025472"/>
            <a:ext cx="9902190" cy="4133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 algn="just">
              <a:lnSpc>
                <a:spcPts val="1825"/>
              </a:lnSpc>
              <a:spcBef>
                <a:spcPts val="95"/>
              </a:spcBef>
              <a:buClr>
                <a:srgbClr val="4471C4"/>
              </a:buClr>
              <a:buFont typeface="Wingdings"/>
              <a:buChar char=""/>
              <a:tabLst>
                <a:tab pos="241300" algn="l"/>
              </a:tabLst>
            </a:pPr>
            <a:r>
              <a:rPr sz="1600" b="1" spc="-5" dirty="0">
                <a:solidFill>
                  <a:srgbClr val="585858"/>
                </a:solidFill>
                <a:latin typeface="Arial"/>
                <a:cs typeface="Arial"/>
              </a:rPr>
              <a:t>Ley</a:t>
            </a:r>
            <a:r>
              <a:rPr sz="1600" b="1" spc="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585858"/>
                </a:solidFill>
                <a:latin typeface="Arial"/>
                <a:cs typeface="Arial"/>
              </a:rPr>
              <a:t>N.°</a:t>
            </a:r>
            <a:r>
              <a:rPr sz="1600" b="1" spc="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585858"/>
                </a:solidFill>
                <a:latin typeface="Arial"/>
                <a:cs typeface="Arial"/>
              </a:rPr>
              <a:t>27334</a:t>
            </a:r>
            <a:r>
              <a:rPr sz="1600" spc="-10" dirty="0">
                <a:solidFill>
                  <a:srgbClr val="585858"/>
                </a:solidFill>
                <a:latin typeface="Arial MT"/>
                <a:cs typeface="Arial MT"/>
              </a:rPr>
              <a:t>,</a:t>
            </a:r>
            <a:r>
              <a:rPr sz="1600" spc="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Ley</a:t>
            </a:r>
            <a:r>
              <a:rPr sz="1600" spc="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que</a:t>
            </a:r>
            <a:r>
              <a:rPr sz="1600" spc="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amplía</a:t>
            </a:r>
            <a:r>
              <a:rPr sz="1600" spc="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las</a:t>
            </a:r>
            <a:r>
              <a:rPr sz="1600" spc="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funciones</a:t>
            </a:r>
            <a:r>
              <a:rPr sz="160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600" spc="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la</a:t>
            </a:r>
            <a:r>
              <a:rPr sz="1600" spc="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Superintendencia</a:t>
            </a:r>
            <a:r>
              <a:rPr sz="160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Nacional</a:t>
            </a:r>
            <a:r>
              <a:rPr sz="1600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600" spc="-7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Aduanas</a:t>
            </a:r>
            <a:r>
              <a:rPr sz="1600" spc="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600" spc="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endParaRPr sz="1600">
              <a:latin typeface="Arial MT"/>
              <a:cs typeface="Arial MT"/>
            </a:endParaRPr>
          </a:p>
          <a:p>
            <a:pPr marL="241300" algn="just">
              <a:lnSpc>
                <a:spcPts val="1825"/>
              </a:lnSpc>
            </a:pP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Administración</a:t>
            </a:r>
            <a:r>
              <a:rPr sz="1600" spc="-6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Arial MT"/>
                <a:cs typeface="Arial MT"/>
              </a:rPr>
              <a:t>Tributaria.</a:t>
            </a:r>
            <a:endParaRPr sz="1600">
              <a:latin typeface="Arial MT"/>
              <a:cs typeface="Arial MT"/>
            </a:endParaRPr>
          </a:p>
          <a:p>
            <a:pPr marL="241300" marR="5080" indent="-228600" algn="just">
              <a:lnSpc>
                <a:spcPts val="1730"/>
              </a:lnSpc>
              <a:spcBef>
                <a:spcPts val="925"/>
              </a:spcBef>
              <a:buClr>
                <a:srgbClr val="4471C4"/>
              </a:buClr>
              <a:buFont typeface="Wingdings"/>
              <a:buChar char=""/>
              <a:tabLst>
                <a:tab pos="241300" algn="l"/>
              </a:tabLst>
            </a:pPr>
            <a:r>
              <a:rPr sz="1600" b="1" spc="-5" dirty="0">
                <a:solidFill>
                  <a:srgbClr val="585858"/>
                </a:solidFill>
                <a:latin typeface="Arial"/>
                <a:cs typeface="Arial"/>
              </a:rPr>
              <a:t>Decreto Supremo N.° 018-2007-TR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y normas</a:t>
            </a:r>
            <a:r>
              <a:rPr sz="1600" spc="4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modificatorias - Establecen </a:t>
            </a:r>
            <a:r>
              <a:rPr sz="1600" spc="-10" dirty="0">
                <a:solidFill>
                  <a:srgbClr val="585858"/>
                </a:solidFill>
                <a:latin typeface="Arial MT"/>
                <a:cs typeface="Arial MT"/>
              </a:rPr>
              <a:t>disposiciones</a:t>
            </a:r>
            <a:r>
              <a:rPr sz="1600" spc="4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relativas al uso </a:t>
            </a:r>
            <a:r>
              <a:rPr sz="160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del</a:t>
            </a:r>
            <a:r>
              <a:rPr sz="1600" spc="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documento</a:t>
            </a:r>
            <a:r>
              <a:rPr sz="1600" spc="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denominado</a:t>
            </a:r>
            <a:r>
              <a:rPr sz="1600" spc="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“Planilla</a:t>
            </a:r>
            <a:r>
              <a:rPr sz="16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Electrónica”.</a:t>
            </a:r>
            <a:endParaRPr sz="1600">
              <a:latin typeface="Arial MT"/>
              <a:cs typeface="Arial MT"/>
            </a:endParaRPr>
          </a:p>
          <a:p>
            <a:pPr marL="241300" marR="5080" indent="-228600" algn="just">
              <a:lnSpc>
                <a:spcPct val="90100"/>
              </a:lnSpc>
              <a:spcBef>
                <a:spcPts val="869"/>
              </a:spcBef>
              <a:buClr>
                <a:srgbClr val="4471C4"/>
              </a:buClr>
              <a:buFont typeface="Wingdings"/>
              <a:buChar char=""/>
              <a:tabLst>
                <a:tab pos="241300" algn="l"/>
              </a:tabLst>
            </a:pPr>
            <a:r>
              <a:rPr sz="1600" b="1" spc="-5" dirty="0">
                <a:solidFill>
                  <a:srgbClr val="585858"/>
                </a:solidFill>
                <a:latin typeface="Arial"/>
                <a:cs typeface="Arial"/>
              </a:rPr>
              <a:t>Resolución de Superintendencia N.° </a:t>
            </a:r>
            <a:r>
              <a:rPr sz="1600" b="1" spc="-20" dirty="0">
                <a:solidFill>
                  <a:srgbClr val="585858"/>
                </a:solidFill>
                <a:latin typeface="Arial"/>
                <a:cs typeface="Arial"/>
              </a:rPr>
              <a:t>183-2011/SUNAT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- Aprueban normas y procedimientos </a:t>
            </a:r>
            <a:r>
              <a:rPr sz="1600" spc="-10" dirty="0">
                <a:solidFill>
                  <a:srgbClr val="585858"/>
                </a:solidFill>
                <a:latin typeface="Arial MT"/>
                <a:cs typeface="Arial MT"/>
              </a:rPr>
              <a:t>para </a:t>
            </a:r>
            <a:r>
              <a:rPr sz="1600" dirty="0">
                <a:solidFill>
                  <a:srgbClr val="585858"/>
                </a:solidFill>
                <a:latin typeface="Arial MT"/>
                <a:cs typeface="Arial MT"/>
              </a:rPr>
              <a:t>la </a:t>
            </a:r>
            <a:r>
              <a:rPr sz="1600" spc="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presentación de </a:t>
            </a:r>
            <a:r>
              <a:rPr sz="1600" dirty="0">
                <a:solidFill>
                  <a:srgbClr val="585858"/>
                </a:solidFill>
                <a:latin typeface="Arial MT"/>
                <a:cs typeface="Arial MT"/>
              </a:rPr>
              <a:t>la </a:t>
            </a:r>
            <a:r>
              <a:rPr sz="1600" spc="-10" dirty="0">
                <a:solidFill>
                  <a:srgbClr val="585858"/>
                </a:solidFill>
                <a:latin typeface="Arial MT"/>
                <a:cs typeface="Arial MT"/>
              </a:rPr>
              <a:t>Planilla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Electrónica conformada por el Registro de </a:t>
            </a:r>
            <a:r>
              <a:rPr sz="1600" dirty="0">
                <a:solidFill>
                  <a:srgbClr val="585858"/>
                </a:solidFill>
                <a:latin typeface="Arial MT"/>
                <a:cs typeface="Arial MT"/>
              </a:rPr>
              <a:t>Información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Laboral y </a:t>
            </a:r>
            <a:r>
              <a:rPr sz="1600" dirty="0">
                <a:solidFill>
                  <a:srgbClr val="585858"/>
                </a:solidFill>
                <a:latin typeface="Arial MT"/>
                <a:cs typeface="Arial MT"/>
              </a:rPr>
              <a:t>la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Planilla </a:t>
            </a:r>
            <a:r>
              <a:rPr sz="160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Mensual</a:t>
            </a:r>
            <a:r>
              <a:rPr sz="1600" spc="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600" spc="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Pagos,</a:t>
            </a:r>
            <a:r>
              <a:rPr sz="1600" spc="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así</a:t>
            </a:r>
            <a:r>
              <a:rPr sz="1600" spc="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como</a:t>
            </a:r>
            <a:r>
              <a:rPr sz="1600" spc="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para</a:t>
            </a:r>
            <a:r>
              <a:rPr sz="1600" spc="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585858"/>
                </a:solidFill>
                <a:latin typeface="Arial MT"/>
                <a:cs typeface="Arial MT"/>
              </a:rPr>
              <a:t>la</a:t>
            </a:r>
            <a:r>
              <a:rPr sz="1600" spc="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presentación</a:t>
            </a:r>
            <a:r>
              <a:rPr sz="1600" spc="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600" spc="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declaraciones</a:t>
            </a:r>
            <a:r>
              <a:rPr sz="16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60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los</a:t>
            </a:r>
            <a:r>
              <a:rPr sz="1600" spc="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empleadores.</a:t>
            </a:r>
            <a:endParaRPr sz="1600">
              <a:latin typeface="Arial MT"/>
              <a:cs typeface="Arial MT"/>
            </a:endParaRPr>
          </a:p>
          <a:p>
            <a:pPr marL="241300" marR="5080" indent="-228600" algn="just">
              <a:lnSpc>
                <a:spcPts val="1730"/>
              </a:lnSpc>
              <a:spcBef>
                <a:spcPts val="925"/>
              </a:spcBef>
              <a:buClr>
                <a:srgbClr val="4471C4"/>
              </a:buClr>
              <a:buFont typeface="Wingdings"/>
              <a:buChar char=""/>
              <a:tabLst>
                <a:tab pos="241300" algn="l"/>
              </a:tabLst>
            </a:pPr>
            <a:r>
              <a:rPr sz="1600" b="1" spc="-5" dirty="0">
                <a:solidFill>
                  <a:srgbClr val="404040"/>
                </a:solidFill>
                <a:latin typeface="Arial"/>
                <a:cs typeface="Arial"/>
              </a:rPr>
              <a:t>Resolución de</a:t>
            </a:r>
            <a:r>
              <a:rPr sz="1600" b="1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Arial"/>
                <a:cs typeface="Arial"/>
              </a:rPr>
              <a:t>Superintendencia</a:t>
            </a:r>
            <a:r>
              <a:rPr sz="1600" b="1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Arial"/>
                <a:cs typeface="Arial"/>
              </a:rPr>
              <a:t>N.° </a:t>
            </a:r>
            <a:r>
              <a:rPr sz="1600" b="1" spc="-15" dirty="0">
                <a:solidFill>
                  <a:srgbClr val="404040"/>
                </a:solidFill>
                <a:latin typeface="Arial"/>
                <a:cs typeface="Arial"/>
              </a:rPr>
              <a:t>000201-2023/SUNAT</a:t>
            </a:r>
            <a:r>
              <a:rPr sz="1600" b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-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Aprueba un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medio alternativo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para la 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presentación de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la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Planilla Mensual de Pagos y las declaraciones mensuales de los empleadores que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tengan hasta diez (10) trabajadores </a:t>
            </a:r>
            <a:r>
              <a:rPr sz="1600" spc="-10" dirty="0">
                <a:solidFill>
                  <a:srgbClr val="404040"/>
                </a:solidFill>
                <a:latin typeface="Arial MT"/>
                <a:cs typeface="Arial MT"/>
              </a:rPr>
              <a:t>y/o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diez (10) prestadores de servicios que obtengan rentas de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cuarta 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categoría.</a:t>
            </a:r>
            <a:endParaRPr sz="1600">
              <a:latin typeface="Arial MT"/>
              <a:cs typeface="Arial MT"/>
            </a:endParaRPr>
          </a:p>
          <a:p>
            <a:pPr marL="241300" marR="5080" indent="-228600" algn="just">
              <a:lnSpc>
                <a:spcPts val="1730"/>
              </a:lnSpc>
              <a:spcBef>
                <a:spcPts val="894"/>
              </a:spcBef>
              <a:buClr>
                <a:srgbClr val="4471C4"/>
              </a:buClr>
              <a:buFont typeface="Wingdings"/>
              <a:buChar char=""/>
              <a:tabLst>
                <a:tab pos="241300" algn="l"/>
              </a:tabLst>
            </a:pPr>
            <a:r>
              <a:rPr sz="1600" b="1" spc="-5" dirty="0">
                <a:solidFill>
                  <a:srgbClr val="585858"/>
                </a:solidFill>
                <a:latin typeface="Arial"/>
                <a:cs typeface="Arial"/>
              </a:rPr>
              <a:t>Resolución</a:t>
            </a:r>
            <a:r>
              <a:rPr sz="1600" b="1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sz="1600" b="1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585858"/>
                </a:solidFill>
                <a:latin typeface="Arial"/>
                <a:cs typeface="Arial"/>
              </a:rPr>
              <a:t>Superintendencia</a:t>
            </a:r>
            <a:r>
              <a:rPr sz="1600" b="1" dirty="0">
                <a:solidFill>
                  <a:srgbClr val="585858"/>
                </a:solidFill>
                <a:latin typeface="Arial"/>
                <a:cs typeface="Arial"/>
              </a:rPr>
              <a:t> N.°</a:t>
            </a:r>
            <a:r>
              <a:rPr sz="1600" b="1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585858"/>
                </a:solidFill>
                <a:latin typeface="Arial"/>
                <a:cs typeface="Arial"/>
              </a:rPr>
              <a:t>036-98/SUNAT</a:t>
            </a:r>
            <a:r>
              <a:rPr sz="1600" b="1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–</a:t>
            </a:r>
            <a:r>
              <a:rPr sz="160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Establecen</a:t>
            </a:r>
            <a:r>
              <a:rPr sz="160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procedimiento</a:t>
            </a:r>
            <a:r>
              <a:rPr sz="160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para</a:t>
            </a:r>
            <a:r>
              <a:rPr sz="1600" spc="434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que </a:t>
            </a:r>
            <a:r>
              <a:rPr sz="160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contribuyentes </a:t>
            </a:r>
            <a:r>
              <a:rPr sz="1600" dirty="0">
                <a:solidFill>
                  <a:srgbClr val="585858"/>
                </a:solidFill>
                <a:latin typeface="Arial MT"/>
                <a:cs typeface="Arial MT"/>
              </a:rPr>
              <a:t>de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rentas de quinta categoría efectúen el pago del impuesto no retenido o soliciten </a:t>
            </a:r>
            <a:r>
              <a:rPr sz="1600" dirty="0">
                <a:solidFill>
                  <a:srgbClr val="585858"/>
                </a:solidFill>
                <a:latin typeface="Arial MT"/>
                <a:cs typeface="Arial MT"/>
              </a:rPr>
              <a:t>su </a:t>
            </a:r>
            <a:r>
              <a:rPr sz="1600" spc="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devolución.</a:t>
            </a:r>
            <a:endParaRPr sz="1600">
              <a:latin typeface="Arial MT"/>
              <a:cs typeface="Arial MT"/>
            </a:endParaRPr>
          </a:p>
          <a:p>
            <a:pPr marL="241300" indent="-228600" algn="just">
              <a:lnSpc>
                <a:spcPts val="1825"/>
              </a:lnSpc>
              <a:spcBef>
                <a:spcPts val="675"/>
              </a:spcBef>
              <a:buClr>
                <a:srgbClr val="4471C4"/>
              </a:buClr>
              <a:buFont typeface="Wingdings"/>
              <a:buChar char=""/>
              <a:tabLst>
                <a:tab pos="241300" algn="l"/>
              </a:tabLst>
            </a:pPr>
            <a:r>
              <a:rPr sz="1600" b="1" spc="-5" dirty="0">
                <a:solidFill>
                  <a:srgbClr val="585858"/>
                </a:solidFill>
                <a:latin typeface="Arial"/>
                <a:cs typeface="Arial"/>
              </a:rPr>
              <a:t>Ley</a:t>
            </a:r>
            <a:r>
              <a:rPr sz="1600" b="1" spc="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585858"/>
                </a:solidFill>
                <a:latin typeface="Arial"/>
                <a:cs typeface="Arial"/>
              </a:rPr>
              <a:t>N.°</a:t>
            </a:r>
            <a:r>
              <a:rPr sz="1600" b="1" spc="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585858"/>
                </a:solidFill>
                <a:latin typeface="Arial"/>
                <a:cs typeface="Arial"/>
              </a:rPr>
              <a:t>30734</a:t>
            </a:r>
            <a:r>
              <a:rPr sz="1600" b="1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–</a:t>
            </a:r>
            <a:r>
              <a:rPr sz="1600" spc="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Ley</a:t>
            </a:r>
            <a:r>
              <a:rPr sz="1600" spc="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que</a:t>
            </a:r>
            <a:r>
              <a:rPr sz="1600" spc="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establece</a:t>
            </a:r>
            <a:r>
              <a:rPr sz="160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el</a:t>
            </a:r>
            <a:r>
              <a:rPr sz="1600" spc="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derecho</a:t>
            </a:r>
            <a:r>
              <a:rPr sz="1600" spc="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600" spc="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las</a:t>
            </a:r>
            <a:r>
              <a:rPr sz="160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personas</a:t>
            </a:r>
            <a:r>
              <a:rPr sz="1600" spc="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naturales</a:t>
            </a:r>
            <a:r>
              <a:rPr sz="1600" spc="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600" spc="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la </a:t>
            </a:r>
            <a:r>
              <a:rPr sz="1600" dirty="0">
                <a:solidFill>
                  <a:srgbClr val="585858"/>
                </a:solidFill>
                <a:latin typeface="Arial MT"/>
                <a:cs typeface="Arial MT"/>
              </a:rPr>
              <a:t>devolución</a:t>
            </a:r>
            <a:r>
              <a:rPr sz="16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automática</a:t>
            </a:r>
            <a:r>
              <a:rPr sz="1600" spc="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600" spc="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los</a:t>
            </a:r>
            <a:endParaRPr sz="1600">
              <a:latin typeface="Arial MT"/>
              <a:cs typeface="Arial MT"/>
            </a:endParaRPr>
          </a:p>
          <a:p>
            <a:pPr marL="241300" algn="just">
              <a:lnSpc>
                <a:spcPts val="1825"/>
              </a:lnSpc>
            </a:pP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impuestos</a:t>
            </a:r>
            <a:r>
              <a:rPr sz="160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pagados</a:t>
            </a:r>
            <a:r>
              <a:rPr sz="1600" spc="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o retenidos</a:t>
            </a:r>
            <a:r>
              <a:rPr sz="1600" spc="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en exceso.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87017" y="545338"/>
            <a:ext cx="2280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Normas</a:t>
            </a:r>
            <a:r>
              <a:rPr sz="2400" spc="-55" dirty="0"/>
              <a:t> </a:t>
            </a:r>
            <a:r>
              <a:rPr sz="2400" dirty="0"/>
              <a:t>legales</a:t>
            </a:r>
            <a:endParaRPr sz="240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30755C-DAE3-B02E-147F-D70BC20AE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600" y="288798"/>
            <a:ext cx="1901851" cy="93040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8079" y="2421589"/>
              <a:ext cx="7866985" cy="40661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3367" y="2436876"/>
              <a:ext cx="7891272" cy="40904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05099" y="2578607"/>
              <a:ext cx="7612380" cy="38115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37104" y="2572511"/>
              <a:ext cx="1085075" cy="50749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791967" y="2627376"/>
              <a:ext cx="927100" cy="349250"/>
            </a:xfrm>
            <a:custGeom>
              <a:avLst/>
              <a:gdLst/>
              <a:ahLst/>
              <a:cxnLst/>
              <a:rect l="l" t="t" r="r" b="b"/>
              <a:pathLst>
                <a:path w="927100" h="349250">
                  <a:moveTo>
                    <a:pt x="0" y="348996"/>
                  </a:moveTo>
                  <a:lnTo>
                    <a:pt x="926592" y="348996"/>
                  </a:lnTo>
                  <a:lnTo>
                    <a:pt x="926592" y="0"/>
                  </a:lnTo>
                  <a:lnTo>
                    <a:pt x="0" y="0"/>
                  </a:lnTo>
                  <a:lnTo>
                    <a:pt x="0" y="348996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96765" y="1483563"/>
            <a:ext cx="37655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solidFill>
                  <a:srgbClr val="006FC0"/>
                </a:solidFill>
                <a:latin typeface="Arial MT"/>
                <a:cs typeface="Arial MT"/>
              </a:rPr>
              <a:t>Detalle</a:t>
            </a:r>
            <a:r>
              <a:rPr sz="2400" spc="-10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25" dirty="0">
                <a:solidFill>
                  <a:srgbClr val="006FC0"/>
                </a:solidFill>
                <a:latin typeface="Arial MT"/>
                <a:cs typeface="Arial MT"/>
              </a:rPr>
              <a:t>de</a:t>
            </a:r>
            <a:r>
              <a:rPr sz="2400" spc="-8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05" dirty="0">
                <a:solidFill>
                  <a:srgbClr val="006FC0"/>
                </a:solidFill>
                <a:latin typeface="Arial MT"/>
                <a:cs typeface="Arial MT"/>
              </a:rPr>
              <a:t>la</a:t>
            </a:r>
            <a:r>
              <a:rPr sz="2400" spc="-8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20" dirty="0">
                <a:solidFill>
                  <a:srgbClr val="006FC0"/>
                </a:solidFill>
                <a:latin typeface="Arial MT"/>
                <a:cs typeface="Arial MT"/>
              </a:rPr>
              <a:t>declaración/</a:t>
            </a:r>
            <a:endParaRPr sz="24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u="heavy" spc="-7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</a:rPr>
              <a:t>P.S.</a:t>
            </a:r>
            <a:r>
              <a:rPr sz="2400" u="heavy" spc="-9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spc="1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</a:rPr>
              <a:t>4ta</a:t>
            </a:r>
            <a:r>
              <a:rPr sz="2400" u="heavy" spc="-8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spc="9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</a:rPr>
              <a:t>Categoría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38199" y="556386"/>
            <a:ext cx="2196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PLAME</a:t>
            </a:r>
            <a:r>
              <a:rPr spc="-70" dirty="0"/>
              <a:t> </a:t>
            </a:r>
            <a:r>
              <a:rPr spc="-5" dirty="0"/>
              <a:t>WEB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AEAC9EC-C927-97F4-C5EE-C9455BF677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7000" y="381000"/>
            <a:ext cx="155761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5406" y="2308829"/>
              <a:ext cx="9974607" cy="43236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3227" y="2296667"/>
              <a:ext cx="10049256" cy="43982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3351" y="2526792"/>
              <a:ext cx="9598152" cy="39471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8007" y="3797795"/>
              <a:ext cx="3035807" cy="46940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42871" y="3852671"/>
              <a:ext cx="2877820" cy="311150"/>
            </a:xfrm>
            <a:custGeom>
              <a:avLst/>
              <a:gdLst/>
              <a:ahLst/>
              <a:cxnLst/>
              <a:rect l="l" t="t" r="r" b="b"/>
              <a:pathLst>
                <a:path w="2877820" h="311150">
                  <a:moveTo>
                    <a:pt x="0" y="310895"/>
                  </a:moveTo>
                  <a:lnTo>
                    <a:pt x="2877312" y="310895"/>
                  </a:lnTo>
                  <a:lnTo>
                    <a:pt x="2877312" y="0"/>
                  </a:lnTo>
                  <a:lnTo>
                    <a:pt x="0" y="0"/>
                  </a:lnTo>
                  <a:lnTo>
                    <a:pt x="0" y="310895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910709" y="1456690"/>
            <a:ext cx="38392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0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solidFill>
                  <a:srgbClr val="006FC0"/>
                </a:solidFill>
                <a:latin typeface="Arial MT"/>
                <a:cs typeface="Arial MT"/>
              </a:rPr>
              <a:t>Detalle</a:t>
            </a:r>
            <a:r>
              <a:rPr sz="2400" spc="-9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25" dirty="0">
                <a:solidFill>
                  <a:srgbClr val="006FC0"/>
                </a:solidFill>
                <a:latin typeface="Arial MT"/>
                <a:cs typeface="Arial MT"/>
              </a:rPr>
              <a:t>de</a:t>
            </a:r>
            <a:r>
              <a:rPr sz="2400" spc="-7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00" dirty="0">
                <a:solidFill>
                  <a:srgbClr val="006FC0"/>
                </a:solidFill>
                <a:latin typeface="Arial MT"/>
                <a:cs typeface="Arial MT"/>
              </a:rPr>
              <a:t>la</a:t>
            </a:r>
            <a:r>
              <a:rPr sz="2400" spc="-8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20" dirty="0">
                <a:solidFill>
                  <a:srgbClr val="006FC0"/>
                </a:solidFill>
                <a:latin typeface="Arial MT"/>
                <a:cs typeface="Arial MT"/>
              </a:rPr>
              <a:t>declaración/ </a:t>
            </a:r>
            <a:r>
              <a:rPr sz="2400" spc="-65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u="heavy" spc="-36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</a:rPr>
              <a:t>P</a:t>
            </a:r>
            <a:r>
              <a:rPr sz="2400" u="heavy" spc="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</a:rPr>
              <a:t>.</a:t>
            </a:r>
            <a:r>
              <a:rPr sz="2400" u="heavy" spc="-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</a:rPr>
              <a:t>S</a:t>
            </a:r>
            <a:r>
              <a:rPr sz="2400" u="heavy" spc="8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</a:rPr>
              <a:t>.</a:t>
            </a:r>
            <a:r>
              <a:rPr sz="2400" u="heavy" spc="-7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spc="9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</a:rPr>
              <a:t>4</a:t>
            </a:r>
            <a:r>
              <a:rPr sz="2400" u="heavy" spc="18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</a:rPr>
              <a:t>t</a:t>
            </a:r>
            <a:r>
              <a:rPr sz="2400" u="heavy" spc="9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</a:rPr>
              <a:t>a</a:t>
            </a:r>
            <a:r>
              <a:rPr sz="2400" u="heavy" spc="-7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spc="7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</a:rPr>
              <a:t>C</a:t>
            </a:r>
            <a:r>
              <a:rPr sz="2400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</a:rPr>
              <a:t>a</a:t>
            </a:r>
            <a:r>
              <a:rPr sz="2400" u="heavy" spc="9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</a:rPr>
              <a:t>t</a:t>
            </a:r>
            <a:r>
              <a:rPr sz="2400" u="heavy" spc="1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</a:rPr>
              <a:t>e</a:t>
            </a:r>
            <a:r>
              <a:rPr sz="2400" u="heavy" spc="10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</a:rPr>
              <a:t>g</a:t>
            </a:r>
            <a:r>
              <a:rPr sz="2400" u="heavy" spc="18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</a:rPr>
              <a:t>or</a:t>
            </a:r>
            <a:r>
              <a:rPr sz="2400" u="heavy" spc="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</a:rPr>
              <a:t>ía</a:t>
            </a:r>
            <a:r>
              <a:rPr sz="2400" u="heavy" spc="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</a:rPr>
              <a:t>/</a:t>
            </a:r>
            <a:r>
              <a:rPr sz="2400" u="heavy" spc="-7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spc="10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</a:rPr>
              <a:t>Detalle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38199" y="556386"/>
            <a:ext cx="2196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PLAME</a:t>
            </a:r>
            <a:r>
              <a:rPr sz="2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WEB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C1D2CDB-F035-0C72-112F-45D9D574E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7000" y="381000"/>
            <a:ext cx="155761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03065" y="1570482"/>
            <a:ext cx="5359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85" dirty="0">
                <a:solidFill>
                  <a:srgbClr val="006FC0"/>
                </a:solidFill>
                <a:latin typeface="Arial MT"/>
                <a:cs typeface="Arial MT"/>
              </a:rPr>
              <a:t>III</a:t>
            </a:r>
            <a:r>
              <a:rPr sz="2400" spc="-10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00" dirty="0">
                <a:solidFill>
                  <a:srgbClr val="006FC0"/>
                </a:solidFill>
                <a:latin typeface="Arial MT"/>
                <a:cs typeface="Arial MT"/>
              </a:rPr>
              <a:t>Parte:</a:t>
            </a:r>
            <a:r>
              <a:rPr sz="2400" spc="-6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25" dirty="0">
                <a:solidFill>
                  <a:srgbClr val="006FC0"/>
                </a:solidFill>
                <a:latin typeface="Arial MT"/>
                <a:cs typeface="Arial MT"/>
              </a:rPr>
              <a:t>Determinación</a:t>
            </a:r>
            <a:r>
              <a:rPr sz="2400" spc="-9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25" dirty="0">
                <a:solidFill>
                  <a:srgbClr val="006FC0"/>
                </a:solidFill>
                <a:latin typeface="Arial MT"/>
                <a:cs typeface="Arial MT"/>
              </a:rPr>
              <a:t>de</a:t>
            </a:r>
            <a:r>
              <a:rPr sz="2400" spc="-7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00" dirty="0">
                <a:solidFill>
                  <a:srgbClr val="006FC0"/>
                </a:solidFill>
                <a:latin typeface="Arial MT"/>
                <a:cs typeface="Arial MT"/>
              </a:rPr>
              <a:t>la</a:t>
            </a:r>
            <a:r>
              <a:rPr sz="2400" spc="-7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95" dirty="0">
                <a:solidFill>
                  <a:srgbClr val="006FC0"/>
                </a:solidFill>
                <a:latin typeface="Arial MT"/>
                <a:cs typeface="Arial MT"/>
              </a:rPr>
              <a:t>Deuda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50391" y="1920239"/>
            <a:ext cx="11008360" cy="4709160"/>
            <a:chOff x="850391" y="1920239"/>
            <a:chExt cx="11008360" cy="47091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0391" y="1920239"/>
              <a:ext cx="11007852" cy="47091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9639" y="1999487"/>
              <a:ext cx="10899648" cy="46009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9763" y="2229611"/>
              <a:ext cx="10448543" cy="41498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26080" y="2638043"/>
              <a:ext cx="1296923" cy="64465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980943" y="2692907"/>
              <a:ext cx="1138555" cy="486409"/>
            </a:xfrm>
            <a:custGeom>
              <a:avLst/>
              <a:gdLst/>
              <a:ahLst/>
              <a:cxnLst/>
              <a:rect l="l" t="t" r="r" b="b"/>
              <a:pathLst>
                <a:path w="1138554" h="486410">
                  <a:moveTo>
                    <a:pt x="0" y="486156"/>
                  </a:moveTo>
                  <a:lnTo>
                    <a:pt x="1138428" y="486156"/>
                  </a:lnTo>
                  <a:lnTo>
                    <a:pt x="1138428" y="0"/>
                  </a:lnTo>
                  <a:lnTo>
                    <a:pt x="0" y="0"/>
                  </a:lnTo>
                  <a:lnTo>
                    <a:pt x="0" y="486156"/>
                  </a:lnTo>
                  <a:close/>
                </a:path>
              </a:pathLst>
            </a:custGeom>
            <a:ln w="571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83380" y="5562599"/>
              <a:ext cx="1524000" cy="81381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183380" y="5562599"/>
              <a:ext cx="1524000" cy="814069"/>
            </a:xfrm>
            <a:custGeom>
              <a:avLst/>
              <a:gdLst/>
              <a:ahLst/>
              <a:cxnLst/>
              <a:rect l="l" t="t" r="r" b="b"/>
              <a:pathLst>
                <a:path w="1524000" h="814070">
                  <a:moveTo>
                    <a:pt x="0" y="406908"/>
                  </a:moveTo>
                  <a:lnTo>
                    <a:pt x="203454" y="203453"/>
                  </a:lnTo>
                  <a:lnTo>
                    <a:pt x="203454" y="305181"/>
                  </a:lnTo>
                  <a:lnTo>
                    <a:pt x="533781" y="305181"/>
                  </a:lnTo>
                  <a:lnTo>
                    <a:pt x="533781" y="0"/>
                  </a:lnTo>
                  <a:lnTo>
                    <a:pt x="1524000" y="0"/>
                  </a:lnTo>
                  <a:lnTo>
                    <a:pt x="1524000" y="813816"/>
                  </a:lnTo>
                  <a:lnTo>
                    <a:pt x="533781" y="813816"/>
                  </a:lnTo>
                  <a:lnTo>
                    <a:pt x="533781" y="508634"/>
                  </a:lnTo>
                  <a:lnTo>
                    <a:pt x="203454" y="508634"/>
                  </a:lnTo>
                  <a:lnTo>
                    <a:pt x="203454" y="610362"/>
                  </a:lnTo>
                  <a:lnTo>
                    <a:pt x="0" y="406908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799838" y="5678220"/>
            <a:ext cx="8248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marR="5080" indent="-17081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C</a:t>
            </a:r>
            <a:r>
              <a:rPr sz="1800" b="1" spc="-1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édito  </a:t>
            </a:r>
            <a:r>
              <a:rPr sz="1800" b="1" spc="-5" dirty="0">
                <a:latin typeface="Arial"/>
                <a:cs typeface="Arial"/>
              </a:rPr>
              <a:t>EPS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38199" y="556386"/>
            <a:ext cx="2196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PLAME</a:t>
            </a:r>
            <a:r>
              <a:rPr spc="-70" dirty="0"/>
              <a:t> </a:t>
            </a:r>
            <a:r>
              <a:rPr spc="-5" dirty="0"/>
              <a:t>WEB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39ED36F-9CF0-81F5-8650-BF6CC6FAD4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7000" y="381000"/>
            <a:ext cx="155761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0614" y="2170085"/>
              <a:ext cx="10631475" cy="44578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8447" y="2157971"/>
              <a:ext cx="10706100" cy="45323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8571" y="2388107"/>
              <a:ext cx="10254995" cy="40812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65464" y="2144267"/>
              <a:ext cx="1828800" cy="8092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665464" y="2144267"/>
              <a:ext cx="1828800" cy="809625"/>
            </a:xfrm>
            <a:custGeom>
              <a:avLst/>
              <a:gdLst/>
              <a:ahLst/>
              <a:cxnLst/>
              <a:rect l="l" t="t" r="r" b="b"/>
              <a:pathLst>
                <a:path w="1828800" h="809625">
                  <a:moveTo>
                    <a:pt x="0" y="404622"/>
                  </a:moveTo>
                  <a:lnTo>
                    <a:pt x="404621" y="0"/>
                  </a:lnTo>
                  <a:lnTo>
                    <a:pt x="404621" y="202311"/>
                  </a:lnTo>
                  <a:lnTo>
                    <a:pt x="1828800" y="202311"/>
                  </a:lnTo>
                  <a:lnTo>
                    <a:pt x="1828800" y="606933"/>
                  </a:lnTo>
                  <a:lnTo>
                    <a:pt x="404621" y="606933"/>
                  </a:lnTo>
                  <a:lnTo>
                    <a:pt x="404621" y="809244"/>
                  </a:lnTo>
                  <a:lnTo>
                    <a:pt x="0" y="404622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975353" y="1586941"/>
            <a:ext cx="6379845" cy="1106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85" dirty="0">
                <a:solidFill>
                  <a:srgbClr val="006FC0"/>
                </a:solidFill>
                <a:latin typeface="Arial MT"/>
                <a:cs typeface="Arial MT"/>
              </a:rPr>
              <a:t>III</a:t>
            </a:r>
            <a:r>
              <a:rPr sz="2400" spc="-10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00" dirty="0">
                <a:solidFill>
                  <a:srgbClr val="006FC0"/>
                </a:solidFill>
                <a:latin typeface="Arial MT"/>
                <a:cs typeface="Arial MT"/>
              </a:rPr>
              <a:t>Parte:</a:t>
            </a:r>
            <a:r>
              <a:rPr sz="2400" spc="-7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30" dirty="0">
                <a:solidFill>
                  <a:srgbClr val="006FC0"/>
                </a:solidFill>
                <a:latin typeface="Arial MT"/>
                <a:cs typeface="Arial MT"/>
              </a:rPr>
              <a:t>Determinación</a:t>
            </a:r>
            <a:r>
              <a:rPr sz="2400" spc="-10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25" dirty="0">
                <a:solidFill>
                  <a:srgbClr val="006FC0"/>
                </a:solidFill>
                <a:latin typeface="Arial MT"/>
                <a:cs typeface="Arial MT"/>
              </a:rPr>
              <a:t>de</a:t>
            </a:r>
            <a:r>
              <a:rPr sz="2400" spc="-7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05" dirty="0">
                <a:solidFill>
                  <a:srgbClr val="006FC0"/>
                </a:solidFill>
                <a:latin typeface="Arial MT"/>
                <a:cs typeface="Arial MT"/>
              </a:rPr>
              <a:t>la</a:t>
            </a:r>
            <a:r>
              <a:rPr sz="2400" spc="-8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95" dirty="0">
                <a:solidFill>
                  <a:srgbClr val="006FC0"/>
                </a:solidFill>
                <a:latin typeface="Arial MT"/>
                <a:cs typeface="Arial MT"/>
              </a:rPr>
              <a:t>Deuda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Solo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Rta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5ta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38199" y="556386"/>
            <a:ext cx="2196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PLAME</a:t>
            </a:r>
            <a:r>
              <a:rPr spc="-70" dirty="0"/>
              <a:t> </a:t>
            </a:r>
            <a:r>
              <a:rPr spc="-5" dirty="0"/>
              <a:t>WEB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C2CC6C6-0D63-D237-0A63-4346FF10E8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7000" y="381000"/>
            <a:ext cx="155761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4096" y="2618043"/>
              <a:ext cx="10710774" cy="35131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1955" y="2606052"/>
              <a:ext cx="10785348" cy="35874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2080" y="2836164"/>
              <a:ext cx="10334244" cy="313639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238199" y="556386"/>
            <a:ext cx="2196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PLAME</a:t>
            </a:r>
            <a:r>
              <a:rPr sz="2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WEB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88994" y="1891029"/>
            <a:ext cx="5359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85" dirty="0">
                <a:solidFill>
                  <a:srgbClr val="006FC0"/>
                </a:solidFill>
                <a:latin typeface="Arial MT"/>
                <a:cs typeface="Arial MT"/>
              </a:rPr>
              <a:t>III</a:t>
            </a:r>
            <a:r>
              <a:rPr sz="2400" spc="-10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00" dirty="0">
                <a:solidFill>
                  <a:srgbClr val="006FC0"/>
                </a:solidFill>
                <a:latin typeface="Arial MT"/>
                <a:cs typeface="Arial MT"/>
              </a:rPr>
              <a:t>Parte:</a:t>
            </a:r>
            <a:r>
              <a:rPr sz="2400" spc="-6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25" dirty="0">
                <a:solidFill>
                  <a:srgbClr val="006FC0"/>
                </a:solidFill>
                <a:latin typeface="Arial MT"/>
                <a:cs typeface="Arial MT"/>
              </a:rPr>
              <a:t>Determinación</a:t>
            </a:r>
            <a:r>
              <a:rPr sz="2400" spc="-9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25" dirty="0">
                <a:solidFill>
                  <a:srgbClr val="006FC0"/>
                </a:solidFill>
                <a:latin typeface="Arial MT"/>
                <a:cs typeface="Arial MT"/>
              </a:rPr>
              <a:t>de</a:t>
            </a:r>
            <a:r>
              <a:rPr sz="2400" spc="-7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00" dirty="0">
                <a:solidFill>
                  <a:srgbClr val="006FC0"/>
                </a:solidFill>
                <a:latin typeface="Arial MT"/>
                <a:cs typeface="Arial MT"/>
              </a:rPr>
              <a:t>la</a:t>
            </a:r>
            <a:r>
              <a:rPr sz="2400" spc="-7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95" dirty="0">
                <a:solidFill>
                  <a:srgbClr val="006FC0"/>
                </a:solidFill>
                <a:latin typeface="Arial MT"/>
                <a:cs typeface="Arial MT"/>
              </a:rPr>
              <a:t>Deuda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93EF597-5E14-337B-E2CB-D1CD3FAB0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7000" y="381000"/>
            <a:ext cx="1557618" cy="762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C8A3CD0-FE9B-1085-40DC-7CE34B2070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8706" y="412155"/>
            <a:ext cx="155761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2032" y="566673"/>
            <a:ext cx="2196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PLAME</a:t>
            </a:r>
            <a:r>
              <a:rPr sz="2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WEB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63167" y="3096755"/>
            <a:ext cx="11111865" cy="3139440"/>
            <a:chOff x="963167" y="3096755"/>
            <a:chExt cx="11111865" cy="3139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5285" y="3108746"/>
              <a:ext cx="11036956" cy="30651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3167" y="3096755"/>
              <a:ext cx="11111484" cy="31394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3291" y="3326892"/>
              <a:ext cx="10660380" cy="268833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286758" y="1914525"/>
            <a:ext cx="48539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4175">
              <a:lnSpc>
                <a:spcPct val="100000"/>
              </a:lnSpc>
              <a:spcBef>
                <a:spcPts val="100"/>
              </a:spcBef>
            </a:pPr>
            <a:r>
              <a:rPr sz="2400" spc="125" dirty="0">
                <a:solidFill>
                  <a:srgbClr val="006FC0"/>
                </a:solidFill>
                <a:latin typeface="Arial MT"/>
                <a:cs typeface="Arial MT"/>
              </a:rPr>
              <a:t>Determinación de </a:t>
            </a:r>
            <a:r>
              <a:rPr sz="2400" spc="100" dirty="0">
                <a:solidFill>
                  <a:srgbClr val="006FC0"/>
                </a:solidFill>
                <a:latin typeface="Arial MT"/>
                <a:cs typeface="Arial MT"/>
              </a:rPr>
              <a:t>la </a:t>
            </a:r>
            <a:r>
              <a:rPr sz="2400" spc="105" dirty="0">
                <a:solidFill>
                  <a:srgbClr val="006FC0"/>
                </a:solidFill>
                <a:latin typeface="Arial MT"/>
                <a:cs typeface="Arial MT"/>
              </a:rPr>
              <a:t>deuda/ </a:t>
            </a:r>
            <a:r>
              <a:rPr sz="2400" spc="11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b="1" u="heavy" spc="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Crédito</a:t>
            </a:r>
            <a:r>
              <a:rPr sz="2400" b="1" u="heavy" spc="-1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EPS</a:t>
            </a:r>
            <a:r>
              <a:rPr sz="2400" b="1" u="heavy" spc="-9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Períodos</a:t>
            </a:r>
            <a:r>
              <a:rPr sz="2400" b="1" u="heavy" spc="-1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Anteriores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91FBAC6-8CD0-A3CE-4645-59FD12C3AD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7000" y="381000"/>
            <a:ext cx="155761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2550" y="566673"/>
            <a:ext cx="2196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PLAME</a:t>
            </a:r>
            <a:r>
              <a:rPr spc="-70" dirty="0"/>
              <a:t> </a:t>
            </a:r>
            <a:r>
              <a:rPr spc="-5" dirty="0"/>
              <a:t>WEB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4242" y="2584631"/>
            <a:ext cx="9901555" cy="3930650"/>
            <a:chOff x="1414242" y="2584631"/>
            <a:chExt cx="9901555" cy="39306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4242" y="2584631"/>
              <a:ext cx="9861862" cy="389091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9512" y="2599943"/>
              <a:ext cx="9886188" cy="39151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1244" y="2741675"/>
              <a:ext cx="9607295" cy="363626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754883" y="1572514"/>
            <a:ext cx="723328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00"/>
              </a:spcBef>
            </a:pPr>
            <a:r>
              <a:rPr sz="2400" spc="125" dirty="0">
                <a:solidFill>
                  <a:srgbClr val="006FC0"/>
                </a:solidFill>
                <a:latin typeface="Arial MT"/>
                <a:cs typeface="Arial MT"/>
              </a:rPr>
              <a:t>Determinación</a:t>
            </a:r>
            <a:r>
              <a:rPr sz="2400" spc="-10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25" dirty="0">
                <a:solidFill>
                  <a:srgbClr val="006FC0"/>
                </a:solidFill>
                <a:latin typeface="Arial MT"/>
                <a:cs typeface="Arial MT"/>
              </a:rPr>
              <a:t>de</a:t>
            </a:r>
            <a:r>
              <a:rPr sz="2400" spc="-8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00" dirty="0">
                <a:solidFill>
                  <a:srgbClr val="006FC0"/>
                </a:solidFill>
                <a:latin typeface="Arial MT"/>
                <a:cs typeface="Arial MT"/>
              </a:rPr>
              <a:t>la</a:t>
            </a:r>
            <a:r>
              <a:rPr sz="2400" spc="-8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05" dirty="0">
                <a:solidFill>
                  <a:srgbClr val="006FC0"/>
                </a:solidFill>
                <a:latin typeface="Arial MT"/>
                <a:cs typeface="Arial MT"/>
              </a:rPr>
              <a:t>deuda/</a:t>
            </a:r>
            <a:endParaRPr sz="24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2400" b="1" u="heavy" spc="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Otras</a:t>
            </a:r>
            <a:r>
              <a:rPr sz="2400" b="1" u="heavy" spc="-10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deducciones</a:t>
            </a:r>
            <a:r>
              <a:rPr sz="2400" b="1" u="heavy" spc="-10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permitidas</a:t>
            </a:r>
            <a:r>
              <a:rPr sz="2400" b="1" u="heavy" spc="-1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por</a:t>
            </a:r>
            <a:r>
              <a:rPr sz="2400" b="1" u="heavy" spc="-9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ley</a:t>
            </a:r>
            <a:r>
              <a:rPr sz="2400" b="1" u="heavy" spc="-10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(Devol</a:t>
            </a:r>
            <a:r>
              <a:rPr sz="2400" b="1" u="heavy" spc="-10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7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5ta)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1F937B5-D750-30D2-EE57-649E40BB82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7000" y="381000"/>
            <a:ext cx="155761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9502" y="566673"/>
            <a:ext cx="2196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PLAME</a:t>
            </a:r>
            <a:r>
              <a:rPr sz="2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WEB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00072" y="2575560"/>
            <a:ext cx="7983220" cy="3705225"/>
            <a:chOff x="2100072" y="2575560"/>
            <a:chExt cx="7983220" cy="37052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2246" y="2587533"/>
              <a:ext cx="7908070" cy="363060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0072" y="2575560"/>
              <a:ext cx="7982711" cy="37048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30196" y="2805684"/>
              <a:ext cx="7531608" cy="325374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056126" y="1621916"/>
            <a:ext cx="40798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5840" marR="5080" indent="-993775">
              <a:lnSpc>
                <a:spcPct val="100000"/>
              </a:lnSpc>
              <a:spcBef>
                <a:spcPts val="100"/>
              </a:spcBef>
            </a:pPr>
            <a:r>
              <a:rPr sz="2400" spc="125" dirty="0">
                <a:solidFill>
                  <a:srgbClr val="006FC0"/>
                </a:solidFill>
                <a:latin typeface="Arial MT"/>
                <a:cs typeface="Arial MT"/>
              </a:rPr>
              <a:t>Determinación</a:t>
            </a:r>
            <a:r>
              <a:rPr sz="2400" spc="-11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25" dirty="0">
                <a:solidFill>
                  <a:srgbClr val="006FC0"/>
                </a:solidFill>
                <a:latin typeface="Arial MT"/>
                <a:cs typeface="Arial MT"/>
              </a:rPr>
              <a:t>de</a:t>
            </a:r>
            <a:r>
              <a:rPr sz="2400" spc="-8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00" dirty="0">
                <a:solidFill>
                  <a:srgbClr val="006FC0"/>
                </a:solidFill>
                <a:latin typeface="Arial MT"/>
                <a:cs typeface="Arial MT"/>
              </a:rPr>
              <a:t>la</a:t>
            </a:r>
            <a:r>
              <a:rPr sz="2400" spc="-8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05" dirty="0">
                <a:solidFill>
                  <a:srgbClr val="006FC0"/>
                </a:solidFill>
                <a:latin typeface="Arial MT"/>
                <a:cs typeface="Arial MT"/>
              </a:rPr>
              <a:t>deuda/ </a:t>
            </a:r>
            <a:r>
              <a:rPr sz="2400" spc="-65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b="1" u="heavy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Pagos</a:t>
            </a:r>
            <a:r>
              <a:rPr sz="2400" b="1" u="heavy" spc="-1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previos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B8DDC4C-34B2-B60F-86DD-5D40C60B6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7000" y="381000"/>
            <a:ext cx="155761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0202" y="556386"/>
            <a:ext cx="2196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PLAME</a:t>
            </a:r>
            <a:r>
              <a:rPr sz="2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WEB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92702" y="1755775"/>
            <a:ext cx="41814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solidFill>
                  <a:srgbClr val="006FC0"/>
                </a:solidFill>
                <a:latin typeface="Arial MT"/>
                <a:cs typeface="Arial MT"/>
              </a:rPr>
              <a:t>Validación</a:t>
            </a:r>
            <a:r>
              <a:rPr sz="2400" spc="-7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25" dirty="0">
                <a:solidFill>
                  <a:srgbClr val="006FC0"/>
                </a:solidFill>
                <a:latin typeface="Arial MT"/>
                <a:cs typeface="Arial MT"/>
              </a:rPr>
              <a:t>de</a:t>
            </a:r>
            <a:r>
              <a:rPr sz="2400" spc="-7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00" dirty="0">
                <a:solidFill>
                  <a:srgbClr val="006FC0"/>
                </a:solidFill>
                <a:latin typeface="Arial MT"/>
                <a:cs typeface="Arial MT"/>
              </a:rPr>
              <a:t>la</a:t>
            </a:r>
            <a:r>
              <a:rPr sz="2400" spc="-7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400" spc="130" dirty="0">
                <a:solidFill>
                  <a:srgbClr val="006FC0"/>
                </a:solidFill>
                <a:latin typeface="Arial MT"/>
                <a:cs typeface="Arial MT"/>
              </a:rPr>
              <a:t>declaración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10283" y="2368295"/>
            <a:ext cx="9705340" cy="4218940"/>
            <a:chOff x="1510283" y="2368295"/>
            <a:chExt cx="9705340" cy="42189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2424" y="2380317"/>
              <a:ext cx="7996530" cy="227262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0283" y="2368295"/>
              <a:ext cx="8071104" cy="23469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0407" y="2598419"/>
              <a:ext cx="7620000" cy="18958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38972" y="4617719"/>
              <a:ext cx="2676144" cy="196900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18219" y="4642078"/>
              <a:ext cx="2567939" cy="18608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48343" y="4872227"/>
              <a:ext cx="2116836" cy="1409700"/>
            </a:xfrm>
            <a:prstGeom prst="rect">
              <a:avLst/>
            </a:prstGeom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8C4F2C9C-D78C-39DA-25F3-1AFA0E42C2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87000" y="381000"/>
            <a:ext cx="155761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2875" y="535940"/>
            <a:ext cx="2196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PLAME</a:t>
            </a:r>
            <a:r>
              <a:rPr sz="2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WEB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18150" y="1634490"/>
            <a:ext cx="1692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006FC0"/>
                </a:solidFill>
                <a:latin typeface="Arial MT"/>
                <a:cs typeface="Arial MT"/>
              </a:rPr>
              <a:t>REPORTES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3532" y="2263139"/>
            <a:ext cx="6705600" cy="423519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F217432-C9BE-770D-C2BD-7C994B474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0" y="381000"/>
            <a:ext cx="155761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922019" y="2179320"/>
              <a:ext cx="10515600" cy="1740535"/>
            </a:xfrm>
            <a:custGeom>
              <a:avLst/>
              <a:gdLst/>
              <a:ahLst/>
              <a:cxnLst/>
              <a:rect l="l" t="t" r="r" b="b"/>
              <a:pathLst>
                <a:path w="10515600" h="1740535">
                  <a:moveTo>
                    <a:pt x="9645396" y="0"/>
                  </a:moveTo>
                  <a:lnTo>
                    <a:pt x="9645396" y="435101"/>
                  </a:lnTo>
                  <a:lnTo>
                    <a:pt x="0" y="435101"/>
                  </a:lnTo>
                  <a:lnTo>
                    <a:pt x="435102" y="870203"/>
                  </a:lnTo>
                  <a:lnTo>
                    <a:pt x="0" y="1305305"/>
                  </a:lnTo>
                  <a:lnTo>
                    <a:pt x="9645396" y="1305305"/>
                  </a:lnTo>
                  <a:lnTo>
                    <a:pt x="9645396" y="1740407"/>
                  </a:lnTo>
                  <a:lnTo>
                    <a:pt x="10515600" y="870203"/>
                  </a:lnTo>
                  <a:lnTo>
                    <a:pt x="9645396" y="0"/>
                  </a:lnTo>
                  <a:close/>
                </a:path>
              </a:pathLst>
            </a:custGeom>
            <a:solidFill>
              <a:srgbClr val="CFD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18075" y="2833116"/>
              <a:ext cx="436245" cy="434340"/>
            </a:xfrm>
            <a:custGeom>
              <a:avLst/>
              <a:gdLst/>
              <a:ahLst/>
              <a:cxnLst/>
              <a:rect l="l" t="t" r="r" b="b"/>
              <a:pathLst>
                <a:path w="436245" h="434339">
                  <a:moveTo>
                    <a:pt x="217932" y="0"/>
                  </a:moveTo>
                  <a:lnTo>
                    <a:pt x="167951" y="5738"/>
                  </a:lnTo>
                  <a:lnTo>
                    <a:pt x="122075" y="22082"/>
                  </a:lnTo>
                  <a:lnTo>
                    <a:pt x="81611" y="47726"/>
                  </a:lnTo>
                  <a:lnTo>
                    <a:pt x="47866" y="81362"/>
                  </a:lnTo>
                  <a:lnTo>
                    <a:pt x="22144" y="121686"/>
                  </a:lnTo>
                  <a:lnTo>
                    <a:pt x="5753" y="167391"/>
                  </a:lnTo>
                  <a:lnTo>
                    <a:pt x="0" y="217170"/>
                  </a:lnTo>
                  <a:lnTo>
                    <a:pt x="5753" y="266948"/>
                  </a:lnTo>
                  <a:lnTo>
                    <a:pt x="22144" y="312653"/>
                  </a:lnTo>
                  <a:lnTo>
                    <a:pt x="47866" y="352977"/>
                  </a:lnTo>
                  <a:lnTo>
                    <a:pt x="81611" y="386613"/>
                  </a:lnTo>
                  <a:lnTo>
                    <a:pt x="122075" y="412257"/>
                  </a:lnTo>
                  <a:lnTo>
                    <a:pt x="167951" y="428601"/>
                  </a:lnTo>
                  <a:lnTo>
                    <a:pt x="217932" y="434339"/>
                  </a:lnTo>
                  <a:lnTo>
                    <a:pt x="267912" y="428601"/>
                  </a:lnTo>
                  <a:lnTo>
                    <a:pt x="313788" y="412257"/>
                  </a:lnTo>
                  <a:lnTo>
                    <a:pt x="354252" y="386613"/>
                  </a:lnTo>
                  <a:lnTo>
                    <a:pt x="387997" y="352977"/>
                  </a:lnTo>
                  <a:lnTo>
                    <a:pt x="413719" y="312653"/>
                  </a:lnTo>
                  <a:lnTo>
                    <a:pt x="430110" y="266948"/>
                  </a:lnTo>
                  <a:lnTo>
                    <a:pt x="435863" y="217170"/>
                  </a:lnTo>
                  <a:lnTo>
                    <a:pt x="430110" y="167391"/>
                  </a:lnTo>
                  <a:lnTo>
                    <a:pt x="413719" y="121686"/>
                  </a:lnTo>
                  <a:lnTo>
                    <a:pt x="387997" y="81362"/>
                  </a:lnTo>
                  <a:lnTo>
                    <a:pt x="354252" y="47726"/>
                  </a:lnTo>
                  <a:lnTo>
                    <a:pt x="313788" y="22082"/>
                  </a:lnTo>
                  <a:lnTo>
                    <a:pt x="267912" y="5738"/>
                  </a:lnTo>
                  <a:lnTo>
                    <a:pt x="21793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18075" y="2833116"/>
              <a:ext cx="436245" cy="434340"/>
            </a:xfrm>
            <a:custGeom>
              <a:avLst/>
              <a:gdLst/>
              <a:ahLst/>
              <a:cxnLst/>
              <a:rect l="l" t="t" r="r" b="b"/>
              <a:pathLst>
                <a:path w="436245" h="434339">
                  <a:moveTo>
                    <a:pt x="0" y="217170"/>
                  </a:moveTo>
                  <a:lnTo>
                    <a:pt x="5753" y="167391"/>
                  </a:lnTo>
                  <a:lnTo>
                    <a:pt x="22144" y="121686"/>
                  </a:lnTo>
                  <a:lnTo>
                    <a:pt x="47866" y="81362"/>
                  </a:lnTo>
                  <a:lnTo>
                    <a:pt x="81611" y="47726"/>
                  </a:lnTo>
                  <a:lnTo>
                    <a:pt x="122075" y="22082"/>
                  </a:lnTo>
                  <a:lnTo>
                    <a:pt x="167951" y="5738"/>
                  </a:lnTo>
                  <a:lnTo>
                    <a:pt x="217932" y="0"/>
                  </a:lnTo>
                  <a:lnTo>
                    <a:pt x="267912" y="5738"/>
                  </a:lnTo>
                  <a:lnTo>
                    <a:pt x="313788" y="22082"/>
                  </a:lnTo>
                  <a:lnTo>
                    <a:pt x="354252" y="47726"/>
                  </a:lnTo>
                  <a:lnTo>
                    <a:pt x="387997" y="81362"/>
                  </a:lnTo>
                  <a:lnTo>
                    <a:pt x="413719" y="121686"/>
                  </a:lnTo>
                  <a:lnTo>
                    <a:pt x="430110" y="167391"/>
                  </a:lnTo>
                  <a:lnTo>
                    <a:pt x="435863" y="217170"/>
                  </a:lnTo>
                  <a:lnTo>
                    <a:pt x="430110" y="266948"/>
                  </a:lnTo>
                  <a:lnTo>
                    <a:pt x="413719" y="312653"/>
                  </a:lnTo>
                  <a:lnTo>
                    <a:pt x="387997" y="352977"/>
                  </a:lnTo>
                  <a:lnTo>
                    <a:pt x="354252" y="386613"/>
                  </a:lnTo>
                  <a:lnTo>
                    <a:pt x="313788" y="412257"/>
                  </a:lnTo>
                  <a:lnTo>
                    <a:pt x="267912" y="428601"/>
                  </a:lnTo>
                  <a:lnTo>
                    <a:pt x="217932" y="434339"/>
                  </a:lnTo>
                  <a:lnTo>
                    <a:pt x="167951" y="428601"/>
                  </a:lnTo>
                  <a:lnTo>
                    <a:pt x="122075" y="412257"/>
                  </a:lnTo>
                  <a:lnTo>
                    <a:pt x="81611" y="386613"/>
                  </a:lnTo>
                  <a:lnTo>
                    <a:pt x="47866" y="352977"/>
                  </a:lnTo>
                  <a:lnTo>
                    <a:pt x="22144" y="312653"/>
                  </a:lnTo>
                  <a:lnTo>
                    <a:pt x="5753" y="266948"/>
                  </a:lnTo>
                  <a:lnTo>
                    <a:pt x="0" y="21717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386834" y="3698494"/>
            <a:ext cx="52489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60" dirty="0">
                <a:solidFill>
                  <a:srgbClr val="006FC0"/>
                </a:solidFill>
                <a:latin typeface="Tahoma"/>
                <a:cs typeface="Tahoma"/>
              </a:rPr>
              <a:t>1</a:t>
            </a:r>
            <a:r>
              <a:rPr sz="4000" b="1" spc="-160" dirty="0">
                <a:solidFill>
                  <a:srgbClr val="006FC0"/>
                </a:solidFill>
                <a:latin typeface="Arial"/>
                <a:cs typeface="Arial"/>
              </a:rPr>
              <a:t>.</a:t>
            </a:r>
            <a:r>
              <a:rPr sz="40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6FC0"/>
                </a:solidFill>
                <a:latin typeface="Arial"/>
                <a:cs typeface="Arial"/>
              </a:rPr>
              <a:t>Planilla</a:t>
            </a:r>
            <a:r>
              <a:rPr sz="40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6FC0"/>
                </a:solidFill>
                <a:latin typeface="Arial"/>
                <a:cs typeface="Arial"/>
              </a:rPr>
              <a:t>Electrónica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58111" y="1523998"/>
            <a:ext cx="8010525" cy="5232400"/>
            <a:chOff x="1658111" y="1523998"/>
            <a:chExt cx="8010525" cy="5232400"/>
          </a:xfrm>
        </p:grpSpPr>
        <p:sp>
          <p:nvSpPr>
            <p:cNvPr id="8" name="object 8"/>
            <p:cNvSpPr/>
            <p:nvPr/>
          </p:nvSpPr>
          <p:spPr>
            <a:xfrm>
              <a:off x="9227819" y="2833116"/>
              <a:ext cx="434340" cy="434340"/>
            </a:xfrm>
            <a:custGeom>
              <a:avLst/>
              <a:gdLst/>
              <a:ahLst/>
              <a:cxnLst/>
              <a:rect l="l" t="t" r="r" b="b"/>
              <a:pathLst>
                <a:path w="434340" h="434339">
                  <a:moveTo>
                    <a:pt x="217170" y="0"/>
                  </a:moveTo>
                  <a:lnTo>
                    <a:pt x="167391" y="5738"/>
                  </a:lnTo>
                  <a:lnTo>
                    <a:pt x="121686" y="22082"/>
                  </a:lnTo>
                  <a:lnTo>
                    <a:pt x="81362" y="47726"/>
                  </a:lnTo>
                  <a:lnTo>
                    <a:pt x="47726" y="81362"/>
                  </a:lnTo>
                  <a:lnTo>
                    <a:pt x="22082" y="121686"/>
                  </a:lnTo>
                  <a:lnTo>
                    <a:pt x="5738" y="167391"/>
                  </a:lnTo>
                  <a:lnTo>
                    <a:pt x="0" y="217170"/>
                  </a:lnTo>
                  <a:lnTo>
                    <a:pt x="5738" y="266948"/>
                  </a:lnTo>
                  <a:lnTo>
                    <a:pt x="22082" y="312653"/>
                  </a:lnTo>
                  <a:lnTo>
                    <a:pt x="47726" y="352977"/>
                  </a:lnTo>
                  <a:lnTo>
                    <a:pt x="81362" y="386613"/>
                  </a:lnTo>
                  <a:lnTo>
                    <a:pt x="121686" y="412257"/>
                  </a:lnTo>
                  <a:lnTo>
                    <a:pt x="167391" y="428601"/>
                  </a:lnTo>
                  <a:lnTo>
                    <a:pt x="217170" y="434339"/>
                  </a:lnTo>
                  <a:lnTo>
                    <a:pt x="266948" y="428601"/>
                  </a:lnTo>
                  <a:lnTo>
                    <a:pt x="312653" y="412257"/>
                  </a:lnTo>
                  <a:lnTo>
                    <a:pt x="352977" y="386613"/>
                  </a:lnTo>
                  <a:lnTo>
                    <a:pt x="386613" y="352977"/>
                  </a:lnTo>
                  <a:lnTo>
                    <a:pt x="412257" y="312653"/>
                  </a:lnTo>
                  <a:lnTo>
                    <a:pt x="428601" y="266948"/>
                  </a:lnTo>
                  <a:lnTo>
                    <a:pt x="434339" y="217170"/>
                  </a:lnTo>
                  <a:lnTo>
                    <a:pt x="428601" y="167391"/>
                  </a:lnTo>
                  <a:lnTo>
                    <a:pt x="412257" y="121686"/>
                  </a:lnTo>
                  <a:lnTo>
                    <a:pt x="386613" y="81362"/>
                  </a:lnTo>
                  <a:lnTo>
                    <a:pt x="352977" y="47726"/>
                  </a:lnTo>
                  <a:lnTo>
                    <a:pt x="312653" y="22082"/>
                  </a:lnTo>
                  <a:lnTo>
                    <a:pt x="266948" y="5738"/>
                  </a:lnTo>
                  <a:lnTo>
                    <a:pt x="21717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27819" y="2833116"/>
              <a:ext cx="434340" cy="434340"/>
            </a:xfrm>
            <a:custGeom>
              <a:avLst/>
              <a:gdLst/>
              <a:ahLst/>
              <a:cxnLst/>
              <a:rect l="l" t="t" r="r" b="b"/>
              <a:pathLst>
                <a:path w="434340" h="434339">
                  <a:moveTo>
                    <a:pt x="0" y="217170"/>
                  </a:moveTo>
                  <a:lnTo>
                    <a:pt x="5738" y="167391"/>
                  </a:lnTo>
                  <a:lnTo>
                    <a:pt x="22082" y="121686"/>
                  </a:lnTo>
                  <a:lnTo>
                    <a:pt x="47726" y="81362"/>
                  </a:lnTo>
                  <a:lnTo>
                    <a:pt x="81362" y="47726"/>
                  </a:lnTo>
                  <a:lnTo>
                    <a:pt x="121686" y="22082"/>
                  </a:lnTo>
                  <a:lnTo>
                    <a:pt x="167391" y="5738"/>
                  </a:lnTo>
                  <a:lnTo>
                    <a:pt x="217170" y="0"/>
                  </a:lnTo>
                  <a:lnTo>
                    <a:pt x="266948" y="5738"/>
                  </a:lnTo>
                  <a:lnTo>
                    <a:pt x="312653" y="22082"/>
                  </a:lnTo>
                  <a:lnTo>
                    <a:pt x="352977" y="47726"/>
                  </a:lnTo>
                  <a:lnTo>
                    <a:pt x="386613" y="81362"/>
                  </a:lnTo>
                  <a:lnTo>
                    <a:pt x="412257" y="121686"/>
                  </a:lnTo>
                  <a:lnTo>
                    <a:pt x="428601" y="167391"/>
                  </a:lnTo>
                  <a:lnTo>
                    <a:pt x="434339" y="217170"/>
                  </a:lnTo>
                  <a:lnTo>
                    <a:pt x="428601" y="266948"/>
                  </a:lnTo>
                  <a:lnTo>
                    <a:pt x="412257" y="312653"/>
                  </a:lnTo>
                  <a:lnTo>
                    <a:pt x="386613" y="352977"/>
                  </a:lnTo>
                  <a:lnTo>
                    <a:pt x="352977" y="386613"/>
                  </a:lnTo>
                  <a:lnTo>
                    <a:pt x="312653" y="412257"/>
                  </a:lnTo>
                  <a:lnTo>
                    <a:pt x="266948" y="428601"/>
                  </a:lnTo>
                  <a:lnTo>
                    <a:pt x="217170" y="434339"/>
                  </a:lnTo>
                  <a:lnTo>
                    <a:pt x="167391" y="428601"/>
                  </a:lnTo>
                  <a:lnTo>
                    <a:pt x="121686" y="412257"/>
                  </a:lnTo>
                  <a:lnTo>
                    <a:pt x="81362" y="386613"/>
                  </a:lnTo>
                  <a:lnTo>
                    <a:pt x="47726" y="352977"/>
                  </a:lnTo>
                  <a:lnTo>
                    <a:pt x="22082" y="312653"/>
                  </a:lnTo>
                  <a:lnTo>
                    <a:pt x="5738" y="266948"/>
                  </a:lnTo>
                  <a:lnTo>
                    <a:pt x="0" y="21717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8111" y="1523998"/>
              <a:ext cx="2176272" cy="5231890"/>
            </a:xfrm>
            <a:prstGeom prst="rect">
              <a:avLst/>
            </a:prstGeom>
          </p:spPr>
        </p:pic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3A0135C3-76F4-4386-FFC5-B671A0B78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0" y="381000"/>
            <a:ext cx="155761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58028" y="0"/>
              <a:ext cx="6633972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8813800" cy="6858000"/>
            </a:xfrm>
            <a:custGeom>
              <a:avLst/>
              <a:gdLst/>
              <a:ahLst/>
              <a:cxnLst/>
              <a:rect l="l" t="t" r="r" b="b"/>
              <a:pathLst>
                <a:path w="8813800" h="6858000">
                  <a:moveTo>
                    <a:pt x="5571490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8813292" y="6857999"/>
                  </a:lnTo>
                  <a:lnTo>
                    <a:pt x="557149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553711"/>
              <a:ext cx="4535805" cy="775970"/>
            </a:xfrm>
            <a:custGeom>
              <a:avLst/>
              <a:gdLst/>
              <a:ahLst/>
              <a:cxnLst/>
              <a:rect l="l" t="t" r="r" b="b"/>
              <a:pathLst>
                <a:path w="4535805" h="775970">
                  <a:moveTo>
                    <a:pt x="4535424" y="0"/>
                  </a:moveTo>
                  <a:lnTo>
                    <a:pt x="0" y="0"/>
                  </a:lnTo>
                  <a:lnTo>
                    <a:pt x="0" y="775716"/>
                  </a:lnTo>
                  <a:lnTo>
                    <a:pt x="4535424" y="775716"/>
                  </a:lnTo>
                  <a:lnTo>
                    <a:pt x="45354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5286" y="1340154"/>
              <a:ext cx="1069340" cy="347980"/>
            </a:xfrm>
            <a:custGeom>
              <a:avLst/>
              <a:gdLst/>
              <a:ahLst/>
              <a:cxnLst/>
              <a:rect l="l" t="t" r="r" b="b"/>
              <a:pathLst>
                <a:path w="1069339" h="347980">
                  <a:moveTo>
                    <a:pt x="271411" y="283870"/>
                  </a:moveTo>
                  <a:lnTo>
                    <a:pt x="230441" y="225615"/>
                  </a:lnTo>
                  <a:lnTo>
                    <a:pt x="165633" y="214122"/>
                  </a:lnTo>
                  <a:lnTo>
                    <a:pt x="107264" y="205867"/>
                  </a:lnTo>
                  <a:lnTo>
                    <a:pt x="81394" y="185991"/>
                  </a:lnTo>
                  <a:lnTo>
                    <a:pt x="77139" y="157861"/>
                  </a:lnTo>
                  <a:lnTo>
                    <a:pt x="83616" y="124815"/>
                  </a:lnTo>
                  <a:lnTo>
                    <a:pt x="5930" y="195351"/>
                  </a:lnTo>
                  <a:lnTo>
                    <a:pt x="1511" y="201295"/>
                  </a:lnTo>
                  <a:lnTo>
                    <a:pt x="0" y="208153"/>
                  </a:lnTo>
                  <a:lnTo>
                    <a:pt x="1346" y="215087"/>
                  </a:lnTo>
                  <a:lnTo>
                    <a:pt x="5524" y="221234"/>
                  </a:lnTo>
                  <a:lnTo>
                    <a:pt x="137363" y="347649"/>
                  </a:lnTo>
                  <a:lnTo>
                    <a:pt x="253834" y="316877"/>
                  </a:lnTo>
                  <a:lnTo>
                    <a:pt x="255282" y="315480"/>
                  </a:lnTo>
                  <a:lnTo>
                    <a:pt x="260858" y="308876"/>
                  </a:lnTo>
                  <a:lnTo>
                    <a:pt x="265747" y="300710"/>
                  </a:lnTo>
                  <a:lnTo>
                    <a:pt x="269443" y="292036"/>
                  </a:lnTo>
                  <a:lnTo>
                    <a:pt x="271411" y="283870"/>
                  </a:lnTo>
                  <a:close/>
                </a:path>
                <a:path w="1069339" h="347980">
                  <a:moveTo>
                    <a:pt x="359651" y="172288"/>
                  </a:moveTo>
                  <a:lnTo>
                    <a:pt x="193522" y="5486"/>
                  </a:lnTo>
                  <a:lnTo>
                    <a:pt x="179781" y="0"/>
                  </a:lnTo>
                  <a:lnTo>
                    <a:pt x="172478" y="1371"/>
                  </a:lnTo>
                  <a:lnTo>
                    <a:pt x="104063" y="64947"/>
                  </a:lnTo>
                  <a:lnTo>
                    <a:pt x="87947" y="96558"/>
                  </a:lnTo>
                  <a:lnTo>
                    <a:pt x="88379" y="107264"/>
                  </a:lnTo>
                  <a:lnTo>
                    <a:pt x="97917" y="130911"/>
                  </a:lnTo>
                  <a:lnTo>
                    <a:pt x="128917" y="154825"/>
                  </a:lnTo>
                  <a:lnTo>
                    <a:pt x="193738" y="166306"/>
                  </a:lnTo>
                  <a:lnTo>
                    <a:pt x="252107" y="174574"/>
                  </a:lnTo>
                  <a:lnTo>
                    <a:pt x="277964" y="194437"/>
                  </a:lnTo>
                  <a:lnTo>
                    <a:pt x="282219" y="222567"/>
                  </a:lnTo>
                  <a:lnTo>
                    <a:pt x="275742" y="255612"/>
                  </a:lnTo>
                  <a:lnTo>
                    <a:pt x="353631" y="185089"/>
                  </a:lnTo>
                  <a:lnTo>
                    <a:pt x="358076" y="179146"/>
                  </a:lnTo>
                  <a:lnTo>
                    <a:pt x="359651" y="172288"/>
                  </a:lnTo>
                  <a:close/>
                </a:path>
                <a:path w="1069339" h="347980">
                  <a:moveTo>
                    <a:pt x="953782" y="131953"/>
                  </a:moveTo>
                  <a:lnTo>
                    <a:pt x="926096" y="102692"/>
                  </a:lnTo>
                  <a:lnTo>
                    <a:pt x="897394" y="96177"/>
                  </a:lnTo>
                  <a:lnTo>
                    <a:pt x="888593" y="96494"/>
                  </a:lnTo>
                  <a:lnTo>
                    <a:pt x="864755" y="107048"/>
                  </a:lnTo>
                  <a:lnTo>
                    <a:pt x="864755" y="155473"/>
                  </a:lnTo>
                  <a:lnTo>
                    <a:pt x="953782" y="131953"/>
                  </a:lnTo>
                  <a:close/>
                </a:path>
                <a:path w="1069339" h="347980">
                  <a:moveTo>
                    <a:pt x="1069124" y="101473"/>
                  </a:moveTo>
                  <a:lnTo>
                    <a:pt x="1068451" y="100723"/>
                  </a:lnTo>
                  <a:lnTo>
                    <a:pt x="1062253" y="99136"/>
                  </a:lnTo>
                  <a:lnTo>
                    <a:pt x="1062050" y="99136"/>
                  </a:lnTo>
                  <a:lnTo>
                    <a:pt x="1057490" y="97751"/>
                  </a:lnTo>
                  <a:lnTo>
                    <a:pt x="1050683" y="96964"/>
                  </a:lnTo>
                  <a:lnTo>
                    <a:pt x="1035392" y="96964"/>
                  </a:lnTo>
                  <a:lnTo>
                    <a:pt x="1028369" y="97751"/>
                  </a:lnTo>
                  <a:lnTo>
                    <a:pt x="1023823" y="99136"/>
                  </a:lnTo>
                  <a:lnTo>
                    <a:pt x="1017638" y="100723"/>
                  </a:lnTo>
                  <a:lnTo>
                    <a:pt x="1012863" y="106057"/>
                  </a:lnTo>
                  <a:lnTo>
                    <a:pt x="1012863" y="116332"/>
                  </a:lnTo>
                  <a:lnTo>
                    <a:pt x="1069124" y="1014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8588" y="1436710"/>
              <a:ext cx="202409" cy="1762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9423" y="1437110"/>
              <a:ext cx="205494" cy="12171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489341" y="2310383"/>
              <a:ext cx="4702810" cy="4547870"/>
            </a:xfrm>
            <a:custGeom>
              <a:avLst/>
              <a:gdLst/>
              <a:ahLst/>
              <a:cxnLst/>
              <a:rect l="l" t="t" r="r" b="b"/>
              <a:pathLst>
                <a:path w="4702809" h="4547870">
                  <a:moveTo>
                    <a:pt x="4697705" y="0"/>
                  </a:moveTo>
                  <a:lnTo>
                    <a:pt x="0" y="4547612"/>
                  </a:lnTo>
                  <a:lnTo>
                    <a:pt x="301769" y="4547612"/>
                  </a:lnTo>
                  <a:lnTo>
                    <a:pt x="324968" y="4546712"/>
                  </a:lnTo>
                  <a:lnTo>
                    <a:pt x="4702658" y="4546712"/>
                  </a:lnTo>
                  <a:lnTo>
                    <a:pt x="4697705" y="0"/>
                  </a:lnTo>
                  <a:close/>
                </a:path>
              </a:pathLst>
            </a:custGeom>
            <a:solidFill>
              <a:srgbClr val="001F5F">
                <a:alpha val="6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02640" y="4569307"/>
            <a:ext cx="33572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Nueva</a:t>
            </a:r>
            <a:r>
              <a:rPr sz="20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forma</a:t>
            </a:r>
            <a:r>
              <a:rPr sz="2000" spc="-5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de</a:t>
            </a:r>
            <a:r>
              <a:rPr sz="20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presentación </a:t>
            </a:r>
            <a:r>
              <a:rPr sz="2000" spc="-5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de</a:t>
            </a:r>
            <a:r>
              <a:rPr sz="20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la</a:t>
            </a:r>
            <a:r>
              <a:rPr sz="20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Planilla</a:t>
            </a:r>
            <a:r>
              <a:rPr sz="2000" spc="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Mensual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63161F69-12BE-ACBD-F30A-DB0560BC78C2}"/>
              </a:ext>
            </a:extLst>
          </p:cNvPr>
          <p:cNvGrpSpPr/>
          <p:nvPr/>
        </p:nvGrpSpPr>
        <p:grpSpPr>
          <a:xfrm>
            <a:off x="587496" y="1075772"/>
            <a:ext cx="3799719" cy="3378194"/>
            <a:chOff x="587496" y="1075772"/>
            <a:chExt cx="3799719" cy="3378194"/>
          </a:xfrm>
        </p:grpSpPr>
        <p:sp>
          <p:nvSpPr>
            <p:cNvPr id="10" name="object 10"/>
            <p:cNvSpPr txBox="1"/>
            <p:nvPr/>
          </p:nvSpPr>
          <p:spPr>
            <a:xfrm>
              <a:off x="802640" y="2110181"/>
              <a:ext cx="3584575" cy="2343785"/>
            </a:xfrm>
            <a:prstGeom prst="rect">
              <a:avLst/>
            </a:prstGeom>
          </p:spPr>
          <p:txBody>
            <a:bodyPr vert="horz" wrap="square" lIns="0" tIns="148590" rIns="0" bIns="0" rtlCol="0">
              <a:spAutoFit/>
            </a:bodyPr>
            <a:lstStyle/>
            <a:p>
              <a:pPr marL="12700" marR="5080">
                <a:lnSpc>
                  <a:spcPts val="8640"/>
                </a:lnSpc>
                <a:spcBef>
                  <a:spcPts val="1170"/>
                </a:spcBef>
              </a:pPr>
              <a:r>
                <a:rPr sz="8000" b="1" dirty="0">
                  <a:solidFill>
                    <a:srgbClr val="FFFFFF"/>
                  </a:solidFill>
                  <a:latin typeface="Arial"/>
                  <a:cs typeface="Arial"/>
                </a:rPr>
                <a:t>PLAME  </a:t>
              </a:r>
              <a:r>
                <a:rPr sz="8000" b="1" spc="5" dirty="0">
                  <a:solidFill>
                    <a:srgbClr val="FFFFFF"/>
                  </a:solidFill>
                  <a:latin typeface="Arial"/>
                  <a:cs typeface="Arial"/>
                </a:rPr>
                <a:t>WEB</a:t>
              </a:r>
              <a:endParaRPr sz="8000">
                <a:latin typeface="Arial"/>
                <a:cs typeface="Arial"/>
              </a:endParaRPr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39D354EB-F983-B7FA-F4F5-1914F71D5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7496" y="1075772"/>
              <a:ext cx="1974841" cy="96610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922019" y="2179320"/>
              <a:ext cx="10515600" cy="1740535"/>
            </a:xfrm>
            <a:custGeom>
              <a:avLst/>
              <a:gdLst/>
              <a:ahLst/>
              <a:cxnLst/>
              <a:rect l="l" t="t" r="r" b="b"/>
              <a:pathLst>
                <a:path w="10515600" h="1740535">
                  <a:moveTo>
                    <a:pt x="9645396" y="0"/>
                  </a:moveTo>
                  <a:lnTo>
                    <a:pt x="9645396" y="435101"/>
                  </a:lnTo>
                  <a:lnTo>
                    <a:pt x="0" y="435101"/>
                  </a:lnTo>
                  <a:lnTo>
                    <a:pt x="435102" y="870203"/>
                  </a:lnTo>
                  <a:lnTo>
                    <a:pt x="0" y="1305305"/>
                  </a:lnTo>
                  <a:lnTo>
                    <a:pt x="9645396" y="1305305"/>
                  </a:lnTo>
                  <a:lnTo>
                    <a:pt x="9645396" y="1740407"/>
                  </a:lnTo>
                  <a:lnTo>
                    <a:pt x="10515600" y="870203"/>
                  </a:lnTo>
                  <a:lnTo>
                    <a:pt x="9645396" y="0"/>
                  </a:lnTo>
                  <a:close/>
                </a:path>
              </a:pathLst>
            </a:custGeom>
            <a:solidFill>
              <a:srgbClr val="CFD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67783" y="2833116"/>
              <a:ext cx="436245" cy="434340"/>
            </a:xfrm>
            <a:custGeom>
              <a:avLst/>
              <a:gdLst/>
              <a:ahLst/>
              <a:cxnLst/>
              <a:rect l="l" t="t" r="r" b="b"/>
              <a:pathLst>
                <a:path w="436245" h="434339">
                  <a:moveTo>
                    <a:pt x="217931" y="0"/>
                  </a:moveTo>
                  <a:lnTo>
                    <a:pt x="167951" y="5738"/>
                  </a:lnTo>
                  <a:lnTo>
                    <a:pt x="122075" y="22082"/>
                  </a:lnTo>
                  <a:lnTo>
                    <a:pt x="81611" y="47726"/>
                  </a:lnTo>
                  <a:lnTo>
                    <a:pt x="47866" y="81362"/>
                  </a:lnTo>
                  <a:lnTo>
                    <a:pt x="22144" y="121686"/>
                  </a:lnTo>
                  <a:lnTo>
                    <a:pt x="5753" y="167391"/>
                  </a:lnTo>
                  <a:lnTo>
                    <a:pt x="0" y="217170"/>
                  </a:lnTo>
                  <a:lnTo>
                    <a:pt x="5753" y="266948"/>
                  </a:lnTo>
                  <a:lnTo>
                    <a:pt x="22144" y="312653"/>
                  </a:lnTo>
                  <a:lnTo>
                    <a:pt x="47866" y="352977"/>
                  </a:lnTo>
                  <a:lnTo>
                    <a:pt x="81611" y="386613"/>
                  </a:lnTo>
                  <a:lnTo>
                    <a:pt x="122075" y="412257"/>
                  </a:lnTo>
                  <a:lnTo>
                    <a:pt x="167951" y="428601"/>
                  </a:lnTo>
                  <a:lnTo>
                    <a:pt x="217931" y="434339"/>
                  </a:lnTo>
                  <a:lnTo>
                    <a:pt x="267912" y="428601"/>
                  </a:lnTo>
                  <a:lnTo>
                    <a:pt x="313788" y="412257"/>
                  </a:lnTo>
                  <a:lnTo>
                    <a:pt x="354252" y="386613"/>
                  </a:lnTo>
                  <a:lnTo>
                    <a:pt x="387997" y="352977"/>
                  </a:lnTo>
                  <a:lnTo>
                    <a:pt x="413719" y="312653"/>
                  </a:lnTo>
                  <a:lnTo>
                    <a:pt x="430110" y="266948"/>
                  </a:lnTo>
                  <a:lnTo>
                    <a:pt x="435863" y="217170"/>
                  </a:lnTo>
                  <a:lnTo>
                    <a:pt x="430110" y="167391"/>
                  </a:lnTo>
                  <a:lnTo>
                    <a:pt x="413719" y="121686"/>
                  </a:lnTo>
                  <a:lnTo>
                    <a:pt x="387997" y="81362"/>
                  </a:lnTo>
                  <a:lnTo>
                    <a:pt x="354252" y="47726"/>
                  </a:lnTo>
                  <a:lnTo>
                    <a:pt x="313788" y="22082"/>
                  </a:lnTo>
                  <a:lnTo>
                    <a:pt x="267912" y="5738"/>
                  </a:lnTo>
                  <a:lnTo>
                    <a:pt x="21793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67783" y="2833116"/>
              <a:ext cx="436245" cy="434340"/>
            </a:xfrm>
            <a:custGeom>
              <a:avLst/>
              <a:gdLst/>
              <a:ahLst/>
              <a:cxnLst/>
              <a:rect l="l" t="t" r="r" b="b"/>
              <a:pathLst>
                <a:path w="436245" h="434339">
                  <a:moveTo>
                    <a:pt x="0" y="217170"/>
                  </a:moveTo>
                  <a:lnTo>
                    <a:pt x="5753" y="167391"/>
                  </a:lnTo>
                  <a:lnTo>
                    <a:pt x="22144" y="121686"/>
                  </a:lnTo>
                  <a:lnTo>
                    <a:pt x="47866" y="81362"/>
                  </a:lnTo>
                  <a:lnTo>
                    <a:pt x="81611" y="47726"/>
                  </a:lnTo>
                  <a:lnTo>
                    <a:pt x="122075" y="22082"/>
                  </a:lnTo>
                  <a:lnTo>
                    <a:pt x="167951" y="5738"/>
                  </a:lnTo>
                  <a:lnTo>
                    <a:pt x="217931" y="0"/>
                  </a:lnTo>
                  <a:lnTo>
                    <a:pt x="267912" y="5738"/>
                  </a:lnTo>
                  <a:lnTo>
                    <a:pt x="313788" y="22082"/>
                  </a:lnTo>
                  <a:lnTo>
                    <a:pt x="354252" y="47726"/>
                  </a:lnTo>
                  <a:lnTo>
                    <a:pt x="387997" y="81362"/>
                  </a:lnTo>
                  <a:lnTo>
                    <a:pt x="413719" y="121686"/>
                  </a:lnTo>
                  <a:lnTo>
                    <a:pt x="430110" y="167391"/>
                  </a:lnTo>
                  <a:lnTo>
                    <a:pt x="435863" y="217170"/>
                  </a:lnTo>
                  <a:lnTo>
                    <a:pt x="430110" y="266948"/>
                  </a:lnTo>
                  <a:lnTo>
                    <a:pt x="413719" y="312653"/>
                  </a:lnTo>
                  <a:lnTo>
                    <a:pt x="387997" y="352977"/>
                  </a:lnTo>
                  <a:lnTo>
                    <a:pt x="354252" y="386613"/>
                  </a:lnTo>
                  <a:lnTo>
                    <a:pt x="313788" y="412257"/>
                  </a:lnTo>
                  <a:lnTo>
                    <a:pt x="267912" y="428601"/>
                  </a:lnTo>
                  <a:lnTo>
                    <a:pt x="217931" y="434339"/>
                  </a:lnTo>
                  <a:lnTo>
                    <a:pt x="167951" y="428601"/>
                  </a:lnTo>
                  <a:lnTo>
                    <a:pt x="122075" y="412257"/>
                  </a:lnTo>
                  <a:lnTo>
                    <a:pt x="81611" y="386613"/>
                  </a:lnTo>
                  <a:lnTo>
                    <a:pt x="47866" y="352977"/>
                  </a:lnTo>
                  <a:lnTo>
                    <a:pt x="22144" y="312653"/>
                  </a:lnTo>
                  <a:lnTo>
                    <a:pt x="5753" y="266948"/>
                  </a:lnTo>
                  <a:lnTo>
                    <a:pt x="0" y="21717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373748" y="3668014"/>
            <a:ext cx="34086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6FC0"/>
                </a:solidFill>
                <a:latin typeface="Arial"/>
                <a:cs typeface="Arial"/>
              </a:rPr>
              <a:t>2.</a:t>
            </a:r>
            <a:r>
              <a:rPr sz="40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6FC0"/>
                </a:solidFill>
                <a:latin typeface="Arial"/>
                <a:cs typeface="Arial"/>
              </a:rPr>
              <a:t>T</a:t>
            </a:r>
            <a:r>
              <a:rPr sz="40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6FC0"/>
                </a:solidFill>
                <a:latin typeface="Arial"/>
                <a:cs typeface="Arial"/>
              </a:rPr>
              <a:t>-</a:t>
            </a:r>
            <a:r>
              <a:rPr sz="40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6FC0"/>
                </a:solidFill>
                <a:latin typeface="Arial"/>
                <a:cs typeface="Arial"/>
              </a:rPr>
              <a:t>Registro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58111" y="1523998"/>
            <a:ext cx="7999730" cy="5232400"/>
            <a:chOff x="1658111" y="1523998"/>
            <a:chExt cx="7999730" cy="5232400"/>
          </a:xfrm>
        </p:grpSpPr>
        <p:sp>
          <p:nvSpPr>
            <p:cNvPr id="8" name="object 8"/>
            <p:cNvSpPr/>
            <p:nvPr/>
          </p:nvSpPr>
          <p:spPr>
            <a:xfrm>
              <a:off x="9215628" y="2833116"/>
              <a:ext cx="436245" cy="434340"/>
            </a:xfrm>
            <a:custGeom>
              <a:avLst/>
              <a:gdLst/>
              <a:ahLst/>
              <a:cxnLst/>
              <a:rect l="l" t="t" r="r" b="b"/>
              <a:pathLst>
                <a:path w="436245" h="434339">
                  <a:moveTo>
                    <a:pt x="217931" y="0"/>
                  </a:moveTo>
                  <a:lnTo>
                    <a:pt x="167951" y="5738"/>
                  </a:lnTo>
                  <a:lnTo>
                    <a:pt x="122075" y="22082"/>
                  </a:lnTo>
                  <a:lnTo>
                    <a:pt x="81611" y="47726"/>
                  </a:lnTo>
                  <a:lnTo>
                    <a:pt x="47866" y="81362"/>
                  </a:lnTo>
                  <a:lnTo>
                    <a:pt x="22144" y="121686"/>
                  </a:lnTo>
                  <a:lnTo>
                    <a:pt x="5753" y="167391"/>
                  </a:lnTo>
                  <a:lnTo>
                    <a:pt x="0" y="217170"/>
                  </a:lnTo>
                  <a:lnTo>
                    <a:pt x="5753" y="266948"/>
                  </a:lnTo>
                  <a:lnTo>
                    <a:pt x="22144" y="312653"/>
                  </a:lnTo>
                  <a:lnTo>
                    <a:pt x="47866" y="352977"/>
                  </a:lnTo>
                  <a:lnTo>
                    <a:pt x="81611" y="386613"/>
                  </a:lnTo>
                  <a:lnTo>
                    <a:pt x="122075" y="412257"/>
                  </a:lnTo>
                  <a:lnTo>
                    <a:pt x="167951" y="428601"/>
                  </a:lnTo>
                  <a:lnTo>
                    <a:pt x="217931" y="434339"/>
                  </a:lnTo>
                  <a:lnTo>
                    <a:pt x="267912" y="428601"/>
                  </a:lnTo>
                  <a:lnTo>
                    <a:pt x="313788" y="412257"/>
                  </a:lnTo>
                  <a:lnTo>
                    <a:pt x="354252" y="386613"/>
                  </a:lnTo>
                  <a:lnTo>
                    <a:pt x="387997" y="352977"/>
                  </a:lnTo>
                  <a:lnTo>
                    <a:pt x="413719" y="312653"/>
                  </a:lnTo>
                  <a:lnTo>
                    <a:pt x="430110" y="266948"/>
                  </a:lnTo>
                  <a:lnTo>
                    <a:pt x="435864" y="217170"/>
                  </a:lnTo>
                  <a:lnTo>
                    <a:pt x="430110" y="167391"/>
                  </a:lnTo>
                  <a:lnTo>
                    <a:pt x="413719" y="121686"/>
                  </a:lnTo>
                  <a:lnTo>
                    <a:pt x="387997" y="81362"/>
                  </a:lnTo>
                  <a:lnTo>
                    <a:pt x="354252" y="47726"/>
                  </a:lnTo>
                  <a:lnTo>
                    <a:pt x="313788" y="22082"/>
                  </a:lnTo>
                  <a:lnTo>
                    <a:pt x="267912" y="5738"/>
                  </a:lnTo>
                  <a:lnTo>
                    <a:pt x="21793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15628" y="2833116"/>
              <a:ext cx="436245" cy="434340"/>
            </a:xfrm>
            <a:custGeom>
              <a:avLst/>
              <a:gdLst/>
              <a:ahLst/>
              <a:cxnLst/>
              <a:rect l="l" t="t" r="r" b="b"/>
              <a:pathLst>
                <a:path w="436245" h="434339">
                  <a:moveTo>
                    <a:pt x="0" y="217170"/>
                  </a:moveTo>
                  <a:lnTo>
                    <a:pt x="5753" y="167391"/>
                  </a:lnTo>
                  <a:lnTo>
                    <a:pt x="22144" y="121686"/>
                  </a:lnTo>
                  <a:lnTo>
                    <a:pt x="47866" y="81362"/>
                  </a:lnTo>
                  <a:lnTo>
                    <a:pt x="81611" y="47726"/>
                  </a:lnTo>
                  <a:lnTo>
                    <a:pt x="122075" y="22082"/>
                  </a:lnTo>
                  <a:lnTo>
                    <a:pt x="167951" y="5738"/>
                  </a:lnTo>
                  <a:lnTo>
                    <a:pt x="217931" y="0"/>
                  </a:lnTo>
                  <a:lnTo>
                    <a:pt x="267912" y="5738"/>
                  </a:lnTo>
                  <a:lnTo>
                    <a:pt x="313788" y="22082"/>
                  </a:lnTo>
                  <a:lnTo>
                    <a:pt x="354252" y="47726"/>
                  </a:lnTo>
                  <a:lnTo>
                    <a:pt x="387997" y="81362"/>
                  </a:lnTo>
                  <a:lnTo>
                    <a:pt x="413719" y="121686"/>
                  </a:lnTo>
                  <a:lnTo>
                    <a:pt x="430110" y="167391"/>
                  </a:lnTo>
                  <a:lnTo>
                    <a:pt x="435864" y="217170"/>
                  </a:lnTo>
                  <a:lnTo>
                    <a:pt x="430110" y="266948"/>
                  </a:lnTo>
                  <a:lnTo>
                    <a:pt x="413719" y="312653"/>
                  </a:lnTo>
                  <a:lnTo>
                    <a:pt x="387997" y="352977"/>
                  </a:lnTo>
                  <a:lnTo>
                    <a:pt x="354252" y="386613"/>
                  </a:lnTo>
                  <a:lnTo>
                    <a:pt x="313788" y="412257"/>
                  </a:lnTo>
                  <a:lnTo>
                    <a:pt x="267912" y="428601"/>
                  </a:lnTo>
                  <a:lnTo>
                    <a:pt x="217931" y="434339"/>
                  </a:lnTo>
                  <a:lnTo>
                    <a:pt x="167951" y="428601"/>
                  </a:lnTo>
                  <a:lnTo>
                    <a:pt x="122075" y="412257"/>
                  </a:lnTo>
                  <a:lnTo>
                    <a:pt x="81611" y="386613"/>
                  </a:lnTo>
                  <a:lnTo>
                    <a:pt x="47866" y="352977"/>
                  </a:lnTo>
                  <a:lnTo>
                    <a:pt x="22144" y="312653"/>
                  </a:lnTo>
                  <a:lnTo>
                    <a:pt x="5753" y="266948"/>
                  </a:lnTo>
                  <a:lnTo>
                    <a:pt x="0" y="21717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8111" y="1523998"/>
              <a:ext cx="2176272" cy="5231890"/>
            </a:xfrm>
            <a:prstGeom prst="rect">
              <a:avLst/>
            </a:prstGeom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E2C7F9EE-6634-0893-F347-174A8173A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0" y="381000"/>
            <a:ext cx="155761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6558" y="509473"/>
            <a:ext cx="4465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T-REGISTRO</a:t>
            </a:r>
            <a:r>
              <a:rPr spc="10" dirty="0"/>
              <a:t> </a:t>
            </a:r>
            <a:r>
              <a:rPr spc="-5" dirty="0"/>
              <a:t>-</a:t>
            </a:r>
            <a:r>
              <a:rPr spc="-15" dirty="0"/>
              <a:t> </a:t>
            </a:r>
            <a:r>
              <a:rPr spc="-5" dirty="0"/>
              <a:t>Contenidos</a:t>
            </a:r>
          </a:p>
        </p:txBody>
      </p:sp>
      <p:sp>
        <p:nvSpPr>
          <p:cNvPr id="3" name="object 3"/>
          <p:cNvSpPr/>
          <p:nvPr/>
        </p:nvSpPr>
        <p:spPr>
          <a:xfrm>
            <a:off x="1503425" y="1817370"/>
            <a:ext cx="4432300" cy="1623060"/>
          </a:xfrm>
          <a:custGeom>
            <a:avLst/>
            <a:gdLst/>
            <a:ahLst/>
            <a:cxnLst/>
            <a:rect l="l" t="t" r="r" b="b"/>
            <a:pathLst>
              <a:path w="4432300" h="1623060">
                <a:moveTo>
                  <a:pt x="4269486" y="0"/>
                </a:moveTo>
                <a:lnTo>
                  <a:pt x="162306" y="0"/>
                </a:lnTo>
                <a:lnTo>
                  <a:pt x="119150" y="5796"/>
                </a:lnTo>
                <a:lnTo>
                  <a:pt x="80376" y="22154"/>
                </a:lnTo>
                <a:lnTo>
                  <a:pt x="47529" y="47529"/>
                </a:lnTo>
                <a:lnTo>
                  <a:pt x="22154" y="80376"/>
                </a:lnTo>
                <a:lnTo>
                  <a:pt x="5796" y="119150"/>
                </a:lnTo>
                <a:lnTo>
                  <a:pt x="0" y="162305"/>
                </a:lnTo>
                <a:lnTo>
                  <a:pt x="0" y="1460753"/>
                </a:lnTo>
                <a:lnTo>
                  <a:pt x="5796" y="1503909"/>
                </a:lnTo>
                <a:lnTo>
                  <a:pt x="22154" y="1542683"/>
                </a:lnTo>
                <a:lnTo>
                  <a:pt x="47529" y="1575530"/>
                </a:lnTo>
                <a:lnTo>
                  <a:pt x="80376" y="1600905"/>
                </a:lnTo>
                <a:lnTo>
                  <a:pt x="119150" y="1617263"/>
                </a:lnTo>
                <a:lnTo>
                  <a:pt x="162306" y="1623059"/>
                </a:lnTo>
                <a:lnTo>
                  <a:pt x="4269486" y="1623059"/>
                </a:lnTo>
                <a:lnTo>
                  <a:pt x="4312641" y="1617263"/>
                </a:lnTo>
                <a:lnTo>
                  <a:pt x="4351415" y="1600905"/>
                </a:lnTo>
                <a:lnTo>
                  <a:pt x="4384262" y="1575530"/>
                </a:lnTo>
                <a:lnTo>
                  <a:pt x="4409637" y="1542683"/>
                </a:lnTo>
                <a:lnTo>
                  <a:pt x="4425995" y="1503909"/>
                </a:lnTo>
                <a:lnTo>
                  <a:pt x="4431792" y="1460753"/>
                </a:lnTo>
                <a:lnTo>
                  <a:pt x="4431792" y="162305"/>
                </a:lnTo>
                <a:lnTo>
                  <a:pt x="4425995" y="119150"/>
                </a:lnTo>
                <a:lnTo>
                  <a:pt x="4409637" y="80376"/>
                </a:lnTo>
                <a:lnTo>
                  <a:pt x="4384262" y="47529"/>
                </a:lnTo>
                <a:lnTo>
                  <a:pt x="4351415" y="22154"/>
                </a:lnTo>
                <a:lnTo>
                  <a:pt x="4312641" y="5796"/>
                </a:lnTo>
                <a:lnTo>
                  <a:pt x="426948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36522" y="1982851"/>
            <a:ext cx="4162425" cy="124650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395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Información Laboral</a:t>
            </a:r>
            <a:r>
              <a:rPr sz="1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los empleadores, </a:t>
            </a:r>
            <a:r>
              <a:rPr sz="1800" spc="-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trabajadores,</a:t>
            </a:r>
            <a:r>
              <a:rPr sz="1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pensionistas,</a:t>
            </a:r>
            <a:r>
              <a:rPr sz="1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prestadores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servicios,</a:t>
            </a:r>
            <a:r>
              <a:rPr sz="1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personal</a:t>
            </a:r>
            <a:r>
              <a:rPr sz="1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1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formación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laboral,</a:t>
            </a:r>
            <a:r>
              <a:rPr sz="1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personal</a:t>
            </a:r>
            <a:r>
              <a:rPr sz="1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terceros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y 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derechohabientes.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72200" y="1817370"/>
            <a:ext cx="5278755" cy="1623060"/>
            <a:chOff x="6172200" y="1817370"/>
            <a:chExt cx="5278755" cy="1623060"/>
          </a:xfrm>
        </p:grpSpPr>
        <p:sp>
          <p:nvSpPr>
            <p:cNvPr id="6" name="object 6"/>
            <p:cNvSpPr/>
            <p:nvPr/>
          </p:nvSpPr>
          <p:spPr>
            <a:xfrm>
              <a:off x="6172200" y="2292096"/>
              <a:ext cx="574675" cy="670560"/>
            </a:xfrm>
            <a:custGeom>
              <a:avLst/>
              <a:gdLst/>
              <a:ahLst/>
              <a:cxnLst/>
              <a:rect l="l" t="t" r="r" b="b"/>
              <a:pathLst>
                <a:path w="574675" h="670560">
                  <a:moveTo>
                    <a:pt x="287274" y="0"/>
                  </a:moveTo>
                  <a:lnTo>
                    <a:pt x="287274" y="134112"/>
                  </a:lnTo>
                  <a:lnTo>
                    <a:pt x="0" y="134112"/>
                  </a:lnTo>
                  <a:lnTo>
                    <a:pt x="0" y="536448"/>
                  </a:lnTo>
                  <a:lnTo>
                    <a:pt x="287274" y="536448"/>
                  </a:lnTo>
                  <a:lnTo>
                    <a:pt x="287274" y="670559"/>
                  </a:lnTo>
                  <a:lnTo>
                    <a:pt x="574548" y="335279"/>
                  </a:lnTo>
                  <a:lnTo>
                    <a:pt x="28727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18782" y="1817370"/>
              <a:ext cx="4432300" cy="1623060"/>
            </a:xfrm>
            <a:custGeom>
              <a:avLst/>
              <a:gdLst/>
              <a:ahLst/>
              <a:cxnLst/>
              <a:rect l="l" t="t" r="r" b="b"/>
              <a:pathLst>
                <a:path w="4432300" h="1623060">
                  <a:moveTo>
                    <a:pt x="4269486" y="0"/>
                  </a:moveTo>
                  <a:lnTo>
                    <a:pt x="162306" y="0"/>
                  </a:lnTo>
                  <a:lnTo>
                    <a:pt x="119150" y="5796"/>
                  </a:lnTo>
                  <a:lnTo>
                    <a:pt x="80376" y="22154"/>
                  </a:lnTo>
                  <a:lnTo>
                    <a:pt x="47529" y="47529"/>
                  </a:lnTo>
                  <a:lnTo>
                    <a:pt x="22154" y="80376"/>
                  </a:lnTo>
                  <a:lnTo>
                    <a:pt x="5796" y="119150"/>
                  </a:lnTo>
                  <a:lnTo>
                    <a:pt x="0" y="162305"/>
                  </a:lnTo>
                  <a:lnTo>
                    <a:pt x="0" y="1460753"/>
                  </a:lnTo>
                  <a:lnTo>
                    <a:pt x="5796" y="1503909"/>
                  </a:lnTo>
                  <a:lnTo>
                    <a:pt x="22154" y="1542683"/>
                  </a:lnTo>
                  <a:lnTo>
                    <a:pt x="47529" y="1575530"/>
                  </a:lnTo>
                  <a:lnTo>
                    <a:pt x="80376" y="1600905"/>
                  </a:lnTo>
                  <a:lnTo>
                    <a:pt x="119150" y="1617263"/>
                  </a:lnTo>
                  <a:lnTo>
                    <a:pt x="162306" y="1623059"/>
                  </a:lnTo>
                  <a:lnTo>
                    <a:pt x="4269486" y="1623059"/>
                  </a:lnTo>
                  <a:lnTo>
                    <a:pt x="4312641" y="1617263"/>
                  </a:lnTo>
                  <a:lnTo>
                    <a:pt x="4351415" y="1600905"/>
                  </a:lnTo>
                  <a:lnTo>
                    <a:pt x="4384262" y="1575530"/>
                  </a:lnTo>
                  <a:lnTo>
                    <a:pt x="4409637" y="1542683"/>
                  </a:lnTo>
                  <a:lnTo>
                    <a:pt x="4425995" y="1503909"/>
                  </a:lnTo>
                  <a:lnTo>
                    <a:pt x="4431792" y="1460753"/>
                  </a:lnTo>
                  <a:lnTo>
                    <a:pt x="4431792" y="162305"/>
                  </a:lnTo>
                  <a:lnTo>
                    <a:pt x="4425995" y="119150"/>
                  </a:lnTo>
                  <a:lnTo>
                    <a:pt x="4409637" y="80376"/>
                  </a:lnTo>
                  <a:lnTo>
                    <a:pt x="4384262" y="47529"/>
                  </a:lnTo>
                  <a:lnTo>
                    <a:pt x="4351415" y="22154"/>
                  </a:lnTo>
                  <a:lnTo>
                    <a:pt x="4312641" y="5796"/>
                  </a:lnTo>
                  <a:lnTo>
                    <a:pt x="4269486" y="0"/>
                  </a:lnTo>
                  <a:close/>
                </a:path>
              </a:pathLst>
            </a:custGeom>
            <a:solidFill>
              <a:srgbClr val="4DC5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132446" y="2219325"/>
            <a:ext cx="4204970" cy="77406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065" marR="5080" algn="ctr">
              <a:lnSpc>
                <a:spcPct val="86400"/>
              </a:lnSpc>
              <a:spcBef>
                <a:spcPts val="39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Información</a:t>
            </a:r>
            <a:r>
              <a:rPr sz="1800" spc="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laboral,</a:t>
            </a:r>
            <a:r>
              <a:rPr sz="1800" spc="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800" spc="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seguridad</a:t>
            </a:r>
            <a:r>
              <a:rPr sz="1800" spc="1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social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y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otros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datos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sobre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1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tipo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ingresos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de </a:t>
            </a:r>
            <a:r>
              <a:rPr sz="1800" spc="-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los sujetos</a:t>
            </a:r>
            <a:r>
              <a:rPr sz="1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registrados.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18782" y="3677411"/>
            <a:ext cx="4432300" cy="2468245"/>
          </a:xfrm>
          <a:custGeom>
            <a:avLst/>
            <a:gdLst/>
            <a:ahLst/>
            <a:cxnLst/>
            <a:rect l="l" t="t" r="r" b="b"/>
            <a:pathLst>
              <a:path w="4432300" h="2468245">
                <a:moveTo>
                  <a:pt x="2550414" y="286512"/>
                </a:moveTo>
                <a:lnTo>
                  <a:pt x="2416302" y="286512"/>
                </a:lnTo>
                <a:lnTo>
                  <a:pt x="2416302" y="0"/>
                </a:lnTo>
                <a:lnTo>
                  <a:pt x="2013966" y="0"/>
                </a:lnTo>
                <a:lnTo>
                  <a:pt x="2013966" y="286512"/>
                </a:lnTo>
                <a:lnTo>
                  <a:pt x="1879854" y="286512"/>
                </a:lnTo>
                <a:lnTo>
                  <a:pt x="2215134" y="573024"/>
                </a:lnTo>
                <a:lnTo>
                  <a:pt x="2550414" y="286512"/>
                </a:lnTo>
                <a:close/>
              </a:path>
              <a:path w="4432300" h="2468245">
                <a:moveTo>
                  <a:pt x="4431792" y="1007364"/>
                </a:moveTo>
                <a:lnTo>
                  <a:pt x="4425988" y="964209"/>
                </a:lnTo>
                <a:lnTo>
                  <a:pt x="4409630" y="925436"/>
                </a:lnTo>
                <a:lnTo>
                  <a:pt x="4384256" y="892594"/>
                </a:lnTo>
                <a:lnTo>
                  <a:pt x="4351413" y="867219"/>
                </a:lnTo>
                <a:lnTo>
                  <a:pt x="4312640" y="850861"/>
                </a:lnTo>
                <a:lnTo>
                  <a:pt x="4269486" y="845058"/>
                </a:lnTo>
                <a:lnTo>
                  <a:pt x="162306" y="845058"/>
                </a:lnTo>
                <a:lnTo>
                  <a:pt x="119138" y="850861"/>
                </a:lnTo>
                <a:lnTo>
                  <a:pt x="80365" y="867219"/>
                </a:lnTo>
                <a:lnTo>
                  <a:pt x="47523" y="892594"/>
                </a:lnTo>
                <a:lnTo>
                  <a:pt x="22148" y="925436"/>
                </a:lnTo>
                <a:lnTo>
                  <a:pt x="5791" y="964209"/>
                </a:lnTo>
                <a:lnTo>
                  <a:pt x="0" y="1007364"/>
                </a:lnTo>
                <a:lnTo>
                  <a:pt x="0" y="2305812"/>
                </a:lnTo>
                <a:lnTo>
                  <a:pt x="5791" y="2348966"/>
                </a:lnTo>
                <a:lnTo>
                  <a:pt x="22148" y="2387739"/>
                </a:lnTo>
                <a:lnTo>
                  <a:pt x="47523" y="2420582"/>
                </a:lnTo>
                <a:lnTo>
                  <a:pt x="80365" y="2445969"/>
                </a:lnTo>
                <a:lnTo>
                  <a:pt x="119138" y="2462326"/>
                </a:lnTo>
                <a:lnTo>
                  <a:pt x="162306" y="2468118"/>
                </a:lnTo>
                <a:lnTo>
                  <a:pt x="4269486" y="2468118"/>
                </a:lnTo>
                <a:lnTo>
                  <a:pt x="4312640" y="2462326"/>
                </a:lnTo>
                <a:lnTo>
                  <a:pt x="4351413" y="2445969"/>
                </a:lnTo>
                <a:lnTo>
                  <a:pt x="4384256" y="2420582"/>
                </a:lnTo>
                <a:lnTo>
                  <a:pt x="4409630" y="2387739"/>
                </a:lnTo>
                <a:lnTo>
                  <a:pt x="4425988" y="2348966"/>
                </a:lnTo>
                <a:lnTo>
                  <a:pt x="4431792" y="2305812"/>
                </a:lnTo>
                <a:lnTo>
                  <a:pt x="4431792" y="1007364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327518" y="5043932"/>
            <a:ext cx="3815715" cy="53784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57935" marR="5080" indent="-1245870">
              <a:lnSpc>
                <a:spcPts val="1870"/>
              </a:lnSpc>
              <a:spcBef>
                <a:spcPts val="40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Aplicativo</a:t>
            </a:r>
            <a:r>
              <a:rPr sz="1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Arial MT"/>
                <a:cs typeface="Arial MT"/>
              </a:rPr>
              <a:t>SUNAT</a:t>
            </a:r>
            <a:r>
              <a:rPr sz="18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Operaciones</a:t>
            </a:r>
            <a:r>
              <a:rPr sz="1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en </a:t>
            </a:r>
            <a:r>
              <a:rPr sz="1800" spc="-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Línea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-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SOL.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8467" y="3651498"/>
            <a:ext cx="4447795" cy="294514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A0DBA17-142D-35D0-4C03-A45277C01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0" y="381000"/>
            <a:ext cx="155761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1043940" y="2287523"/>
              <a:ext cx="10515600" cy="1740535"/>
            </a:xfrm>
            <a:custGeom>
              <a:avLst/>
              <a:gdLst/>
              <a:ahLst/>
              <a:cxnLst/>
              <a:rect l="l" t="t" r="r" b="b"/>
              <a:pathLst>
                <a:path w="10515600" h="1740535">
                  <a:moveTo>
                    <a:pt x="9645395" y="0"/>
                  </a:moveTo>
                  <a:lnTo>
                    <a:pt x="9645395" y="435101"/>
                  </a:lnTo>
                  <a:lnTo>
                    <a:pt x="0" y="435101"/>
                  </a:lnTo>
                  <a:lnTo>
                    <a:pt x="435101" y="870203"/>
                  </a:lnTo>
                  <a:lnTo>
                    <a:pt x="0" y="1305305"/>
                  </a:lnTo>
                  <a:lnTo>
                    <a:pt x="9645395" y="1305305"/>
                  </a:lnTo>
                  <a:lnTo>
                    <a:pt x="9645395" y="1740408"/>
                  </a:lnTo>
                  <a:lnTo>
                    <a:pt x="10515600" y="870203"/>
                  </a:lnTo>
                  <a:lnTo>
                    <a:pt x="9645395" y="0"/>
                  </a:lnTo>
                  <a:close/>
                </a:path>
              </a:pathLst>
            </a:custGeom>
            <a:solidFill>
              <a:srgbClr val="CFD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75631" y="2939795"/>
              <a:ext cx="436245" cy="436245"/>
            </a:xfrm>
            <a:custGeom>
              <a:avLst/>
              <a:gdLst/>
              <a:ahLst/>
              <a:cxnLst/>
              <a:rect l="l" t="t" r="r" b="b"/>
              <a:pathLst>
                <a:path w="436245" h="436245">
                  <a:moveTo>
                    <a:pt x="217931" y="0"/>
                  </a:moveTo>
                  <a:lnTo>
                    <a:pt x="167951" y="5753"/>
                  </a:lnTo>
                  <a:lnTo>
                    <a:pt x="122075" y="22144"/>
                  </a:lnTo>
                  <a:lnTo>
                    <a:pt x="81611" y="47866"/>
                  </a:lnTo>
                  <a:lnTo>
                    <a:pt x="47866" y="81611"/>
                  </a:lnTo>
                  <a:lnTo>
                    <a:pt x="22144" y="122075"/>
                  </a:lnTo>
                  <a:lnTo>
                    <a:pt x="5753" y="167951"/>
                  </a:lnTo>
                  <a:lnTo>
                    <a:pt x="0" y="217931"/>
                  </a:lnTo>
                  <a:lnTo>
                    <a:pt x="5753" y="267912"/>
                  </a:lnTo>
                  <a:lnTo>
                    <a:pt x="22144" y="313788"/>
                  </a:lnTo>
                  <a:lnTo>
                    <a:pt x="47866" y="354252"/>
                  </a:lnTo>
                  <a:lnTo>
                    <a:pt x="81611" y="387997"/>
                  </a:lnTo>
                  <a:lnTo>
                    <a:pt x="122075" y="413719"/>
                  </a:lnTo>
                  <a:lnTo>
                    <a:pt x="167951" y="430110"/>
                  </a:lnTo>
                  <a:lnTo>
                    <a:pt x="217931" y="435863"/>
                  </a:lnTo>
                  <a:lnTo>
                    <a:pt x="267912" y="430110"/>
                  </a:lnTo>
                  <a:lnTo>
                    <a:pt x="313788" y="413719"/>
                  </a:lnTo>
                  <a:lnTo>
                    <a:pt x="354252" y="387997"/>
                  </a:lnTo>
                  <a:lnTo>
                    <a:pt x="387997" y="354252"/>
                  </a:lnTo>
                  <a:lnTo>
                    <a:pt x="413719" y="313788"/>
                  </a:lnTo>
                  <a:lnTo>
                    <a:pt x="430110" y="267912"/>
                  </a:lnTo>
                  <a:lnTo>
                    <a:pt x="435863" y="217931"/>
                  </a:lnTo>
                  <a:lnTo>
                    <a:pt x="430110" y="167951"/>
                  </a:lnTo>
                  <a:lnTo>
                    <a:pt x="413719" y="122075"/>
                  </a:lnTo>
                  <a:lnTo>
                    <a:pt x="387997" y="81611"/>
                  </a:lnTo>
                  <a:lnTo>
                    <a:pt x="354252" y="47866"/>
                  </a:lnTo>
                  <a:lnTo>
                    <a:pt x="313788" y="22144"/>
                  </a:lnTo>
                  <a:lnTo>
                    <a:pt x="267912" y="5753"/>
                  </a:lnTo>
                  <a:lnTo>
                    <a:pt x="21793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75631" y="2939795"/>
              <a:ext cx="436245" cy="436245"/>
            </a:xfrm>
            <a:custGeom>
              <a:avLst/>
              <a:gdLst/>
              <a:ahLst/>
              <a:cxnLst/>
              <a:rect l="l" t="t" r="r" b="b"/>
              <a:pathLst>
                <a:path w="436245" h="436245">
                  <a:moveTo>
                    <a:pt x="0" y="217931"/>
                  </a:moveTo>
                  <a:lnTo>
                    <a:pt x="5753" y="167951"/>
                  </a:lnTo>
                  <a:lnTo>
                    <a:pt x="22144" y="122075"/>
                  </a:lnTo>
                  <a:lnTo>
                    <a:pt x="47866" y="81611"/>
                  </a:lnTo>
                  <a:lnTo>
                    <a:pt x="81611" y="47866"/>
                  </a:lnTo>
                  <a:lnTo>
                    <a:pt x="122075" y="22144"/>
                  </a:lnTo>
                  <a:lnTo>
                    <a:pt x="167951" y="5753"/>
                  </a:lnTo>
                  <a:lnTo>
                    <a:pt x="217931" y="0"/>
                  </a:lnTo>
                  <a:lnTo>
                    <a:pt x="267912" y="5753"/>
                  </a:lnTo>
                  <a:lnTo>
                    <a:pt x="313788" y="22144"/>
                  </a:lnTo>
                  <a:lnTo>
                    <a:pt x="354252" y="47866"/>
                  </a:lnTo>
                  <a:lnTo>
                    <a:pt x="387997" y="81611"/>
                  </a:lnTo>
                  <a:lnTo>
                    <a:pt x="413719" y="122075"/>
                  </a:lnTo>
                  <a:lnTo>
                    <a:pt x="430110" y="167951"/>
                  </a:lnTo>
                  <a:lnTo>
                    <a:pt x="435863" y="217931"/>
                  </a:lnTo>
                  <a:lnTo>
                    <a:pt x="430110" y="267912"/>
                  </a:lnTo>
                  <a:lnTo>
                    <a:pt x="413719" y="313788"/>
                  </a:lnTo>
                  <a:lnTo>
                    <a:pt x="387997" y="354252"/>
                  </a:lnTo>
                  <a:lnTo>
                    <a:pt x="354252" y="387997"/>
                  </a:lnTo>
                  <a:lnTo>
                    <a:pt x="313788" y="413719"/>
                  </a:lnTo>
                  <a:lnTo>
                    <a:pt x="267912" y="430110"/>
                  </a:lnTo>
                  <a:lnTo>
                    <a:pt x="217931" y="435863"/>
                  </a:lnTo>
                  <a:lnTo>
                    <a:pt x="167951" y="430110"/>
                  </a:lnTo>
                  <a:lnTo>
                    <a:pt x="122075" y="413719"/>
                  </a:lnTo>
                  <a:lnTo>
                    <a:pt x="81611" y="387997"/>
                  </a:lnTo>
                  <a:lnTo>
                    <a:pt x="47866" y="354252"/>
                  </a:lnTo>
                  <a:lnTo>
                    <a:pt x="22144" y="313788"/>
                  </a:lnTo>
                  <a:lnTo>
                    <a:pt x="5753" y="267912"/>
                  </a:lnTo>
                  <a:lnTo>
                    <a:pt x="0" y="21793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157719" y="3775964"/>
            <a:ext cx="2085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6FC0"/>
                </a:solidFill>
                <a:latin typeface="Arial"/>
                <a:cs typeface="Arial"/>
              </a:rPr>
              <a:t>3.</a:t>
            </a:r>
            <a:r>
              <a:rPr sz="4000" b="1" spc="-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6FC0"/>
                </a:solidFill>
                <a:latin typeface="Arial"/>
                <a:cs typeface="Arial"/>
              </a:rPr>
              <a:t>Plame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58111" y="1523998"/>
            <a:ext cx="8306434" cy="5232400"/>
            <a:chOff x="1658111" y="1523998"/>
            <a:chExt cx="8306434" cy="5232400"/>
          </a:xfrm>
        </p:grpSpPr>
        <p:sp>
          <p:nvSpPr>
            <p:cNvPr id="8" name="object 8"/>
            <p:cNvSpPr/>
            <p:nvPr/>
          </p:nvSpPr>
          <p:spPr>
            <a:xfrm>
              <a:off x="9523476" y="2939796"/>
              <a:ext cx="434340" cy="436245"/>
            </a:xfrm>
            <a:custGeom>
              <a:avLst/>
              <a:gdLst/>
              <a:ahLst/>
              <a:cxnLst/>
              <a:rect l="l" t="t" r="r" b="b"/>
              <a:pathLst>
                <a:path w="434340" h="436245">
                  <a:moveTo>
                    <a:pt x="217170" y="0"/>
                  </a:moveTo>
                  <a:lnTo>
                    <a:pt x="167391" y="5753"/>
                  </a:lnTo>
                  <a:lnTo>
                    <a:pt x="121686" y="22144"/>
                  </a:lnTo>
                  <a:lnTo>
                    <a:pt x="81362" y="47866"/>
                  </a:lnTo>
                  <a:lnTo>
                    <a:pt x="47726" y="81611"/>
                  </a:lnTo>
                  <a:lnTo>
                    <a:pt x="22082" y="122075"/>
                  </a:lnTo>
                  <a:lnTo>
                    <a:pt x="5738" y="167951"/>
                  </a:lnTo>
                  <a:lnTo>
                    <a:pt x="0" y="217931"/>
                  </a:lnTo>
                  <a:lnTo>
                    <a:pt x="5738" y="267912"/>
                  </a:lnTo>
                  <a:lnTo>
                    <a:pt x="22082" y="313788"/>
                  </a:lnTo>
                  <a:lnTo>
                    <a:pt x="47726" y="354252"/>
                  </a:lnTo>
                  <a:lnTo>
                    <a:pt x="81362" y="387997"/>
                  </a:lnTo>
                  <a:lnTo>
                    <a:pt x="121686" y="413719"/>
                  </a:lnTo>
                  <a:lnTo>
                    <a:pt x="167391" y="430110"/>
                  </a:lnTo>
                  <a:lnTo>
                    <a:pt x="217170" y="435863"/>
                  </a:lnTo>
                  <a:lnTo>
                    <a:pt x="266948" y="430110"/>
                  </a:lnTo>
                  <a:lnTo>
                    <a:pt x="312653" y="413719"/>
                  </a:lnTo>
                  <a:lnTo>
                    <a:pt x="352977" y="387997"/>
                  </a:lnTo>
                  <a:lnTo>
                    <a:pt x="386613" y="354252"/>
                  </a:lnTo>
                  <a:lnTo>
                    <a:pt x="412257" y="313788"/>
                  </a:lnTo>
                  <a:lnTo>
                    <a:pt x="428601" y="267912"/>
                  </a:lnTo>
                  <a:lnTo>
                    <a:pt x="434340" y="217931"/>
                  </a:lnTo>
                  <a:lnTo>
                    <a:pt x="428601" y="167951"/>
                  </a:lnTo>
                  <a:lnTo>
                    <a:pt x="412257" y="122075"/>
                  </a:lnTo>
                  <a:lnTo>
                    <a:pt x="386613" y="81611"/>
                  </a:lnTo>
                  <a:lnTo>
                    <a:pt x="352977" y="47866"/>
                  </a:lnTo>
                  <a:lnTo>
                    <a:pt x="312653" y="22144"/>
                  </a:lnTo>
                  <a:lnTo>
                    <a:pt x="266948" y="5753"/>
                  </a:lnTo>
                  <a:lnTo>
                    <a:pt x="21717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523476" y="2939796"/>
              <a:ext cx="434340" cy="436245"/>
            </a:xfrm>
            <a:custGeom>
              <a:avLst/>
              <a:gdLst/>
              <a:ahLst/>
              <a:cxnLst/>
              <a:rect l="l" t="t" r="r" b="b"/>
              <a:pathLst>
                <a:path w="434340" h="436245">
                  <a:moveTo>
                    <a:pt x="0" y="217931"/>
                  </a:moveTo>
                  <a:lnTo>
                    <a:pt x="5738" y="167951"/>
                  </a:lnTo>
                  <a:lnTo>
                    <a:pt x="22082" y="122075"/>
                  </a:lnTo>
                  <a:lnTo>
                    <a:pt x="47726" y="81611"/>
                  </a:lnTo>
                  <a:lnTo>
                    <a:pt x="81362" y="47866"/>
                  </a:lnTo>
                  <a:lnTo>
                    <a:pt x="121686" y="22144"/>
                  </a:lnTo>
                  <a:lnTo>
                    <a:pt x="167391" y="5753"/>
                  </a:lnTo>
                  <a:lnTo>
                    <a:pt x="217170" y="0"/>
                  </a:lnTo>
                  <a:lnTo>
                    <a:pt x="266948" y="5753"/>
                  </a:lnTo>
                  <a:lnTo>
                    <a:pt x="312653" y="22144"/>
                  </a:lnTo>
                  <a:lnTo>
                    <a:pt x="352977" y="47866"/>
                  </a:lnTo>
                  <a:lnTo>
                    <a:pt x="386613" y="81611"/>
                  </a:lnTo>
                  <a:lnTo>
                    <a:pt x="412257" y="122075"/>
                  </a:lnTo>
                  <a:lnTo>
                    <a:pt x="428601" y="167951"/>
                  </a:lnTo>
                  <a:lnTo>
                    <a:pt x="434340" y="217931"/>
                  </a:lnTo>
                  <a:lnTo>
                    <a:pt x="428601" y="267912"/>
                  </a:lnTo>
                  <a:lnTo>
                    <a:pt x="412257" y="313788"/>
                  </a:lnTo>
                  <a:lnTo>
                    <a:pt x="386613" y="354252"/>
                  </a:lnTo>
                  <a:lnTo>
                    <a:pt x="352977" y="387997"/>
                  </a:lnTo>
                  <a:lnTo>
                    <a:pt x="312653" y="413719"/>
                  </a:lnTo>
                  <a:lnTo>
                    <a:pt x="266948" y="430110"/>
                  </a:lnTo>
                  <a:lnTo>
                    <a:pt x="217170" y="435863"/>
                  </a:lnTo>
                  <a:lnTo>
                    <a:pt x="167391" y="430110"/>
                  </a:lnTo>
                  <a:lnTo>
                    <a:pt x="121686" y="413719"/>
                  </a:lnTo>
                  <a:lnTo>
                    <a:pt x="81362" y="387997"/>
                  </a:lnTo>
                  <a:lnTo>
                    <a:pt x="47726" y="354252"/>
                  </a:lnTo>
                  <a:lnTo>
                    <a:pt x="22082" y="313788"/>
                  </a:lnTo>
                  <a:lnTo>
                    <a:pt x="5738" y="267912"/>
                  </a:lnTo>
                  <a:lnTo>
                    <a:pt x="0" y="21793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8111" y="1523998"/>
              <a:ext cx="2176272" cy="5231890"/>
            </a:xfrm>
            <a:prstGeom prst="rect">
              <a:avLst/>
            </a:prstGeom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E6B1A400-F023-D026-2DFC-11D21E78C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0" y="381000"/>
            <a:ext cx="155761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6616" y="524713"/>
            <a:ext cx="64477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Planilla Mensual</a:t>
            </a:r>
            <a:r>
              <a:rPr spc="25" dirty="0"/>
              <a:t> </a:t>
            </a:r>
            <a:r>
              <a:rPr spc="-5" dirty="0"/>
              <a:t>de</a:t>
            </a:r>
            <a:r>
              <a:rPr spc="5" dirty="0"/>
              <a:t> </a:t>
            </a:r>
            <a:r>
              <a:rPr spc="-5" dirty="0"/>
              <a:t>Pagos:</a:t>
            </a:r>
            <a:r>
              <a:rPr spc="30" dirty="0"/>
              <a:t> </a:t>
            </a:r>
            <a:r>
              <a:rPr spc="-5" dirty="0"/>
              <a:t>Contenido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6360" y="3156204"/>
            <a:ext cx="1959864" cy="17282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59738" y="3237356"/>
            <a:ext cx="1752600" cy="153098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indent="-1270" algn="ctr">
              <a:lnSpc>
                <a:spcPts val="1660"/>
              </a:lnSpc>
              <a:spcBef>
                <a:spcPts val="365"/>
              </a:spcBef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Remuneraciones o </a:t>
            </a:r>
            <a:r>
              <a:rPr sz="1600" spc="-4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ingresos de los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sujetos</a:t>
            </a: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inscritos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en </a:t>
            </a:r>
            <a:r>
              <a:rPr sz="1600" spc="-4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1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T-REGISTRO,</a:t>
            </a:r>
            <a:endParaRPr sz="1600">
              <a:latin typeface="Arial MT"/>
              <a:cs typeface="Arial MT"/>
            </a:endParaRPr>
          </a:p>
          <a:p>
            <a:pPr marL="2540" algn="ctr">
              <a:lnSpc>
                <a:spcPts val="1505"/>
              </a:lnSpc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descuentos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endParaRPr sz="1600">
              <a:latin typeface="Arial MT"/>
              <a:cs typeface="Arial MT"/>
            </a:endParaRPr>
          </a:p>
          <a:p>
            <a:pPr marL="62865" marR="56515" algn="ctr">
              <a:lnSpc>
                <a:spcPts val="1660"/>
              </a:lnSpc>
              <a:spcBef>
                <a:spcPts val="140"/>
              </a:spcBef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jornada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laboral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de </a:t>
            </a:r>
            <a:r>
              <a:rPr sz="1600" spc="-4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los</a:t>
            </a:r>
            <a:r>
              <a:rPr sz="16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trabajadores.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509136" y="3073907"/>
            <a:ext cx="2556510" cy="1727200"/>
            <a:chOff x="3509136" y="3073907"/>
            <a:chExt cx="2556510" cy="17272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05655" y="3073907"/>
              <a:ext cx="1959864" cy="17266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9136" y="3735577"/>
              <a:ext cx="422401" cy="48602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242561" y="3470275"/>
            <a:ext cx="1685289" cy="899794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algn="ctr">
              <a:lnSpc>
                <a:spcPts val="1660"/>
              </a:lnSpc>
              <a:spcBef>
                <a:spcPts val="365"/>
              </a:spcBef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Información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los </a:t>
            </a:r>
            <a:r>
              <a:rPr sz="1600" spc="-4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PS 4ta categoría,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con o sin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retención.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260591" y="3073907"/>
            <a:ext cx="2550160" cy="1727200"/>
            <a:chOff x="6260591" y="3073907"/>
            <a:chExt cx="2550160" cy="172720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60591" y="3694175"/>
              <a:ext cx="416052" cy="4861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48855" y="3073907"/>
              <a:ext cx="1961388" cy="172669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011669" y="3470275"/>
            <a:ext cx="1639570" cy="899794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065" marR="5080" algn="ctr">
              <a:lnSpc>
                <a:spcPts val="1660"/>
              </a:lnSpc>
              <a:spcBef>
                <a:spcPts val="365"/>
              </a:spcBef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Declaración y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pago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tributos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y </a:t>
            </a:r>
            <a:r>
              <a:rPr sz="1600" spc="-4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conceptos no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tributarios.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005316" y="3073907"/>
            <a:ext cx="2548255" cy="1727200"/>
            <a:chOff x="9005316" y="3073907"/>
            <a:chExt cx="2548255" cy="172720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05316" y="3694175"/>
              <a:ext cx="416051" cy="48615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93580" y="3073907"/>
              <a:ext cx="1959864" cy="172669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9703054" y="3470275"/>
            <a:ext cx="1741805" cy="899794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algn="ctr">
              <a:lnSpc>
                <a:spcPts val="1660"/>
              </a:lnSpc>
              <a:spcBef>
                <a:spcPts val="365"/>
              </a:spcBef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16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presentación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se </a:t>
            </a:r>
            <a:r>
              <a:rPr sz="1600" spc="-4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realiza a través del </a:t>
            </a:r>
            <a:r>
              <a:rPr sz="1600" spc="-4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PDT</a:t>
            </a:r>
            <a:r>
              <a:rPr sz="16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PLAME</a:t>
            </a:r>
            <a:r>
              <a:rPr sz="1600" b="1" u="heavy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y</a:t>
            </a:r>
            <a:r>
              <a:rPr sz="16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del </a:t>
            </a:r>
            <a:r>
              <a:rPr sz="1600" b="1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PLAME</a:t>
            </a:r>
            <a:r>
              <a:rPr sz="1600" b="1" u="heavy" spc="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Web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BC9D1E99-6F66-2973-D6C9-30D7CAF656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87000" y="381000"/>
            <a:ext cx="155761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922019" y="2179320"/>
              <a:ext cx="10515600" cy="1740535"/>
            </a:xfrm>
            <a:custGeom>
              <a:avLst/>
              <a:gdLst/>
              <a:ahLst/>
              <a:cxnLst/>
              <a:rect l="l" t="t" r="r" b="b"/>
              <a:pathLst>
                <a:path w="10515600" h="1740535">
                  <a:moveTo>
                    <a:pt x="9645396" y="0"/>
                  </a:moveTo>
                  <a:lnTo>
                    <a:pt x="9645396" y="435101"/>
                  </a:lnTo>
                  <a:lnTo>
                    <a:pt x="0" y="435101"/>
                  </a:lnTo>
                  <a:lnTo>
                    <a:pt x="435102" y="870203"/>
                  </a:lnTo>
                  <a:lnTo>
                    <a:pt x="0" y="1305305"/>
                  </a:lnTo>
                  <a:lnTo>
                    <a:pt x="9645396" y="1305305"/>
                  </a:lnTo>
                  <a:lnTo>
                    <a:pt x="9645396" y="1740407"/>
                  </a:lnTo>
                  <a:lnTo>
                    <a:pt x="10515600" y="870203"/>
                  </a:lnTo>
                  <a:lnTo>
                    <a:pt x="9645396" y="0"/>
                  </a:lnTo>
                  <a:close/>
                </a:path>
              </a:pathLst>
            </a:custGeom>
            <a:solidFill>
              <a:srgbClr val="CFD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32375" y="2833116"/>
              <a:ext cx="436245" cy="434340"/>
            </a:xfrm>
            <a:custGeom>
              <a:avLst/>
              <a:gdLst/>
              <a:ahLst/>
              <a:cxnLst/>
              <a:rect l="l" t="t" r="r" b="b"/>
              <a:pathLst>
                <a:path w="436245" h="434339">
                  <a:moveTo>
                    <a:pt x="217932" y="0"/>
                  </a:moveTo>
                  <a:lnTo>
                    <a:pt x="167951" y="5738"/>
                  </a:lnTo>
                  <a:lnTo>
                    <a:pt x="122075" y="22082"/>
                  </a:lnTo>
                  <a:lnTo>
                    <a:pt x="81611" y="47726"/>
                  </a:lnTo>
                  <a:lnTo>
                    <a:pt x="47866" y="81362"/>
                  </a:lnTo>
                  <a:lnTo>
                    <a:pt x="22144" y="121686"/>
                  </a:lnTo>
                  <a:lnTo>
                    <a:pt x="5753" y="167391"/>
                  </a:lnTo>
                  <a:lnTo>
                    <a:pt x="0" y="217170"/>
                  </a:lnTo>
                  <a:lnTo>
                    <a:pt x="5753" y="266948"/>
                  </a:lnTo>
                  <a:lnTo>
                    <a:pt x="22144" y="312653"/>
                  </a:lnTo>
                  <a:lnTo>
                    <a:pt x="47866" y="352977"/>
                  </a:lnTo>
                  <a:lnTo>
                    <a:pt x="81611" y="386613"/>
                  </a:lnTo>
                  <a:lnTo>
                    <a:pt x="122075" y="412257"/>
                  </a:lnTo>
                  <a:lnTo>
                    <a:pt x="167951" y="428601"/>
                  </a:lnTo>
                  <a:lnTo>
                    <a:pt x="217932" y="434339"/>
                  </a:lnTo>
                  <a:lnTo>
                    <a:pt x="267912" y="428601"/>
                  </a:lnTo>
                  <a:lnTo>
                    <a:pt x="313788" y="412257"/>
                  </a:lnTo>
                  <a:lnTo>
                    <a:pt x="354252" y="386613"/>
                  </a:lnTo>
                  <a:lnTo>
                    <a:pt x="387997" y="352977"/>
                  </a:lnTo>
                  <a:lnTo>
                    <a:pt x="413719" y="312653"/>
                  </a:lnTo>
                  <a:lnTo>
                    <a:pt x="430110" y="266948"/>
                  </a:lnTo>
                  <a:lnTo>
                    <a:pt x="435863" y="217170"/>
                  </a:lnTo>
                  <a:lnTo>
                    <a:pt x="430110" y="167391"/>
                  </a:lnTo>
                  <a:lnTo>
                    <a:pt x="413719" y="121686"/>
                  </a:lnTo>
                  <a:lnTo>
                    <a:pt x="387997" y="81362"/>
                  </a:lnTo>
                  <a:lnTo>
                    <a:pt x="354252" y="47726"/>
                  </a:lnTo>
                  <a:lnTo>
                    <a:pt x="313788" y="22082"/>
                  </a:lnTo>
                  <a:lnTo>
                    <a:pt x="267912" y="5738"/>
                  </a:lnTo>
                  <a:lnTo>
                    <a:pt x="21793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32375" y="2833116"/>
              <a:ext cx="436245" cy="434340"/>
            </a:xfrm>
            <a:custGeom>
              <a:avLst/>
              <a:gdLst/>
              <a:ahLst/>
              <a:cxnLst/>
              <a:rect l="l" t="t" r="r" b="b"/>
              <a:pathLst>
                <a:path w="436245" h="434339">
                  <a:moveTo>
                    <a:pt x="0" y="217170"/>
                  </a:moveTo>
                  <a:lnTo>
                    <a:pt x="5753" y="167391"/>
                  </a:lnTo>
                  <a:lnTo>
                    <a:pt x="22144" y="121686"/>
                  </a:lnTo>
                  <a:lnTo>
                    <a:pt x="47866" y="81362"/>
                  </a:lnTo>
                  <a:lnTo>
                    <a:pt x="81611" y="47726"/>
                  </a:lnTo>
                  <a:lnTo>
                    <a:pt x="122075" y="22082"/>
                  </a:lnTo>
                  <a:lnTo>
                    <a:pt x="167951" y="5738"/>
                  </a:lnTo>
                  <a:lnTo>
                    <a:pt x="217932" y="0"/>
                  </a:lnTo>
                  <a:lnTo>
                    <a:pt x="267912" y="5738"/>
                  </a:lnTo>
                  <a:lnTo>
                    <a:pt x="313788" y="22082"/>
                  </a:lnTo>
                  <a:lnTo>
                    <a:pt x="354252" y="47726"/>
                  </a:lnTo>
                  <a:lnTo>
                    <a:pt x="387997" y="81362"/>
                  </a:lnTo>
                  <a:lnTo>
                    <a:pt x="413719" y="121686"/>
                  </a:lnTo>
                  <a:lnTo>
                    <a:pt x="430110" y="167391"/>
                  </a:lnTo>
                  <a:lnTo>
                    <a:pt x="435863" y="217170"/>
                  </a:lnTo>
                  <a:lnTo>
                    <a:pt x="430110" y="266948"/>
                  </a:lnTo>
                  <a:lnTo>
                    <a:pt x="413719" y="312653"/>
                  </a:lnTo>
                  <a:lnTo>
                    <a:pt x="387997" y="352977"/>
                  </a:lnTo>
                  <a:lnTo>
                    <a:pt x="354252" y="386613"/>
                  </a:lnTo>
                  <a:lnTo>
                    <a:pt x="313788" y="412257"/>
                  </a:lnTo>
                  <a:lnTo>
                    <a:pt x="267912" y="428601"/>
                  </a:lnTo>
                  <a:lnTo>
                    <a:pt x="217932" y="434339"/>
                  </a:lnTo>
                  <a:lnTo>
                    <a:pt x="167951" y="428601"/>
                  </a:lnTo>
                  <a:lnTo>
                    <a:pt x="122075" y="412257"/>
                  </a:lnTo>
                  <a:lnTo>
                    <a:pt x="81611" y="386613"/>
                  </a:lnTo>
                  <a:lnTo>
                    <a:pt x="47866" y="352977"/>
                  </a:lnTo>
                  <a:lnTo>
                    <a:pt x="22144" y="312653"/>
                  </a:lnTo>
                  <a:lnTo>
                    <a:pt x="5753" y="266948"/>
                  </a:lnTo>
                  <a:lnTo>
                    <a:pt x="0" y="21717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663308" y="3698494"/>
            <a:ext cx="28282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60" dirty="0">
                <a:solidFill>
                  <a:srgbClr val="006FC0"/>
                </a:solidFill>
                <a:latin typeface="Tahoma"/>
                <a:cs typeface="Tahoma"/>
              </a:rPr>
              <a:t>Plame</a:t>
            </a:r>
            <a:r>
              <a:rPr sz="4000" b="1" spc="-12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4000" b="1" spc="-75" dirty="0">
                <a:solidFill>
                  <a:srgbClr val="006FC0"/>
                </a:solidFill>
                <a:latin typeface="Tahoma"/>
                <a:cs typeface="Tahoma"/>
              </a:rPr>
              <a:t>Web</a:t>
            </a:r>
            <a:endParaRPr sz="40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58111" y="1523998"/>
            <a:ext cx="8162925" cy="5232400"/>
            <a:chOff x="1658111" y="1523998"/>
            <a:chExt cx="8162925" cy="5232400"/>
          </a:xfrm>
        </p:grpSpPr>
        <p:sp>
          <p:nvSpPr>
            <p:cNvPr id="8" name="object 8"/>
            <p:cNvSpPr/>
            <p:nvPr/>
          </p:nvSpPr>
          <p:spPr>
            <a:xfrm>
              <a:off x="9380219" y="2833116"/>
              <a:ext cx="434340" cy="434340"/>
            </a:xfrm>
            <a:custGeom>
              <a:avLst/>
              <a:gdLst/>
              <a:ahLst/>
              <a:cxnLst/>
              <a:rect l="l" t="t" r="r" b="b"/>
              <a:pathLst>
                <a:path w="434340" h="434339">
                  <a:moveTo>
                    <a:pt x="217170" y="0"/>
                  </a:moveTo>
                  <a:lnTo>
                    <a:pt x="167391" y="5738"/>
                  </a:lnTo>
                  <a:lnTo>
                    <a:pt x="121686" y="22082"/>
                  </a:lnTo>
                  <a:lnTo>
                    <a:pt x="81362" y="47726"/>
                  </a:lnTo>
                  <a:lnTo>
                    <a:pt x="47726" y="81362"/>
                  </a:lnTo>
                  <a:lnTo>
                    <a:pt x="22082" y="121686"/>
                  </a:lnTo>
                  <a:lnTo>
                    <a:pt x="5738" y="167391"/>
                  </a:lnTo>
                  <a:lnTo>
                    <a:pt x="0" y="217170"/>
                  </a:lnTo>
                  <a:lnTo>
                    <a:pt x="5738" y="266948"/>
                  </a:lnTo>
                  <a:lnTo>
                    <a:pt x="22082" y="312653"/>
                  </a:lnTo>
                  <a:lnTo>
                    <a:pt x="47726" y="352977"/>
                  </a:lnTo>
                  <a:lnTo>
                    <a:pt x="81362" y="386613"/>
                  </a:lnTo>
                  <a:lnTo>
                    <a:pt x="121686" y="412257"/>
                  </a:lnTo>
                  <a:lnTo>
                    <a:pt x="167391" y="428601"/>
                  </a:lnTo>
                  <a:lnTo>
                    <a:pt x="217170" y="434339"/>
                  </a:lnTo>
                  <a:lnTo>
                    <a:pt x="266948" y="428601"/>
                  </a:lnTo>
                  <a:lnTo>
                    <a:pt x="312653" y="412257"/>
                  </a:lnTo>
                  <a:lnTo>
                    <a:pt x="352977" y="386613"/>
                  </a:lnTo>
                  <a:lnTo>
                    <a:pt x="386613" y="352977"/>
                  </a:lnTo>
                  <a:lnTo>
                    <a:pt x="412257" y="312653"/>
                  </a:lnTo>
                  <a:lnTo>
                    <a:pt x="428601" y="266948"/>
                  </a:lnTo>
                  <a:lnTo>
                    <a:pt x="434339" y="217170"/>
                  </a:lnTo>
                  <a:lnTo>
                    <a:pt x="428601" y="167391"/>
                  </a:lnTo>
                  <a:lnTo>
                    <a:pt x="412257" y="121686"/>
                  </a:lnTo>
                  <a:lnTo>
                    <a:pt x="386613" y="81362"/>
                  </a:lnTo>
                  <a:lnTo>
                    <a:pt x="352977" y="47726"/>
                  </a:lnTo>
                  <a:lnTo>
                    <a:pt x="312653" y="22082"/>
                  </a:lnTo>
                  <a:lnTo>
                    <a:pt x="266948" y="5738"/>
                  </a:lnTo>
                  <a:lnTo>
                    <a:pt x="21717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380219" y="2833116"/>
              <a:ext cx="434340" cy="434340"/>
            </a:xfrm>
            <a:custGeom>
              <a:avLst/>
              <a:gdLst/>
              <a:ahLst/>
              <a:cxnLst/>
              <a:rect l="l" t="t" r="r" b="b"/>
              <a:pathLst>
                <a:path w="434340" h="434339">
                  <a:moveTo>
                    <a:pt x="0" y="217170"/>
                  </a:moveTo>
                  <a:lnTo>
                    <a:pt x="5738" y="167391"/>
                  </a:lnTo>
                  <a:lnTo>
                    <a:pt x="22082" y="121686"/>
                  </a:lnTo>
                  <a:lnTo>
                    <a:pt x="47726" y="81362"/>
                  </a:lnTo>
                  <a:lnTo>
                    <a:pt x="81362" y="47726"/>
                  </a:lnTo>
                  <a:lnTo>
                    <a:pt x="121686" y="22082"/>
                  </a:lnTo>
                  <a:lnTo>
                    <a:pt x="167391" y="5738"/>
                  </a:lnTo>
                  <a:lnTo>
                    <a:pt x="217170" y="0"/>
                  </a:lnTo>
                  <a:lnTo>
                    <a:pt x="266948" y="5738"/>
                  </a:lnTo>
                  <a:lnTo>
                    <a:pt x="312653" y="22082"/>
                  </a:lnTo>
                  <a:lnTo>
                    <a:pt x="352977" y="47726"/>
                  </a:lnTo>
                  <a:lnTo>
                    <a:pt x="386613" y="81362"/>
                  </a:lnTo>
                  <a:lnTo>
                    <a:pt x="412257" y="121686"/>
                  </a:lnTo>
                  <a:lnTo>
                    <a:pt x="428601" y="167391"/>
                  </a:lnTo>
                  <a:lnTo>
                    <a:pt x="434339" y="217170"/>
                  </a:lnTo>
                  <a:lnTo>
                    <a:pt x="428601" y="266948"/>
                  </a:lnTo>
                  <a:lnTo>
                    <a:pt x="412257" y="312653"/>
                  </a:lnTo>
                  <a:lnTo>
                    <a:pt x="386613" y="352977"/>
                  </a:lnTo>
                  <a:lnTo>
                    <a:pt x="352977" y="386613"/>
                  </a:lnTo>
                  <a:lnTo>
                    <a:pt x="312653" y="412257"/>
                  </a:lnTo>
                  <a:lnTo>
                    <a:pt x="266948" y="428601"/>
                  </a:lnTo>
                  <a:lnTo>
                    <a:pt x="217170" y="434339"/>
                  </a:lnTo>
                  <a:lnTo>
                    <a:pt x="167391" y="428601"/>
                  </a:lnTo>
                  <a:lnTo>
                    <a:pt x="121686" y="412257"/>
                  </a:lnTo>
                  <a:lnTo>
                    <a:pt x="81362" y="386613"/>
                  </a:lnTo>
                  <a:lnTo>
                    <a:pt x="47726" y="352977"/>
                  </a:lnTo>
                  <a:lnTo>
                    <a:pt x="22082" y="312653"/>
                  </a:lnTo>
                  <a:lnTo>
                    <a:pt x="5738" y="266948"/>
                  </a:lnTo>
                  <a:lnTo>
                    <a:pt x="0" y="21717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8111" y="1523998"/>
              <a:ext cx="2176272" cy="5231890"/>
            </a:xfrm>
            <a:prstGeom prst="rect">
              <a:avLst/>
            </a:prstGeom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9D469A7E-FF66-257F-9424-A0196A11F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0" y="381000"/>
            <a:ext cx="1557618" cy="76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943</Words>
  <Application>Microsoft Office PowerPoint</Application>
  <PresentationFormat>Panorámica</PresentationFormat>
  <Paragraphs>162</Paragraphs>
  <Slides>40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8" baseType="lpstr">
      <vt:lpstr>Arial</vt:lpstr>
      <vt:lpstr>Arial MT</vt:lpstr>
      <vt:lpstr>Calibri</vt:lpstr>
      <vt:lpstr>Palatino Linotype</vt:lpstr>
      <vt:lpstr>Tahoma</vt:lpstr>
      <vt:lpstr>Times New Roman</vt:lpstr>
      <vt:lpstr>Wingdings</vt:lpstr>
      <vt:lpstr>Office Theme</vt:lpstr>
      <vt:lpstr>Presentación de PowerPoint</vt:lpstr>
      <vt:lpstr>Índice</vt:lpstr>
      <vt:lpstr>Normas legales</vt:lpstr>
      <vt:lpstr>Presentación de PowerPoint</vt:lpstr>
      <vt:lpstr>Presentación de PowerPoint</vt:lpstr>
      <vt:lpstr>T-REGISTRO - Contenidos</vt:lpstr>
      <vt:lpstr>Presentación de PowerPoint</vt:lpstr>
      <vt:lpstr>Planilla Mensual de Pagos: Contenido</vt:lpstr>
      <vt:lpstr>Presentación de PowerPoint</vt:lpstr>
      <vt:lpstr>Planilla Mensual de Pagos – PLAME Web</vt:lpstr>
      <vt:lpstr>Según tipo de prestadores</vt:lpstr>
      <vt:lpstr>Empleadores que pueden utilizar PLAME Web</vt:lpstr>
      <vt:lpstr>Conceptos que se declararán</vt:lpstr>
      <vt:lpstr>Rectificatoria del PLAME Web</vt:lpstr>
      <vt:lpstr>Presentación de PowerPoint</vt:lpstr>
      <vt:lpstr>Presentación de PowerPoint</vt:lpstr>
      <vt:lpstr>PLAME WEB</vt:lpstr>
      <vt:lpstr>Presentación de PowerPoint</vt:lpstr>
      <vt:lpstr>Presentación de PowerPoint</vt:lpstr>
      <vt:lpstr>Presentación de PowerPoint</vt:lpstr>
      <vt:lpstr>PLAME WEB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PLAME WEB</vt:lpstr>
      <vt:lpstr>PLAME WEB</vt:lpstr>
      <vt:lpstr>PLAME WEB</vt:lpstr>
      <vt:lpstr>Presentación de PowerPoint</vt:lpstr>
      <vt:lpstr>PLAME WEB</vt:lpstr>
      <vt:lpstr>PLAME WEB</vt:lpstr>
      <vt:lpstr>Presentación de PowerPoint</vt:lpstr>
      <vt:lpstr>Presentación de PowerPoint</vt:lpstr>
      <vt:lpstr>PLAME WEB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Mauricio Agapito Javier Vladimir</dc:creator>
  <cp:lastModifiedBy>Chimoy Facho Nelly Beatriz</cp:lastModifiedBy>
  <cp:revision>1</cp:revision>
  <dcterms:created xsi:type="dcterms:W3CDTF">2024-10-10T19:15:13Z</dcterms:created>
  <dcterms:modified xsi:type="dcterms:W3CDTF">2024-10-10T19:30:18Z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2024-03-05T00:00:00Z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2024-10-10T00:00:00Z</vt:filetime>
  </property>
</Properties>
</file>