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6188" r:id="rId2"/>
    <p:sldId id="6190" r:id="rId3"/>
    <p:sldId id="6198" r:id="rId4"/>
    <p:sldId id="6191" r:id="rId5"/>
    <p:sldId id="6199" r:id="rId6"/>
    <p:sldId id="6200" r:id="rId7"/>
    <p:sldId id="6201" r:id="rId8"/>
    <p:sldId id="6202" r:id="rId9"/>
    <p:sldId id="6194" r:id="rId10"/>
    <p:sldId id="6195" r:id="rId11"/>
    <p:sldId id="6196" r:id="rId12"/>
    <p:sldId id="6192" r:id="rId13"/>
    <p:sldId id="6197" r:id="rId14"/>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6B5B1-D8AF-4AB1-909C-2037F9C6454F}" type="doc">
      <dgm:prSet loTypeId="urn:microsoft.com/office/officeart/2005/8/layout/venn1" loCatId="relationship" qsTypeId="urn:microsoft.com/office/officeart/2005/8/quickstyle/simple1" qsCatId="simple" csTypeId="urn:microsoft.com/office/officeart/2005/8/colors/accent1_2" csCatId="accent1" phldr="1"/>
      <dgm:spPr/>
    </dgm:pt>
    <dgm:pt modelId="{66632E16-8FD6-422B-8268-8A842924FC57}">
      <dgm:prSet phldrT="[Texto]"/>
      <dgm:spPr/>
      <dgm:t>
        <a:bodyPr/>
        <a:lstStyle/>
        <a:p>
          <a:r>
            <a:rPr lang="es-ES" dirty="0"/>
            <a:t>Sociedad 1</a:t>
          </a:r>
          <a:endParaRPr lang="es-PE" dirty="0"/>
        </a:p>
      </dgm:t>
    </dgm:pt>
    <dgm:pt modelId="{6AAD8E37-7824-4FF2-A538-E53204D67AE7}" type="parTrans" cxnId="{D8438697-564B-47E7-A7A4-1B60DB47B0F4}">
      <dgm:prSet/>
      <dgm:spPr/>
      <dgm:t>
        <a:bodyPr/>
        <a:lstStyle/>
        <a:p>
          <a:endParaRPr lang="es-PE"/>
        </a:p>
      </dgm:t>
    </dgm:pt>
    <dgm:pt modelId="{9A962D07-0E3A-4E91-B885-BDCE58ED3E13}" type="sibTrans" cxnId="{D8438697-564B-47E7-A7A4-1B60DB47B0F4}">
      <dgm:prSet/>
      <dgm:spPr/>
      <dgm:t>
        <a:bodyPr/>
        <a:lstStyle/>
        <a:p>
          <a:endParaRPr lang="es-PE"/>
        </a:p>
      </dgm:t>
    </dgm:pt>
    <dgm:pt modelId="{CC8C85E2-E2ED-4100-AB09-A667DDFFFA7C}">
      <dgm:prSet phldrT="[Texto]"/>
      <dgm:spPr/>
      <dgm:t>
        <a:bodyPr/>
        <a:lstStyle/>
        <a:p>
          <a:r>
            <a:rPr lang="es-ES" dirty="0"/>
            <a:t>Sociedad 2 (calificación D o E)</a:t>
          </a:r>
          <a:endParaRPr lang="es-PE" dirty="0"/>
        </a:p>
      </dgm:t>
    </dgm:pt>
    <dgm:pt modelId="{583C8BCA-1D81-4BA7-BE6D-30889008C894}" type="parTrans" cxnId="{0FADE7D6-71A1-4E7D-BF5C-D812BB4F515B}">
      <dgm:prSet/>
      <dgm:spPr/>
      <dgm:t>
        <a:bodyPr/>
        <a:lstStyle/>
        <a:p>
          <a:endParaRPr lang="es-PE"/>
        </a:p>
      </dgm:t>
    </dgm:pt>
    <dgm:pt modelId="{4BAC077B-4E4C-4D59-8723-5AE4DC2D40E6}" type="sibTrans" cxnId="{0FADE7D6-71A1-4E7D-BF5C-D812BB4F515B}">
      <dgm:prSet/>
      <dgm:spPr/>
      <dgm:t>
        <a:bodyPr/>
        <a:lstStyle/>
        <a:p>
          <a:endParaRPr lang="es-PE"/>
        </a:p>
      </dgm:t>
    </dgm:pt>
    <dgm:pt modelId="{400385F2-482B-4A26-9DF0-35498F8CD9D5}" type="pres">
      <dgm:prSet presAssocID="{C7A6B5B1-D8AF-4AB1-909C-2037F9C6454F}" presName="compositeShape" presStyleCnt="0">
        <dgm:presLayoutVars>
          <dgm:chMax val="7"/>
          <dgm:dir/>
          <dgm:resizeHandles val="exact"/>
        </dgm:presLayoutVars>
      </dgm:prSet>
      <dgm:spPr/>
    </dgm:pt>
    <dgm:pt modelId="{CAAAF0A4-BD8A-48BA-B1E9-8FF6824670B7}" type="pres">
      <dgm:prSet presAssocID="{66632E16-8FD6-422B-8268-8A842924FC57}" presName="circ1" presStyleLbl="vennNode1" presStyleIdx="0" presStyleCnt="2"/>
      <dgm:spPr/>
    </dgm:pt>
    <dgm:pt modelId="{2B4B4EE0-6979-458B-B3CF-EBF499695A68}" type="pres">
      <dgm:prSet presAssocID="{66632E16-8FD6-422B-8268-8A842924FC57}" presName="circ1Tx" presStyleLbl="revTx" presStyleIdx="0" presStyleCnt="0">
        <dgm:presLayoutVars>
          <dgm:chMax val="0"/>
          <dgm:chPref val="0"/>
          <dgm:bulletEnabled val="1"/>
        </dgm:presLayoutVars>
      </dgm:prSet>
      <dgm:spPr/>
    </dgm:pt>
    <dgm:pt modelId="{CC58109A-97F8-4FFE-A3F8-10DF72BB43A0}" type="pres">
      <dgm:prSet presAssocID="{CC8C85E2-E2ED-4100-AB09-A667DDFFFA7C}" presName="circ2" presStyleLbl="vennNode1" presStyleIdx="1" presStyleCnt="2"/>
      <dgm:spPr/>
    </dgm:pt>
    <dgm:pt modelId="{F8B17CA7-18A3-4714-96C4-80017D8521F4}" type="pres">
      <dgm:prSet presAssocID="{CC8C85E2-E2ED-4100-AB09-A667DDFFFA7C}" presName="circ2Tx" presStyleLbl="revTx" presStyleIdx="0" presStyleCnt="0">
        <dgm:presLayoutVars>
          <dgm:chMax val="0"/>
          <dgm:chPref val="0"/>
          <dgm:bulletEnabled val="1"/>
        </dgm:presLayoutVars>
      </dgm:prSet>
      <dgm:spPr/>
    </dgm:pt>
  </dgm:ptLst>
  <dgm:cxnLst>
    <dgm:cxn modelId="{B2D00E33-6CFB-445D-BCFF-2B0B2BF4E9EB}" type="presOf" srcId="{CC8C85E2-E2ED-4100-AB09-A667DDFFFA7C}" destId="{CC58109A-97F8-4FFE-A3F8-10DF72BB43A0}" srcOrd="0" destOrd="0" presId="urn:microsoft.com/office/officeart/2005/8/layout/venn1"/>
    <dgm:cxn modelId="{BF6F5639-6870-4B94-B7AD-48BDF501A064}" type="presOf" srcId="{CC8C85E2-E2ED-4100-AB09-A667DDFFFA7C}" destId="{F8B17CA7-18A3-4714-96C4-80017D8521F4}" srcOrd="1" destOrd="0" presId="urn:microsoft.com/office/officeart/2005/8/layout/venn1"/>
    <dgm:cxn modelId="{693AA047-53D3-4258-B236-A3190A07F4C9}" type="presOf" srcId="{66632E16-8FD6-422B-8268-8A842924FC57}" destId="{2B4B4EE0-6979-458B-B3CF-EBF499695A68}" srcOrd="1" destOrd="0" presId="urn:microsoft.com/office/officeart/2005/8/layout/venn1"/>
    <dgm:cxn modelId="{D8438697-564B-47E7-A7A4-1B60DB47B0F4}" srcId="{C7A6B5B1-D8AF-4AB1-909C-2037F9C6454F}" destId="{66632E16-8FD6-422B-8268-8A842924FC57}" srcOrd="0" destOrd="0" parTransId="{6AAD8E37-7824-4FF2-A538-E53204D67AE7}" sibTransId="{9A962D07-0E3A-4E91-B885-BDCE58ED3E13}"/>
    <dgm:cxn modelId="{0FADE7D6-71A1-4E7D-BF5C-D812BB4F515B}" srcId="{C7A6B5B1-D8AF-4AB1-909C-2037F9C6454F}" destId="{CC8C85E2-E2ED-4100-AB09-A667DDFFFA7C}" srcOrd="1" destOrd="0" parTransId="{583C8BCA-1D81-4BA7-BE6D-30889008C894}" sibTransId="{4BAC077B-4E4C-4D59-8723-5AE4DC2D40E6}"/>
    <dgm:cxn modelId="{C782CCEA-4801-4E53-A5BB-4478BEDF29E8}" type="presOf" srcId="{C7A6B5B1-D8AF-4AB1-909C-2037F9C6454F}" destId="{400385F2-482B-4A26-9DF0-35498F8CD9D5}" srcOrd="0" destOrd="0" presId="urn:microsoft.com/office/officeart/2005/8/layout/venn1"/>
    <dgm:cxn modelId="{EF1467F4-75F4-4E0B-8DE6-5A87929500C7}" type="presOf" srcId="{66632E16-8FD6-422B-8268-8A842924FC57}" destId="{CAAAF0A4-BD8A-48BA-B1E9-8FF6824670B7}" srcOrd="0" destOrd="0" presId="urn:microsoft.com/office/officeart/2005/8/layout/venn1"/>
    <dgm:cxn modelId="{87EBBDF0-A2BC-4BAC-956A-2BC2D454DE02}" type="presParOf" srcId="{400385F2-482B-4A26-9DF0-35498F8CD9D5}" destId="{CAAAF0A4-BD8A-48BA-B1E9-8FF6824670B7}" srcOrd="0" destOrd="0" presId="urn:microsoft.com/office/officeart/2005/8/layout/venn1"/>
    <dgm:cxn modelId="{C84F09BF-5BC6-4D5E-9C38-64669C1BD66E}" type="presParOf" srcId="{400385F2-482B-4A26-9DF0-35498F8CD9D5}" destId="{2B4B4EE0-6979-458B-B3CF-EBF499695A68}" srcOrd="1" destOrd="0" presId="urn:microsoft.com/office/officeart/2005/8/layout/venn1"/>
    <dgm:cxn modelId="{4D656D48-0DC0-45F1-BCEE-0E3EEBE98D13}" type="presParOf" srcId="{400385F2-482B-4A26-9DF0-35498F8CD9D5}" destId="{CC58109A-97F8-4FFE-A3F8-10DF72BB43A0}" srcOrd="2" destOrd="0" presId="urn:microsoft.com/office/officeart/2005/8/layout/venn1"/>
    <dgm:cxn modelId="{A006388D-6BC5-4106-B5CF-B5F1022531E5}" type="presParOf" srcId="{400385F2-482B-4A26-9DF0-35498F8CD9D5}" destId="{F8B17CA7-18A3-4714-96C4-80017D8521F4}" srcOrd="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AAF0A4-BD8A-48BA-B1E9-8FF6824670B7}">
      <dsp:nvSpPr>
        <dsp:cNvPr id="0" name=""/>
        <dsp:cNvSpPr/>
      </dsp:nvSpPr>
      <dsp:spPr>
        <a:xfrm>
          <a:off x="100638" y="146460"/>
          <a:ext cx="2482416" cy="2482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t>Sociedad 1</a:t>
          </a:r>
          <a:endParaRPr lang="es-PE" sz="2300" kern="1200" dirty="0"/>
        </a:p>
      </dsp:txBody>
      <dsp:txXfrm>
        <a:off x="447282" y="439190"/>
        <a:ext cx="1431303" cy="1896955"/>
      </dsp:txXfrm>
    </dsp:sp>
    <dsp:sp modelId="{CC58109A-97F8-4FFE-A3F8-10DF72BB43A0}">
      <dsp:nvSpPr>
        <dsp:cNvPr id="0" name=""/>
        <dsp:cNvSpPr/>
      </dsp:nvSpPr>
      <dsp:spPr>
        <a:xfrm>
          <a:off x="1889767" y="146460"/>
          <a:ext cx="2482416" cy="2482416"/>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r>
            <a:rPr lang="es-ES" sz="2300" kern="1200" dirty="0"/>
            <a:t>Sociedad 2 (calificación D o E)</a:t>
          </a:r>
          <a:endParaRPr lang="es-PE" sz="2300" kern="1200" dirty="0"/>
        </a:p>
      </dsp:txBody>
      <dsp:txXfrm>
        <a:off x="2594236" y="439190"/>
        <a:ext cx="1431303" cy="189695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D2EAA9-B83F-45FE-B89E-10A3ABD12855}" type="datetimeFigureOut">
              <a:rPr lang="es-PE" smtClean="0"/>
              <a:t>1/08/2024</a:t>
            </a:fld>
            <a:endParaRPr lang="es-PE"/>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15BF8-C17F-487B-9800-C05D66D1BFFA}" type="slidenum">
              <a:rPr lang="es-PE" smtClean="0"/>
              <a:t>‹Nº›</a:t>
            </a:fld>
            <a:endParaRPr lang="es-PE"/>
          </a:p>
        </p:txBody>
      </p:sp>
    </p:spTree>
    <p:extLst>
      <p:ext uri="{BB962C8B-B14F-4D97-AF65-F5344CB8AC3E}">
        <p14:creationId xmlns:p14="http://schemas.microsoft.com/office/powerpoint/2010/main" val="2895781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Imagen 6" descr="Imagen que contiene computer, hombre, sostener, computadora&#10;&#10;Descripción generada automáticamente">
            <a:extLst>
              <a:ext uri="{FF2B5EF4-FFF2-40B4-BE49-F238E27FC236}">
                <a16:creationId xmlns:a16="http://schemas.microsoft.com/office/drawing/2014/main" id="{5306E799-9F9C-42A0-B36E-68F009AE861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558589" y="0"/>
            <a:ext cx="6633411" cy="6858000"/>
          </a:xfrm>
          <a:prstGeom prst="rect">
            <a:avLst/>
          </a:prstGeom>
        </p:spPr>
      </p:pic>
      <p:sp>
        <p:nvSpPr>
          <p:cNvPr id="8" name="Rectángulo 3">
            <a:extLst>
              <a:ext uri="{FF2B5EF4-FFF2-40B4-BE49-F238E27FC236}">
                <a16:creationId xmlns:a16="http://schemas.microsoft.com/office/drawing/2014/main" id="{B7C692C7-E025-4A56-B535-46537478EFCB}"/>
              </a:ext>
            </a:extLst>
          </p:cNvPr>
          <p:cNvSpPr/>
          <p:nvPr/>
        </p:nvSpPr>
        <p:spPr>
          <a:xfrm>
            <a:off x="0" y="0"/>
            <a:ext cx="8813132" cy="6858000"/>
          </a:xfrm>
          <a:custGeom>
            <a:avLst/>
            <a:gdLst>
              <a:gd name="connsiteX0" fmla="*/ 0 w 7032458"/>
              <a:gd name="connsiteY0" fmla="*/ 0 h 6858000"/>
              <a:gd name="connsiteX1" fmla="*/ 703245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 name="connsiteX0" fmla="*/ 0 w 7032458"/>
              <a:gd name="connsiteY0" fmla="*/ 0 h 6858000"/>
              <a:gd name="connsiteX1" fmla="*/ 4445668 w 7032458"/>
              <a:gd name="connsiteY1" fmla="*/ 0 h 6858000"/>
              <a:gd name="connsiteX2" fmla="*/ 7032458 w 7032458"/>
              <a:gd name="connsiteY2" fmla="*/ 6858000 h 6858000"/>
              <a:gd name="connsiteX3" fmla="*/ 0 w 7032458"/>
              <a:gd name="connsiteY3" fmla="*/ 6858000 h 6858000"/>
              <a:gd name="connsiteX4" fmla="*/ 0 w 703245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2458" h="6858000">
                <a:moveTo>
                  <a:pt x="0" y="0"/>
                </a:moveTo>
                <a:lnTo>
                  <a:pt x="4445668" y="0"/>
                </a:lnTo>
                <a:cubicBezTo>
                  <a:pt x="5747083" y="3471111"/>
                  <a:pt x="6170195" y="4572000"/>
                  <a:pt x="7032458" y="6858000"/>
                </a:cubicBezTo>
                <a:lnTo>
                  <a:pt x="0" y="6858000"/>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9" name="Rectángulo 8">
            <a:extLst>
              <a:ext uri="{FF2B5EF4-FFF2-40B4-BE49-F238E27FC236}">
                <a16:creationId xmlns:a16="http://schemas.microsoft.com/office/drawing/2014/main" id="{7D9CF8C8-3DFA-4B9C-A7B6-9C7D1093EDE3}"/>
              </a:ext>
            </a:extLst>
          </p:cNvPr>
          <p:cNvSpPr/>
          <p:nvPr/>
        </p:nvSpPr>
        <p:spPr>
          <a:xfrm>
            <a:off x="0" y="4553953"/>
            <a:ext cx="4535905" cy="776037"/>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F90F1B52-492D-4FA9-A39B-B5CB44C177CE}"/>
              </a:ext>
            </a:extLst>
          </p:cNvPr>
          <p:cNvSpPr>
            <a:spLocks noGrp="1"/>
          </p:cNvSpPr>
          <p:nvPr>
            <p:ph type="ctrTitle"/>
          </p:nvPr>
        </p:nvSpPr>
        <p:spPr>
          <a:xfrm>
            <a:off x="723900" y="2247064"/>
            <a:ext cx="5442284" cy="1867652"/>
          </a:xfrm>
        </p:spPr>
        <p:txBody>
          <a:bodyPr anchor="b">
            <a:noAutofit/>
          </a:bodyPr>
          <a:lstStyle>
            <a:lvl1pPr algn="l">
              <a:defRPr sz="4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Subtítulo 2">
            <a:extLst>
              <a:ext uri="{FF2B5EF4-FFF2-40B4-BE49-F238E27FC236}">
                <a16:creationId xmlns:a16="http://schemas.microsoft.com/office/drawing/2014/main" id="{67BADED3-C380-4A96-BBC0-BD7BF01F01C0}"/>
              </a:ext>
            </a:extLst>
          </p:cNvPr>
          <p:cNvSpPr>
            <a:spLocks noGrp="1"/>
          </p:cNvSpPr>
          <p:nvPr>
            <p:ph type="subTitle" idx="1"/>
          </p:nvPr>
        </p:nvSpPr>
        <p:spPr>
          <a:xfrm>
            <a:off x="723900" y="4658477"/>
            <a:ext cx="3104148" cy="587291"/>
          </a:xfrm>
        </p:spPr>
        <p:txBody>
          <a:bodyPr>
            <a:normAutofit/>
          </a:bodyPr>
          <a:lstStyle>
            <a:lvl1pPr marL="0" indent="0" algn="l">
              <a:buNone/>
              <a:defRPr sz="1800">
                <a:solidFill>
                  <a:schemeClr val="tx1">
                    <a:lumMod val="85000"/>
                    <a:lumOff val="1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dirty="0"/>
          </a:p>
        </p:txBody>
      </p:sp>
      <p:sp>
        <p:nvSpPr>
          <p:cNvPr id="4" name="Marcador de fecha 3">
            <a:extLst>
              <a:ext uri="{FF2B5EF4-FFF2-40B4-BE49-F238E27FC236}">
                <a16:creationId xmlns:a16="http://schemas.microsoft.com/office/drawing/2014/main" id="{307B8643-43D5-4CCF-8B07-AE9D1CD14813}"/>
              </a:ext>
            </a:extLst>
          </p:cNvPr>
          <p:cNvSpPr>
            <a:spLocks noGrp="1"/>
          </p:cNvSpPr>
          <p:nvPr>
            <p:ph type="dt" sz="half" idx="10"/>
          </p:nvPr>
        </p:nvSpPr>
        <p:spPr>
          <a:xfrm>
            <a:off x="723900" y="6280692"/>
            <a:ext cx="1414025" cy="365125"/>
          </a:xfrm>
        </p:spPr>
        <p:txBody>
          <a:bodyPr/>
          <a:lstStyle>
            <a:lvl1pPr>
              <a:defRPr>
                <a:solidFill>
                  <a:schemeClr val="bg1"/>
                </a:solidFill>
                <a:latin typeface="Arial" panose="020B0604020202020204" pitchFamily="34" charset="0"/>
                <a:cs typeface="Arial" panose="020B0604020202020204" pitchFamily="34" charset="0"/>
              </a:defRPr>
            </a:lvl1pPr>
          </a:lstStyle>
          <a:p>
            <a:fld id="{025CD8DB-5355-40E7-B50A-EAA17C5E5D81}" type="datetimeFigureOut">
              <a:rPr lang="es-PE" smtClean="0"/>
              <a:pPr/>
              <a:t>1/08/2024</a:t>
            </a:fld>
            <a:endParaRPr lang="es-PE"/>
          </a:p>
        </p:txBody>
      </p:sp>
      <p:sp>
        <p:nvSpPr>
          <p:cNvPr id="5" name="Marcador de pie de página 4">
            <a:extLst>
              <a:ext uri="{FF2B5EF4-FFF2-40B4-BE49-F238E27FC236}">
                <a16:creationId xmlns:a16="http://schemas.microsoft.com/office/drawing/2014/main" id="{A41187C9-481D-4249-BBFA-B437C6305A67}"/>
              </a:ext>
            </a:extLst>
          </p:cNvPr>
          <p:cNvSpPr>
            <a:spLocks noGrp="1"/>
          </p:cNvSpPr>
          <p:nvPr>
            <p:ph type="ftr" sz="quarter" idx="11"/>
          </p:nvPr>
        </p:nvSpPr>
        <p:spPr>
          <a:xfrm>
            <a:off x="723900" y="5531644"/>
            <a:ext cx="2121038" cy="365125"/>
          </a:xfrm>
        </p:spPr>
        <p:txBody>
          <a:bodyPr/>
          <a:lstStyle>
            <a:lvl1pPr algn="l">
              <a:defRPr>
                <a:solidFill>
                  <a:schemeClr val="bg1"/>
                </a:solidFill>
                <a:latin typeface="Arial" panose="020B0604020202020204" pitchFamily="34" charset="0"/>
                <a:cs typeface="Arial" panose="020B0604020202020204" pitchFamily="34" charset="0"/>
              </a:defRPr>
            </a:lvl1pPr>
          </a:lstStyle>
          <a:p>
            <a:endParaRPr lang="es-PE" dirty="0"/>
          </a:p>
        </p:txBody>
      </p:sp>
      <p:pic>
        <p:nvPicPr>
          <p:cNvPr id="10" name="Gráfico 9">
            <a:extLst>
              <a:ext uri="{FF2B5EF4-FFF2-40B4-BE49-F238E27FC236}">
                <a16:creationId xmlns:a16="http://schemas.microsoft.com/office/drawing/2014/main" id="{BB0B2976-BC99-47C0-84D9-0543C93C8F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00" y="1326356"/>
            <a:ext cx="1528325" cy="403308"/>
          </a:xfrm>
          <a:prstGeom prst="rect">
            <a:avLst/>
          </a:prstGeom>
        </p:spPr>
      </p:pic>
      <p:sp>
        <p:nvSpPr>
          <p:cNvPr id="11" name="Rectángulo 10">
            <a:extLst>
              <a:ext uri="{FF2B5EF4-FFF2-40B4-BE49-F238E27FC236}">
                <a16:creationId xmlns:a16="http://schemas.microsoft.com/office/drawing/2014/main" id="{99D090B3-3237-4AA4-A95A-E5F28942202D}"/>
              </a:ext>
            </a:extLst>
          </p:cNvPr>
          <p:cNvSpPr/>
          <p:nvPr/>
        </p:nvSpPr>
        <p:spPr>
          <a:xfrm>
            <a:off x="7477145"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Tree>
    <p:extLst>
      <p:ext uri="{BB962C8B-B14F-4D97-AF65-F5344CB8AC3E}">
        <p14:creationId xmlns:p14="http://schemas.microsoft.com/office/powerpoint/2010/main" val="220210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3134C5-F051-4FC4-BFE7-BADD0ACA397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668FC708-3611-4737-9244-63BD4BB0CF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E3EBC15F-3461-4BF1-94F3-97F9C9956DC7}"/>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5" name="Marcador de pie de página 4">
            <a:extLst>
              <a:ext uri="{FF2B5EF4-FFF2-40B4-BE49-F238E27FC236}">
                <a16:creationId xmlns:a16="http://schemas.microsoft.com/office/drawing/2014/main" id="{92F661DA-869D-4DF2-A141-B229AF9F42B8}"/>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8A196FFE-CD6E-4061-A5F0-9A9CEB4BA081}"/>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6466305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32A3E38-B63D-4775-AD79-64B0B9169ED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B6769491-A3E3-4485-8A49-03B6ADC88BC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A83F4B09-F9E6-4D78-8677-73DC8A3174E9}"/>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5" name="Marcador de pie de página 4">
            <a:extLst>
              <a:ext uri="{FF2B5EF4-FFF2-40B4-BE49-F238E27FC236}">
                <a16:creationId xmlns:a16="http://schemas.microsoft.com/office/drawing/2014/main" id="{814237FC-CFD6-4DE9-85C9-277F3923309F}"/>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705FDC-A4D9-4D73-84A0-4BF90218EDFF}"/>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3412472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C86B487-D55E-48C2-9B60-A33A158CF3B6}"/>
              </a:ext>
            </a:extLst>
          </p:cNvPr>
          <p:cNvSpPr>
            <a:spLocks noGrp="1"/>
          </p:cNvSpPr>
          <p:nvPr>
            <p:ph idx="1"/>
          </p:nvPr>
        </p:nvSpPr>
        <p:spPr>
          <a:xfrm>
            <a:off x="1208171" y="2021305"/>
            <a:ext cx="10515600" cy="4349416"/>
          </a:xfrm>
        </p:spPr>
        <p:txBody>
          <a:bodyPr/>
          <a:lstStyle>
            <a:lvl1pPr marL="228600" indent="-228600">
              <a:buClr>
                <a:schemeClr val="accent1"/>
              </a:buClr>
              <a:buFont typeface="Wingdings" panose="05000000000000000000" pitchFamily="2" charset="2"/>
              <a:buChar char="§"/>
              <a:defRPr>
                <a:solidFill>
                  <a:srgbClr val="0062A2"/>
                </a:solidFill>
                <a:latin typeface="Arial" panose="020B0604020202020204" pitchFamily="34" charset="0"/>
                <a:cs typeface="Arial" panose="020B0604020202020204" pitchFamily="34" charset="0"/>
              </a:defRPr>
            </a:lvl1pPr>
            <a:lvl2pPr marL="6858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2pPr>
            <a:lvl3pPr marL="11430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3pPr>
            <a:lvl4pPr marL="16002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4pPr>
            <a:lvl5pPr marL="2057400" indent="-228600">
              <a:buClr>
                <a:schemeClr val="accent1"/>
              </a:buClr>
              <a:buFont typeface="Wingdings" panose="05000000000000000000" pitchFamily="2" charset="2"/>
              <a:buChar char="§"/>
              <a:defRPr>
                <a:solidFill>
                  <a:schemeClr val="tx1">
                    <a:lumMod val="75000"/>
                    <a:lumOff val="25000"/>
                  </a:schemeClr>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dirty="0"/>
          </a:p>
        </p:txBody>
      </p:sp>
      <p:pic>
        <p:nvPicPr>
          <p:cNvPr id="7" name="Imagen 6" descr="Imagen que contiene computer, hombre, sostener, computadora&#10;&#10;Descripción generada automáticamente">
            <a:extLst>
              <a:ext uri="{FF2B5EF4-FFF2-40B4-BE49-F238E27FC236}">
                <a16:creationId xmlns:a16="http://schemas.microsoft.com/office/drawing/2014/main" id="{3245EFFC-9061-45E3-B68F-F65F88845D06}"/>
              </a:ext>
            </a:extLst>
          </p:cNvPr>
          <p:cNvPicPr>
            <a:picLocks noChangeAspect="1"/>
          </p:cNvPicPr>
          <p:nvPr/>
        </p:nvPicPr>
        <p:blipFill rotWithShape="1">
          <a:blip r:embed="rId2">
            <a:duotone>
              <a:schemeClr val="bg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47096" t="15503" r="41749" b="15503"/>
          <a:stretch/>
        </p:blipFill>
        <p:spPr>
          <a:xfrm>
            <a:off x="1" y="0"/>
            <a:ext cx="739942" cy="6858000"/>
          </a:xfrm>
          <a:prstGeom prst="rect">
            <a:avLst/>
          </a:prstGeom>
        </p:spPr>
      </p:pic>
      <p:sp>
        <p:nvSpPr>
          <p:cNvPr id="8" name="Rectángulo 7">
            <a:extLst>
              <a:ext uri="{FF2B5EF4-FFF2-40B4-BE49-F238E27FC236}">
                <a16:creationId xmlns:a16="http://schemas.microsoft.com/office/drawing/2014/main" id="{85C5FD86-7F54-4724-B7D0-8F597D3B3ABA}"/>
              </a:ext>
            </a:extLst>
          </p:cNvPr>
          <p:cNvSpPr/>
          <p:nvPr/>
        </p:nvSpPr>
        <p:spPr>
          <a:xfrm>
            <a:off x="739943" y="136525"/>
            <a:ext cx="11452056" cy="1217279"/>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Título 1">
            <a:extLst>
              <a:ext uri="{FF2B5EF4-FFF2-40B4-BE49-F238E27FC236}">
                <a16:creationId xmlns:a16="http://schemas.microsoft.com/office/drawing/2014/main" id="{2751E10F-5F91-47D3-8211-88C769955253}"/>
              </a:ext>
            </a:extLst>
          </p:cNvPr>
          <p:cNvSpPr>
            <a:spLocks noGrp="1"/>
          </p:cNvSpPr>
          <p:nvPr>
            <p:ph type="title"/>
          </p:nvPr>
        </p:nvSpPr>
        <p:spPr>
          <a:xfrm>
            <a:off x="1208171" y="333405"/>
            <a:ext cx="5574632" cy="866274"/>
          </a:xfrm>
        </p:spPr>
        <p:txBody>
          <a:bodyPr>
            <a:normAutofit/>
          </a:bodyPr>
          <a:lstStyle>
            <a:lvl1pPr>
              <a:defRPr sz="24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pic>
        <p:nvPicPr>
          <p:cNvPr id="9" name="Gráfico 8">
            <a:extLst>
              <a:ext uri="{FF2B5EF4-FFF2-40B4-BE49-F238E27FC236}">
                <a16:creationId xmlns:a16="http://schemas.microsoft.com/office/drawing/2014/main" id="{1ACF9D6B-409F-4DED-BABD-7D56F089066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43146" y="543510"/>
            <a:ext cx="1528325" cy="403308"/>
          </a:xfrm>
          <a:prstGeom prst="rect">
            <a:avLst/>
          </a:prstGeom>
        </p:spPr>
      </p:pic>
      <p:sp>
        <p:nvSpPr>
          <p:cNvPr id="10" name="Rectángulo 9">
            <a:extLst>
              <a:ext uri="{FF2B5EF4-FFF2-40B4-BE49-F238E27FC236}">
                <a16:creationId xmlns:a16="http://schemas.microsoft.com/office/drawing/2014/main" id="{B5D1E754-A70E-4DB4-AB2C-E39466493E36}"/>
              </a:ext>
            </a:extLst>
          </p:cNvPr>
          <p:cNvSpPr/>
          <p:nvPr/>
        </p:nvSpPr>
        <p:spPr>
          <a:xfrm rot="16200000">
            <a:off x="9617525" y="743683"/>
            <a:ext cx="729352" cy="45719"/>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45036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10" name="Imagen 9" descr="Imagen que contiene computadora, teclado, escritorio&#10;&#10;Descripción generada automáticamente">
            <a:extLst>
              <a:ext uri="{FF2B5EF4-FFF2-40B4-BE49-F238E27FC236}">
                <a16:creationId xmlns:a16="http://schemas.microsoft.com/office/drawing/2014/main" id="{785DA7AD-FF4A-4EEE-B463-284113158C1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52"/>
          <a:stretch/>
        </p:blipFill>
        <p:spPr>
          <a:xfrm>
            <a:off x="-6351" y="-1"/>
            <a:ext cx="12192000" cy="4360799"/>
          </a:xfrm>
          <a:prstGeom prst="rect">
            <a:avLst/>
          </a:prstGeom>
        </p:spPr>
      </p:pic>
      <p:sp>
        <p:nvSpPr>
          <p:cNvPr id="7" name="Rectángulo 6">
            <a:extLst>
              <a:ext uri="{FF2B5EF4-FFF2-40B4-BE49-F238E27FC236}">
                <a16:creationId xmlns:a16="http://schemas.microsoft.com/office/drawing/2014/main" id="{6E04BB62-1096-4A1B-8767-1E02FB263F79}"/>
              </a:ext>
            </a:extLst>
          </p:cNvPr>
          <p:cNvSpPr/>
          <p:nvPr/>
        </p:nvSpPr>
        <p:spPr>
          <a:xfrm>
            <a:off x="0" y="2816352"/>
            <a:ext cx="12192000" cy="4041648"/>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8" name="Rectángulo 7">
            <a:extLst>
              <a:ext uri="{FF2B5EF4-FFF2-40B4-BE49-F238E27FC236}">
                <a16:creationId xmlns:a16="http://schemas.microsoft.com/office/drawing/2014/main" id="{FE8D49E9-4ACE-4F77-B3EA-6058741265BF}"/>
              </a:ext>
            </a:extLst>
          </p:cNvPr>
          <p:cNvSpPr/>
          <p:nvPr/>
        </p:nvSpPr>
        <p:spPr>
          <a:xfrm>
            <a:off x="2077118" y="1709738"/>
            <a:ext cx="8025063" cy="2651061"/>
          </a:xfrm>
          <a:prstGeom prst="rect">
            <a:avLst/>
          </a:pr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73B35F59-C3E6-44C2-9A49-E24B25286662}"/>
              </a:ext>
            </a:extLst>
          </p:cNvPr>
          <p:cNvSpPr>
            <a:spLocks noGrp="1"/>
          </p:cNvSpPr>
          <p:nvPr>
            <p:ph type="title"/>
          </p:nvPr>
        </p:nvSpPr>
        <p:spPr>
          <a:xfrm>
            <a:off x="2606507" y="2186301"/>
            <a:ext cx="7080584" cy="1233237"/>
          </a:xfrm>
        </p:spPr>
        <p:txBody>
          <a:bodyPr anchor="b">
            <a:normAutofit/>
          </a:bodyPr>
          <a:lstStyle>
            <a:lvl1pPr algn="ctr">
              <a:defRPr sz="40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texto 2">
            <a:extLst>
              <a:ext uri="{FF2B5EF4-FFF2-40B4-BE49-F238E27FC236}">
                <a16:creationId xmlns:a16="http://schemas.microsoft.com/office/drawing/2014/main" id="{2F5CDAB4-E8D5-4844-955D-B8774D5583EA}"/>
              </a:ext>
            </a:extLst>
          </p:cNvPr>
          <p:cNvSpPr>
            <a:spLocks noGrp="1"/>
          </p:cNvSpPr>
          <p:nvPr>
            <p:ph type="body" idx="1"/>
          </p:nvPr>
        </p:nvSpPr>
        <p:spPr>
          <a:xfrm>
            <a:off x="2606506" y="3561726"/>
            <a:ext cx="7080585" cy="487863"/>
          </a:xfrm>
        </p:spPr>
        <p:txBody>
          <a:bodyPr>
            <a:normAutofit/>
          </a:bodyPr>
          <a:lstStyle>
            <a:lvl1pPr marL="0" indent="0" algn="ctr">
              <a:buNone/>
              <a:defRPr sz="2000">
                <a:solidFill>
                  <a:srgbClr val="FFC000"/>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3FE6BDE-E176-4FFA-922C-7FF3C436A9A5}"/>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5" name="Marcador de pie de página 4">
            <a:extLst>
              <a:ext uri="{FF2B5EF4-FFF2-40B4-BE49-F238E27FC236}">
                <a16:creationId xmlns:a16="http://schemas.microsoft.com/office/drawing/2014/main" id="{79750258-EF9F-4D8C-B49D-A8DF03EB04D4}"/>
              </a:ext>
            </a:extLst>
          </p:cNvPr>
          <p:cNvSpPr>
            <a:spLocks noGrp="1"/>
          </p:cNvSpPr>
          <p:nvPr>
            <p:ph type="ftr" sz="quarter" idx="11"/>
          </p:nvPr>
        </p:nvSpPr>
        <p:spPr/>
        <p:txBody>
          <a:bodyPr/>
          <a:lstStyle/>
          <a:p>
            <a:endParaRPr lang="es-PE"/>
          </a:p>
        </p:txBody>
      </p:sp>
      <p:pic>
        <p:nvPicPr>
          <p:cNvPr id="12" name="Gráfico 11">
            <a:extLst>
              <a:ext uri="{FF2B5EF4-FFF2-40B4-BE49-F238E27FC236}">
                <a16:creationId xmlns:a16="http://schemas.microsoft.com/office/drawing/2014/main" id="{51B73754-27E7-4A74-A5AC-2FBD8E1270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282675" y="6135604"/>
            <a:ext cx="1528325" cy="403308"/>
          </a:xfrm>
          <a:prstGeom prst="rect">
            <a:avLst/>
          </a:prstGeom>
        </p:spPr>
      </p:pic>
    </p:spTree>
    <p:extLst>
      <p:ext uri="{BB962C8B-B14F-4D97-AF65-F5344CB8AC3E}">
        <p14:creationId xmlns:p14="http://schemas.microsoft.com/office/powerpoint/2010/main" val="2855061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os objetos">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59778F3D-2485-473B-A04F-2CE0384E784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52474" y="0"/>
            <a:ext cx="7445542" cy="2422284"/>
          </a:xfrm>
          <a:prstGeom prst="rect">
            <a:avLst/>
          </a:prstGeom>
        </p:spPr>
      </p:pic>
      <p:sp>
        <p:nvSpPr>
          <p:cNvPr id="8" name="Rectángulo 6">
            <a:extLst>
              <a:ext uri="{FF2B5EF4-FFF2-40B4-BE49-F238E27FC236}">
                <a16:creationId xmlns:a16="http://schemas.microsoft.com/office/drawing/2014/main" id="{41C9CF7F-2E86-4833-9FB5-164364FC6CCB}"/>
              </a:ext>
            </a:extLst>
          </p:cNvPr>
          <p:cNvSpPr/>
          <p:nvPr/>
        </p:nvSpPr>
        <p:spPr>
          <a:xfrm>
            <a:off x="0" y="0"/>
            <a:ext cx="12192000" cy="6858000"/>
          </a:xfrm>
          <a:custGeom>
            <a:avLst/>
            <a:gdLst>
              <a:gd name="connsiteX0" fmla="*/ 0 w 12192000"/>
              <a:gd name="connsiteY0" fmla="*/ 0 h 4041648"/>
              <a:gd name="connsiteX1" fmla="*/ 12192000 w 12192000"/>
              <a:gd name="connsiteY1" fmla="*/ 0 h 4041648"/>
              <a:gd name="connsiteX2" fmla="*/ 12192000 w 12192000"/>
              <a:gd name="connsiteY2" fmla="*/ 4041648 h 4041648"/>
              <a:gd name="connsiteX3" fmla="*/ 0 w 12192000"/>
              <a:gd name="connsiteY3" fmla="*/ 4041648 h 4041648"/>
              <a:gd name="connsiteX4" fmla="*/ 0 w 12192000"/>
              <a:gd name="connsiteY4" fmla="*/ 0 h 4041648"/>
              <a:gd name="connsiteX0" fmla="*/ 0 w 12192000"/>
              <a:gd name="connsiteY0" fmla="*/ 0 h 4041648"/>
              <a:gd name="connsiteX1" fmla="*/ 12192000 w 12192000"/>
              <a:gd name="connsiteY1" fmla="*/ 1371600 h 4041648"/>
              <a:gd name="connsiteX2" fmla="*/ 12192000 w 12192000"/>
              <a:gd name="connsiteY2" fmla="*/ 4041648 h 4041648"/>
              <a:gd name="connsiteX3" fmla="*/ 0 w 12192000"/>
              <a:gd name="connsiteY3" fmla="*/ 4041648 h 4041648"/>
              <a:gd name="connsiteX4" fmla="*/ 0 w 12192000"/>
              <a:gd name="connsiteY4" fmla="*/ 0 h 40416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4041648">
                <a:moveTo>
                  <a:pt x="0" y="0"/>
                </a:moveTo>
                <a:lnTo>
                  <a:pt x="12192000" y="1371600"/>
                </a:lnTo>
                <a:lnTo>
                  <a:pt x="12192000" y="4041648"/>
                </a:lnTo>
                <a:lnTo>
                  <a:pt x="0" y="4041648"/>
                </a:lnTo>
                <a:lnTo>
                  <a:pt x="0" y="0"/>
                </a:ln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2BFFB230-2582-4D39-8F17-9A4642A5136C}"/>
              </a:ext>
            </a:extLst>
          </p:cNvPr>
          <p:cNvSpPr>
            <a:spLocks noGrp="1"/>
          </p:cNvSpPr>
          <p:nvPr>
            <p:ph type="title"/>
          </p:nvPr>
        </p:nvSpPr>
        <p:spPr>
          <a:xfrm>
            <a:off x="1135502" y="2103437"/>
            <a:ext cx="4419600" cy="1325563"/>
          </a:xfrm>
        </p:spPr>
        <p:txBody>
          <a:bodyPr>
            <a:noAutofit/>
          </a:bodyPr>
          <a:lstStyle>
            <a:lvl1pPr>
              <a:defRPr sz="3600">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3" name="Marcador de contenido 2">
            <a:extLst>
              <a:ext uri="{FF2B5EF4-FFF2-40B4-BE49-F238E27FC236}">
                <a16:creationId xmlns:a16="http://schemas.microsoft.com/office/drawing/2014/main" id="{23AF644C-C7BB-4C34-B226-35121BE2F934}"/>
              </a:ext>
            </a:extLst>
          </p:cNvPr>
          <p:cNvSpPr>
            <a:spLocks noGrp="1"/>
          </p:cNvSpPr>
          <p:nvPr>
            <p:ph sz="half" idx="1"/>
          </p:nvPr>
        </p:nvSpPr>
        <p:spPr>
          <a:xfrm>
            <a:off x="1135502" y="3826042"/>
            <a:ext cx="6630882" cy="2821404"/>
          </a:xfrm>
        </p:spPr>
        <p:txBody>
          <a:bodyPr>
            <a:normAutofit/>
          </a:bodyPr>
          <a:lstStyle>
            <a:lvl1pPr marL="228600" indent="-228600">
              <a:buClr>
                <a:srgbClr val="FFC000"/>
              </a:buClr>
              <a:buFont typeface="Wingdings" panose="05000000000000000000" pitchFamily="2" charset="2"/>
              <a:buChar char="§"/>
              <a:defRPr sz="2400">
                <a:solidFill>
                  <a:schemeClr val="bg1"/>
                </a:solidFill>
                <a:latin typeface="Arial" panose="020B0604020202020204" pitchFamily="34" charset="0"/>
                <a:cs typeface="Arial" panose="020B0604020202020204" pitchFamily="34" charset="0"/>
              </a:defRPr>
            </a:lvl1pPr>
            <a:lvl2pPr marL="685800" indent="-228600">
              <a:buClr>
                <a:srgbClr val="FFC000"/>
              </a:buClr>
              <a:buFont typeface="Wingdings" panose="05000000000000000000" pitchFamily="2" charset="2"/>
              <a:buChar char="§"/>
              <a:defRPr sz="2000">
                <a:solidFill>
                  <a:schemeClr val="bg1"/>
                </a:solidFill>
                <a:latin typeface="Arial" panose="020B0604020202020204" pitchFamily="34" charset="0"/>
                <a:cs typeface="Arial" panose="020B0604020202020204" pitchFamily="34" charset="0"/>
              </a:defRPr>
            </a:lvl2pPr>
            <a:lvl3pPr marL="1143000" indent="-228600">
              <a:buClr>
                <a:srgbClr val="FFC000"/>
              </a:buClr>
              <a:buFont typeface="Wingdings" panose="05000000000000000000" pitchFamily="2" charset="2"/>
              <a:buChar char="§"/>
              <a:defRPr sz="1800">
                <a:solidFill>
                  <a:schemeClr val="bg1"/>
                </a:solidFill>
                <a:latin typeface="Arial" panose="020B0604020202020204" pitchFamily="34" charset="0"/>
                <a:cs typeface="Arial" panose="020B0604020202020204" pitchFamily="34" charset="0"/>
              </a:defRPr>
            </a:lvl3pPr>
            <a:lvl4pPr marL="16002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4pPr>
            <a:lvl5pPr marL="2057400" indent="-228600">
              <a:buClr>
                <a:srgbClr val="FFC000"/>
              </a:buClr>
              <a:buFont typeface="Wingdings" panose="05000000000000000000" pitchFamily="2" charset="2"/>
              <a:buChar char="§"/>
              <a:defRPr sz="1600">
                <a:solidFill>
                  <a:schemeClr val="bg1"/>
                </a:solidFill>
                <a:latin typeface="Arial" panose="020B0604020202020204" pitchFamily="34" charset="0"/>
                <a:cs typeface="Arial" panose="020B060402020202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12" name="Rectángulo 10">
            <a:extLst>
              <a:ext uri="{FF2B5EF4-FFF2-40B4-BE49-F238E27FC236}">
                <a16:creationId xmlns:a16="http://schemas.microsoft.com/office/drawing/2014/main" id="{C8452CA7-8939-41C5-98A4-CD412E079CE9}"/>
              </a:ext>
            </a:extLst>
          </p:cNvPr>
          <p:cNvSpPr/>
          <p:nvPr/>
        </p:nvSpPr>
        <p:spPr>
          <a:xfrm>
            <a:off x="7480154" y="2310062"/>
            <a:ext cx="4714854" cy="4559719"/>
          </a:xfrm>
          <a:custGeom>
            <a:avLst/>
            <a:gdLst>
              <a:gd name="connsiteX0" fmla="*/ 0 w 5382126"/>
              <a:gd name="connsiteY0" fmla="*/ 0 h 319086"/>
              <a:gd name="connsiteX1" fmla="*/ 5382126 w 5382126"/>
              <a:gd name="connsiteY1" fmla="*/ 0 h 319086"/>
              <a:gd name="connsiteX2" fmla="*/ 5382126 w 5382126"/>
              <a:gd name="connsiteY2" fmla="*/ 319086 h 319086"/>
              <a:gd name="connsiteX3" fmla="*/ 0 w 5382126"/>
              <a:gd name="connsiteY3" fmla="*/ 319086 h 319086"/>
              <a:gd name="connsiteX4" fmla="*/ 0 w 5382126"/>
              <a:gd name="connsiteY4" fmla="*/ 0 h 319086"/>
              <a:gd name="connsiteX0" fmla="*/ 0 w 5382126"/>
              <a:gd name="connsiteY0" fmla="*/ 3771900 h 4090986"/>
              <a:gd name="connsiteX1" fmla="*/ 5376111 w 5382126"/>
              <a:gd name="connsiteY1" fmla="*/ 0 h 4090986"/>
              <a:gd name="connsiteX2" fmla="*/ 5382126 w 5382126"/>
              <a:gd name="connsiteY2" fmla="*/ 4090986 h 4090986"/>
              <a:gd name="connsiteX3" fmla="*/ 0 w 5382126"/>
              <a:gd name="connsiteY3" fmla="*/ 4090986 h 4090986"/>
              <a:gd name="connsiteX4" fmla="*/ 0 w 5382126"/>
              <a:gd name="connsiteY4" fmla="*/ 3771900 h 4090986"/>
              <a:gd name="connsiteX0" fmla="*/ 0 w 5797215"/>
              <a:gd name="connsiteY0" fmla="*/ 4102768 h 4102768"/>
              <a:gd name="connsiteX1" fmla="*/ 5791200 w 5797215"/>
              <a:gd name="connsiteY1" fmla="*/ 0 h 4102768"/>
              <a:gd name="connsiteX2" fmla="*/ 5797215 w 5797215"/>
              <a:gd name="connsiteY2" fmla="*/ 4090986 h 4102768"/>
              <a:gd name="connsiteX3" fmla="*/ 415089 w 5797215"/>
              <a:gd name="connsiteY3" fmla="*/ 4090986 h 4102768"/>
              <a:gd name="connsiteX4" fmla="*/ 0 w 5797215"/>
              <a:gd name="connsiteY4" fmla="*/ 4102768 h 4102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7215" h="4102768">
                <a:moveTo>
                  <a:pt x="0" y="4102768"/>
                </a:moveTo>
                <a:lnTo>
                  <a:pt x="5791200" y="0"/>
                </a:lnTo>
                <a:lnTo>
                  <a:pt x="5797215" y="4090986"/>
                </a:lnTo>
                <a:lnTo>
                  <a:pt x="415089" y="4090986"/>
                </a:lnTo>
                <a:lnTo>
                  <a:pt x="0" y="4102768"/>
                </a:lnTo>
                <a:close/>
              </a:path>
            </a:pathLst>
          </a:custGeom>
          <a:solidFill>
            <a:srgbClr val="002060">
              <a:alpha val="6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pic>
        <p:nvPicPr>
          <p:cNvPr id="11" name="Gráfico 10">
            <a:extLst>
              <a:ext uri="{FF2B5EF4-FFF2-40B4-BE49-F238E27FC236}">
                <a16:creationId xmlns:a16="http://schemas.microsoft.com/office/drawing/2014/main" id="{1074BF8D-3B9B-4045-B5B7-C234A2BB13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43146" y="5921626"/>
            <a:ext cx="1528325" cy="403308"/>
          </a:xfrm>
          <a:prstGeom prst="rect">
            <a:avLst/>
          </a:prstGeom>
        </p:spPr>
      </p:pic>
      <p:sp>
        <p:nvSpPr>
          <p:cNvPr id="13" name="Rectángulo 12">
            <a:extLst>
              <a:ext uri="{FF2B5EF4-FFF2-40B4-BE49-F238E27FC236}">
                <a16:creationId xmlns:a16="http://schemas.microsoft.com/office/drawing/2014/main" id="{B4D133BB-441D-4447-946A-3F0346760D61}"/>
              </a:ext>
            </a:extLst>
          </p:cNvPr>
          <p:cNvSpPr/>
          <p:nvPr/>
        </p:nvSpPr>
        <p:spPr>
          <a:xfrm>
            <a:off x="832185" y="2103437"/>
            <a:ext cx="70184" cy="1331453"/>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33472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pic>
        <p:nvPicPr>
          <p:cNvPr id="10" name="Imagen 9">
            <a:extLst>
              <a:ext uri="{FF2B5EF4-FFF2-40B4-BE49-F238E27FC236}">
                <a16:creationId xmlns:a16="http://schemas.microsoft.com/office/drawing/2014/main" id="{CB00A8D0-7D67-4BD2-A935-551B3F5156AD}"/>
              </a:ext>
            </a:extLst>
          </p:cNvPr>
          <p:cNvPicPr>
            <a:picLocks noChangeAspect="1"/>
          </p:cNvPicPr>
          <p:nvPr/>
        </p:nvPicPr>
        <p:blipFill rotWithShape="1">
          <a:blip r:embed="rId2" cstate="screen">
            <a:alphaModFix amt="50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90"/>
          <a:stretch/>
        </p:blipFill>
        <p:spPr>
          <a:xfrm>
            <a:off x="0" y="0"/>
            <a:ext cx="12192000" cy="6858000"/>
          </a:xfrm>
          <a:prstGeom prst="rect">
            <a:avLst/>
          </a:prstGeom>
        </p:spPr>
      </p:pic>
      <p:sp>
        <p:nvSpPr>
          <p:cNvPr id="11" name="Rectángulo 10">
            <a:extLst>
              <a:ext uri="{FF2B5EF4-FFF2-40B4-BE49-F238E27FC236}">
                <a16:creationId xmlns:a16="http://schemas.microsoft.com/office/drawing/2014/main" id="{0C624F0B-5073-4658-BA3A-DCBE1052DACB}"/>
              </a:ext>
            </a:extLst>
          </p:cNvPr>
          <p:cNvSpPr/>
          <p:nvPr/>
        </p:nvSpPr>
        <p:spPr>
          <a:xfrm>
            <a:off x="0" y="2197017"/>
            <a:ext cx="12192000" cy="2651061"/>
          </a:xfrm>
          <a:prstGeom prst="rect">
            <a:avLst/>
          </a:prstGeom>
          <a:solidFill>
            <a:srgbClr val="0070C0">
              <a:alpha val="8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p>
        </p:txBody>
      </p:sp>
      <p:sp>
        <p:nvSpPr>
          <p:cNvPr id="2" name="Título 1">
            <a:extLst>
              <a:ext uri="{FF2B5EF4-FFF2-40B4-BE49-F238E27FC236}">
                <a16:creationId xmlns:a16="http://schemas.microsoft.com/office/drawing/2014/main" id="{DBB5A950-CF1C-477A-A1B0-550EDECE0F0C}"/>
              </a:ext>
            </a:extLst>
          </p:cNvPr>
          <p:cNvSpPr>
            <a:spLocks noGrp="1"/>
          </p:cNvSpPr>
          <p:nvPr>
            <p:ph type="title"/>
          </p:nvPr>
        </p:nvSpPr>
        <p:spPr>
          <a:xfrm>
            <a:off x="2141829" y="2688015"/>
            <a:ext cx="7908341" cy="1325563"/>
          </a:xfrm>
        </p:spPr>
        <p:txBody>
          <a:bodyPr/>
          <a:lstStyle>
            <a:lvl1pPr algn="ctr">
              <a:defRPr>
                <a:solidFill>
                  <a:schemeClr val="bg1"/>
                </a:solidFill>
                <a:latin typeface="Arial" panose="020B0604020202020204" pitchFamily="34" charset="0"/>
                <a:cs typeface="Arial" panose="020B0604020202020204" pitchFamily="34" charset="0"/>
              </a:defRPr>
            </a:lvl1pPr>
          </a:lstStyle>
          <a:p>
            <a:r>
              <a:rPr lang="es-ES"/>
              <a:t>Haga clic para modificar el estilo de título del patrón</a:t>
            </a:r>
            <a:endParaRPr lang="es-PE" dirty="0"/>
          </a:p>
        </p:txBody>
      </p:sp>
      <p:sp>
        <p:nvSpPr>
          <p:cNvPr id="7" name="Marcador de fecha 6">
            <a:extLst>
              <a:ext uri="{FF2B5EF4-FFF2-40B4-BE49-F238E27FC236}">
                <a16:creationId xmlns:a16="http://schemas.microsoft.com/office/drawing/2014/main" id="{14CDB7A1-6B3D-44CD-A216-15CC3DC752B0}"/>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8" name="Marcador de pie de página 7">
            <a:extLst>
              <a:ext uri="{FF2B5EF4-FFF2-40B4-BE49-F238E27FC236}">
                <a16:creationId xmlns:a16="http://schemas.microsoft.com/office/drawing/2014/main" id="{6F639C20-E99E-49DD-BDC0-5BAEA86E9BF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1A98938C-4C70-420F-BD3F-18980103E944}"/>
              </a:ext>
            </a:extLst>
          </p:cNvPr>
          <p:cNvSpPr>
            <a:spLocks noGrp="1"/>
          </p:cNvSpPr>
          <p:nvPr>
            <p:ph type="sldNum" sz="quarter" idx="12"/>
          </p:nvPr>
        </p:nvSpPr>
        <p:spPr/>
        <p:txBody>
          <a:bodyPr/>
          <a:lstStyle/>
          <a:p>
            <a:fld id="{30B9E534-996E-4FD3-86EF-2D6893524332}" type="slidenum">
              <a:rPr lang="es-PE" smtClean="0"/>
              <a:t>‹Nº›</a:t>
            </a:fld>
            <a:endParaRPr lang="es-PE"/>
          </a:p>
        </p:txBody>
      </p:sp>
      <p:pic>
        <p:nvPicPr>
          <p:cNvPr id="12" name="Gráfico 11">
            <a:extLst>
              <a:ext uri="{FF2B5EF4-FFF2-40B4-BE49-F238E27FC236}">
                <a16:creationId xmlns:a16="http://schemas.microsoft.com/office/drawing/2014/main" id="{0DA9D93E-18D5-4E05-A9FE-6D5F6FE6E3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88483" y="4379494"/>
            <a:ext cx="1015034" cy="267856"/>
          </a:xfrm>
          <a:prstGeom prst="rect">
            <a:avLst/>
          </a:prstGeom>
        </p:spPr>
      </p:pic>
      <p:sp>
        <p:nvSpPr>
          <p:cNvPr id="13" name="Rectángulo 12">
            <a:extLst>
              <a:ext uri="{FF2B5EF4-FFF2-40B4-BE49-F238E27FC236}">
                <a16:creationId xmlns:a16="http://schemas.microsoft.com/office/drawing/2014/main" id="{7928D0B4-16BB-4672-AC29-A66C96CEDC78}"/>
              </a:ext>
            </a:extLst>
          </p:cNvPr>
          <p:cNvSpPr/>
          <p:nvPr/>
        </p:nvSpPr>
        <p:spPr>
          <a:xfrm rot="16200000">
            <a:off x="6068929" y="103481"/>
            <a:ext cx="54142" cy="7908344"/>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4237453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6D92CA-EBCF-4206-9F7D-4E4C1B85E246}"/>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EBCB5D9A-11EF-4E42-856E-3C42FA1D4261}"/>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4" name="Marcador de pie de página 3">
            <a:extLst>
              <a:ext uri="{FF2B5EF4-FFF2-40B4-BE49-F238E27FC236}">
                <a16:creationId xmlns:a16="http://schemas.microsoft.com/office/drawing/2014/main" id="{40C0F11D-AF5E-4F0B-842E-EF36D1F8E2AD}"/>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ACD3B438-FBF0-446C-B9B6-1F3A45190C5F}"/>
              </a:ext>
            </a:extLst>
          </p:cNvPr>
          <p:cNvSpPr>
            <a:spLocks noGrp="1"/>
          </p:cNvSpPr>
          <p:nvPr>
            <p:ph type="sldNum" sz="quarter" idx="12"/>
          </p:nvPr>
        </p:nvSpPr>
        <p:spPr/>
        <p:txBody>
          <a:bodyPr/>
          <a:lstStyle/>
          <a:p>
            <a:fld id="{30B9E534-996E-4FD3-86EF-2D6893524332}" type="slidenum">
              <a:rPr lang="es-PE" smtClean="0"/>
              <a:t>‹Nº›</a:t>
            </a:fld>
            <a:endParaRPr lang="es-PE"/>
          </a:p>
        </p:txBody>
      </p:sp>
      <p:sp>
        <p:nvSpPr>
          <p:cNvPr id="6" name="Google Shape;99;p9">
            <a:extLst>
              <a:ext uri="{FF2B5EF4-FFF2-40B4-BE49-F238E27FC236}">
                <a16:creationId xmlns:a16="http://schemas.microsoft.com/office/drawing/2014/main" id="{E608E579-45AE-250B-2F1D-CB0D9496C6AD}"/>
              </a:ext>
            </a:extLst>
          </p:cNvPr>
          <p:cNvSpPr/>
          <p:nvPr userDrawn="1"/>
        </p:nvSpPr>
        <p:spPr>
          <a:xfrm>
            <a:off x="283334" y="233158"/>
            <a:ext cx="11908666" cy="1320247"/>
          </a:xfrm>
          <a:prstGeom prst="parallelogram">
            <a:avLst>
              <a:gd name="adj" fmla="val 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 name="Google Shape;85;p10">
            <a:extLst>
              <a:ext uri="{FF2B5EF4-FFF2-40B4-BE49-F238E27FC236}">
                <a16:creationId xmlns:a16="http://schemas.microsoft.com/office/drawing/2014/main" id="{46991A95-AF3A-C196-E0AF-712C7B457175}"/>
              </a:ext>
            </a:extLst>
          </p:cNvPr>
          <p:cNvSpPr/>
          <p:nvPr userDrawn="1"/>
        </p:nvSpPr>
        <p:spPr>
          <a:xfrm>
            <a:off x="-1" y="-1"/>
            <a:ext cx="283335" cy="1157343"/>
          </a:xfrm>
          <a:prstGeom prst="rect">
            <a:avLst/>
          </a:prstGeom>
          <a:solidFill>
            <a:srgbClr val="00B0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114454"/>
              </a:solidFill>
            </a:endParaRPr>
          </a:p>
        </p:txBody>
      </p:sp>
      <p:sp>
        <p:nvSpPr>
          <p:cNvPr id="8" name="Google Shape;86;p10">
            <a:extLst>
              <a:ext uri="{FF2B5EF4-FFF2-40B4-BE49-F238E27FC236}">
                <a16:creationId xmlns:a16="http://schemas.microsoft.com/office/drawing/2014/main" id="{027F2691-5290-FCFC-1551-48355ADE97F0}"/>
              </a:ext>
            </a:extLst>
          </p:cNvPr>
          <p:cNvSpPr/>
          <p:nvPr userDrawn="1"/>
        </p:nvSpPr>
        <p:spPr>
          <a:xfrm>
            <a:off x="-1" y="500624"/>
            <a:ext cx="283335" cy="2308797"/>
          </a:xfrm>
          <a:prstGeom prst="rect">
            <a:avLst/>
          </a:prstGeom>
          <a:solidFill>
            <a:schemeClr val="accent1">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7;p10">
            <a:extLst>
              <a:ext uri="{FF2B5EF4-FFF2-40B4-BE49-F238E27FC236}">
                <a16:creationId xmlns:a16="http://schemas.microsoft.com/office/drawing/2014/main" id="{B15330C8-7087-25CC-5CB0-C0A7026D5047}"/>
              </a:ext>
            </a:extLst>
          </p:cNvPr>
          <p:cNvSpPr/>
          <p:nvPr userDrawn="1"/>
        </p:nvSpPr>
        <p:spPr>
          <a:xfrm>
            <a:off x="-1" y="1553405"/>
            <a:ext cx="283335" cy="3342489"/>
          </a:xfrm>
          <a:prstGeom prst="rect">
            <a:avLst/>
          </a:prstGeom>
          <a:solidFill>
            <a:schemeClr val="accent1">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8;p10">
            <a:extLst>
              <a:ext uri="{FF2B5EF4-FFF2-40B4-BE49-F238E27FC236}">
                <a16:creationId xmlns:a16="http://schemas.microsoft.com/office/drawing/2014/main" id="{DBF0122D-CE2D-0DE4-7315-110EEC028CA5}"/>
              </a:ext>
            </a:extLst>
          </p:cNvPr>
          <p:cNvSpPr/>
          <p:nvPr userDrawn="1"/>
        </p:nvSpPr>
        <p:spPr>
          <a:xfrm>
            <a:off x="-1" y="3086099"/>
            <a:ext cx="283335" cy="1320247"/>
          </a:xfrm>
          <a:prstGeom prst="rect">
            <a:avLst/>
          </a:prstGeom>
          <a:solidFill>
            <a:schemeClr val="accent1">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9;p10">
            <a:extLst>
              <a:ext uri="{FF2B5EF4-FFF2-40B4-BE49-F238E27FC236}">
                <a16:creationId xmlns:a16="http://schemas.microsoft.com/office/drawing/2014/main" id="{862AD709-8EDE-0FDF-79B5-BFEB7FB4A450}"/>
              </a:ext>
            </a:extLst>
          </p:cNvPr>
          <p:cNvSpPr/>
          <p:nvPr userDrawn="1"/>
        </p:nvSpPr>
        <p:spPr>
          <a:xfrm>
            <a:off x="-1" y="3691500"/>
            <a:ext cx="283335" cy="3166500"/>
          </a:xfrm>
          <a:prstGeom prst="rect">
            <a:avLst/>
          </a:prstGeom>
          <a:solidFill>
            <a:schemeClr val="accent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 name="Gráfico 11">
            <a:extLst>
              <a:ext uri="{FF2B5EF4-FFF2-40B4-BE49-F238E27FC236}">
                <a16:creationId xmlns:a16="http://schemas.microsoft.com/office/drawing/2014/main" id="{2DEC5E26-AE05-87F9-C578-A96FCAFD3A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097238" y="698018"/>
            <a:ext cx="1476375" cy="390525"/>
          </a:xfrm>
          <a:prstGeom prst="rect">
            <a:avLst/>
          </a:prstGeom>
        </p:spPr>
      </p:pic>
    </p:spTree>
    <p:extLst>
      <p:ext uri="{BB962C8B-B14F-4D97-AF65-F5344CB8AC3E}">
        <p14:creationId xmlns:p14="http://schemas.microsoft.com/office/powerpoint/2010/main" val="1361341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82FD9BB3-ACD6-41DC-9A63-9F7DEA74C725}"/>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3" name="Marcador de pie de página 2">
            <a:extLst>
              <a:ext uri="{FF2B5EF4-FFF2-40B4-BE49-F238E27FC236}">
                <a16:creationId xmlns:a16="http://schemas.microsoft.com/office/drawing/2014/main" id="{B2C4DDCA-A528-474A-AA48-007C07F2F40A}"/>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FA9640A0-E398-4431-B0AE-B245D0465BB5}"/>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10005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E33666-5557-4B22-AEFD-0ACA5CA52B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26519C5F-8393-4E08-9224-5D446119CC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A08ABA72-1F47-4C2E-A2EB-91B76D6C40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3C4E225-163D-4065-B702-3CA4D130AF68}"/>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6" name="Marcador de pie de página 5">
            <a:extLst>
              <a:ext uri="{FF2B5EF4-FFF2-40B4-BE49-F238E27FC236}">
                <a16:creationId xmlns:a16="http://schemas.microsoft.com/office/drawing/2014/main" id="{6993FFC7-34BF-41F0-A482-D147EB2C3BF3}"/>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0BE4D4E0-7D9E-4343-B5B7-E26B4574F522}"/>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19391426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E631D-B2FA-483B-AC92-2085DEAFEA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C21D0007-A0E8-416D-85CA-C5E31EE863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PE"/>
          </a:p>
        </p:txBody>
      </p:sp>
      <p:sp>
        <p:nvSpPr>
          <p:cNvPr id="4" name="Marcador de texto 3">
            <a:extLst>
              <a:ext uri="{FF2B5EF4-FFF2-40B4-BE49-F238E27FC236}">
                <a16:creationId xmlns:a16="http://schemas.microsoft.com/office/drawing/2014/main" id="{90F1BC56-7E6A-43E0-A3EC-F373EAA6F6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E9C54E9-4713-402D-A3AB-3519ACCCF966}"/>
              </a:ext>
            </a:extLst>
          </p:cNvPr>
          <p:cNvSpPr>
            <a:spLocks noGrp="1"/>
          </p:cNvSpPr>
          <p:nvPr>
            <p:ph type="dt" sz="half" idx="10"/>
          </p:nvPr>
        </p:nvSpPr>
        <p:spPr/>
        <p:txBody>
          <a:bodyPr/>
          <a:lstStyle/>
          <a:p>
            <a:fld id="{8A273719-8F33-43B9-99E0-30A11A8C4D0C}" type="datetimeFigureOut">
              <a:rPr lang="es-PE" smtClean="0"/>
              <a:t>1/08/2024</a:t>
            </a:fld>
            <a:endParaRPr lang="es-PE"/>
          </a:p>
        </p:txBody>
      </p:sp>
      <p:sp>
        <p:nvSpPr>
          <p:cNvPr id="6" name="Marcador de pie de página 5">
            <a:extLst>
              <a:ext uri="{FF2B5EF4-FFF2-40B4-BE49-F238E27FC236}">
                <a16:creationId xmlns:a16="http://schemas.microsoft.com/office/drawing/2014/main" id="{9B5ED50D-4396-42D2-8D1E-CE5C0E9EF5F5}"/>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C0CF5A3-B4B0-4871-970D-6D93A493A58B}"/>
              </a:ext>
            </a:extLst>
          </p:cNvPr>
          <p:cNvSpPr>
            <a:spLocks noGrp="1"/>
          </p:cNvSpPr>
          <p:nvPr>
            <p:ph type="sldNum" sz="quarter" idx="12"/>
          </p:nvPr>
        </p:nvSpPr>
        <p:spPr/>
        <p:txBody>
          <a:bodyPr/>
          <a:lstStyle/>
          <a:p>
            <a:fld id="{30B9E534-996E-4FD3-86EF-2D6893524332}" type="slidenum">
              <a:rPr lang="es-PE" smtClean="0"/>
              <a:t>‹Nº›</a:t>
            </a:fld>
            <a:endParaRPr lang="es-PE"/>
          </a:p>
        </p:txBody>
      </p:sp>
    </p:spTree>
    <p:extLst>
      <p:ext uri="{BB962C8B-B14F-4D97-AF65-F5344CB8AC3E}">
        <p14:creationId xmlns:p14="http://schemas.microsoft.com/office/powerpoint/2010/main" val="376243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8FF378D-857D-44D0-80BE-AB93A86930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3C150695-5045-4FCC-9BB5-379B03F609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FBF62251-283A-4495-A22C-4EBA0C132D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73719-8F33-43B9-99E0-30A11A8C4D0C}" type="datetimeFigureOut">
              <a:rPr lang="es-PE" smtClean="0"/>
              <a:t>1/08/2024</a:t>
            </a:fld>
            <a:endParaRPr lang="es-PE"/>
          </a:p>
        </p:txBody>
      </p:sp>
      <p:sp>
        <p:nvSpPr>
          <p:cNvPr id="5" name="Marcador de pie de página 4">
            <a:extLst>
              <a:ext uri="{FF2B5EF4-FFF2-40B4-BE49-F238E27FC236}">
                <a16:creationId xmlns:a16="http://schemas.microsoft.com/office/drawing/2014/main" id="{60CF6C9C-8FD8-43C5-9319-1E226CE6E8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C578E769-7EBB-4386-A463-27FF698F7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B9E534-996E-4FD3-86EF-2D6893524332}" type="slidenum">
              <a:rPr lang="es-PE" smtClean="0"/>
              <a:t>‹Nº›</a:t>
            </a:fld>
            <a:endParaRPr lang="es-PE"/>
          </a:p>
        </p:txBody>
      </p:sp>
    </p:spTree>
    <p:extLst>
      <p:ext uri="{BB962C8B-B14F-4D97-AF65-F5344CB8AC3E}">
        <p14:creationId xmlns:p14="http://schemas.microsoft.com/office/powerpoint/2010/main" val="256369709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C0CC1-C07A-4A6E-9A2A-9BD2B497896A}"/>
              </a:ext>
            </a:extLst>
          </p:cNvPr>
          <p:cNvSpPr>
            <a:spLocks noGrp="1"/>
          </p:cNvSpPr>
          <p:nvPr>
            <p:ph type="ctrTitle"/>
          </p:nvPr>
        </p:nvSpPr>
        <p:spPr/>
        <p:txBody>
          <a:bodyPr/>
          <a:lstStyle/>
          <a:p>
            <a:r>
              <a:rPr lang="es-ES" dirty="0"/>
              <a:t>Perfil de cumplimiento</a:t>
            </a:r>
            <a:endParaRPr lang="es-PE" dirty="0"/>
          </a:p>
        </p:txBody>
      </p:sp>
      <p:sp>
        <p:nvSpPr>
          <p:cNvPr id="3" name="Subtítulo 2">
            <a:extLst>
              <a:ext uri="{FF2B5EF4-FFF2-40B4-BE49-F238E27FC236}">
                <a16:creationId xmlns:a16="http://schemas.microsoft.com/office/drawing/2014/main" id="{ABAE64FB-AFBE-46C3-95CD-5CFD7CDEF133}"/>
              </a:ext>
            </a:extLst>
          </p:cNvPr>
          <p:cNvSpPr>
            <a:spLocks noGrp="1"/>
          </p:cNvSpPr>
          <p:nvPr>
            <p:ph type="subTitle" idx="1"/>
          </p:nvPr>
        </p:nvSpPr>
        <p:spPr>
          <a:xfrm>
            <a:off x="723900" y="4658477"/>
            <a:ext cx="2711278" cy="587291"/>
          </a:xfrm>
        </p:spPr>
        <p:txBody>
          <a:bodyPr/>
          <a:lstStyle/>
          <a:p>
            <a:r>
              <a:rPr lang="es-ES" dirty="0"/>
              <a:t>Calificaciones de Prueba 2024</a:t>
            </a:r>
          </a:p>
          <a:p>
            <a:endParaRPr lang="es-PE" dirty="0"/>
          </a:p>
        </p:txBody>
      </p:sp>
    </p:spTree>
    <p:extLst>
      <p:ext uri="{BB962C8B-B14F-4D97-AF65-F5344CB8AC3E}">
        <p14:creationId xmlns:p14="http://schemas.microsoft.com/office/powerpoint/2010/main" val="3732548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A60F1-1F37-4E60-97FC-B24B9DF60CA9}"/>
              </a:ext>
            </a:extLst>
          </p:cNvPr>
          <p:cNvSpPr>
            <a:spLocks noGrp="1"/>
          </p:cNvSpPr>
          <p:nvPr>
            <p:ph idx="1"/>
          </p:nvPr>
        </p:nvSpPr>
        <p:spPr>
          <a:xfrm>
            <a:off x="1188224" y="1618735"/>
            <a:ext cx="6894576" cy="568411"/>
          </a:xfrm>
        </p:spPr>
        <p:txBody>
          <a:bodyPr anchor="ctr">
            <a:normAutofit/>
          </a:bodyPr>
          <a:lstStyle/>
          <a:p>
            <a:r>
              <a:rPr lang="es-ES" sz="1600" dirty="0"/>
              <a:t>RESTRICCIONES:</a:t>
            </a:r>
            <a:endParaRPr lang="es-PE" sz="1600" dirty="0"/>
          </a:p>
        </p:txBody>
      </p:sp>
      <p:sp>
        <p:nvSpPr>
          <p:cNvPr id="2" name="Título 1">
            <a:extLst>
              <a:ext uri="{FF2B5EF4-FFF2-40B4-BE49-F238E27FC236}">
                <a16:creationId xmlns:a16="http://schemas.microsoft.com/office/drawing/2014/main" id="{C9EB4BD9-6A06-4A4E-A245-1C94F21972B8}"/>
              </a:ext>
            </a:extLst>
          </p:cNvPr>
          <p:cNvSpPr>
            <a:spLocks noGrp="1"/>
          </p:cNvSpPr>
          <p:nvPr>
            <p:ph type="title"/>
          </p:nvPr>
        </p:nvSpPr>
        <p:spPr>
          <a:xfrm>
            <a:off x="1188223" y="311391"/>
            <a:ext cx="7486219" cy="868679"/>
          </a:xfrm>
        </p:spPr>
        <p:txBody>
          <a:bodyPr anchor="ctr">
            <a:normAutofit/>
          </a:bodyPr>
          <a:lstStyle/>
          <a:p>
            <a:r>
              <a:rPr lang="es-ES" dirty="0"/>
              <a:t>Efectos del perfil de cumplimiento</a:t>
            </a:r>
            <a:endParaRPr lang="es-PE" dirty="0"/>
          </a:p>
        </p:txBody>
      </p:sp>
      <p:pic>
        <p:nvPicPr>
          <p:cNvPr id="5" name="Imagen 4">
            <a:extLst>
              <a:ext uri="{FF2B5EF4-FFF2-40B4-BE49-F238E27FC236}">
                <a16:creationId xmlns:a16="http://schemas.microsoft.com/office/drawing/2014/main" id="{CB981042-2E9D-4F85-82A9-8152E334D2B2}"/>
              </a:ext>
            </a:extLst>
          </p:cNvPr>
          <p:cNvPicPr>
            <a:picLocks noChangeAspect="1"/>
          </p:cNvPicPr>
          <p:nvPr/>
        </p:nvPicPr>
        <p:blipFill>
          <a:blip r:embed="rId2"/>
          <a:stretch>
            <a:fillRect/>
          </a:stretch>
        </p:blipFill>
        <p:spPr>
          <a:xfrm>
            <a:off x="1848822" y="2564028"/>
            <a:ext cx="9161048" cy="3548402"/>
          </a:xfrm>
          <a:prstGeom prst="rect">
            <a:avLst/>
          </a:prstGeom>
        </p:spPr>
      </p:pic>
    </p:spTree>
    <p:extLst>
      <p:ext uri="{BB962C8B-B14F-4D97-AF65-F5344CB8AC3E}">
        <p14:creationId xmlns:p14="http://schemas.microsoft.com/office/powerpoint/2010/main" val="306349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A60F1-1F37-4E60-97FC-B24B9DF60CA9}"/>
              </a:ext>
            </a:extLst>
          </p:cNvPr>
          <p:cNvSpPr>
            <a:spLocks noGrp="1"/>
          </p:cNvSpPr>
          <p:nvPr>
            <p:ph idx="1"/>
          </p:nvPr>
        </p:nvSpPr>
        <p:spPr>
          <a:xfrm>
            <a:off x="1009052" y="1608850"/>
            <a:ext cx="6894576" cy="757469"/>
          </a:xfrm>
        </p:spPr>
        <p:txBody>
          <a:bodyPr anchor="ctr">
            <a:normAutofit/>
          </a:bodyPr>
          <a:lstStyle/>
          <a:p>
            <a:r>
              <a:rPr lang="es-ES" sz="1800" dirty="0"/>
              <a:t>BENEFICIOS:</a:t>
            </a:r>
            <a:endParaRPr lang="es-PE" sz="1800" dirty="0"/>
          </a:p>
        </p:txBody>
      </p:sp>
      <p:sp>
        <p:nvSpPr>
          <p:cNvPr id="2" name="Título 1">
            <a:extLst>
              <a:ext uri="{FF2B5EF4-FFF2-40B4-BE49-F238E27FC236}">
                <a16:creationId xmlns:a16="http://schemas.microsoft.com/office/drawing/2014/main" id="{C9EB4BD9-6A06-4A4E-A245-1C94F21972B8}"/>
              </a:ext>
            </a:extLst>
          </p:cNvPr>
          <p:cNvSpPr>
            <a:spLocks noGrp="1"/>
          </p:cNvSpPr>
          <p:nvPr>
            <p:ph type="title"/>
          </p:nvPr>
        </p:nvSpPr>
        <p:spPr>
          <a:xfrm>
            <a:off x="1009051" y="299034"/>
            <a:ext cx="8215267" cy="936642"/>
          </a:xfrm>
        </p:spPr>
        <p:txBody>
          <a:bodyPr anchor="ctr">
            <a:normAutofit/>
          </a:bodyPr>
          <a:lstStyle/>
          <a:p>
            <a:r>
              <a:rPr lang="es-ES" dirty="0"/>
              <a:t>Efectos del perfil de cumplimiento</a:t>
            </a:r>
            <a:endParaRPr lang="es-PE" dirty="0"/>
          </a:p>
        </p:txBody>
      </p:sp>
      <p:pic>
        <p:nvPicPr>
          <p:cNvPr id="6" name="Imagen 5">
            <a:extLst>
              <a:ext uri="{FF2B5EF4-FFF2-40B4-BE49-F238E27FC236}">
                <a16:creationId xmlns:a16="http://schemas.microsoft.com/office/drawing/2014/main" id="{3557DB2C-07BD-48F2-A8A3-4361ABF38E68}"/>
              </a:ext>
            </a:extLst>
          </p:cNvPr>
          <p:cNvPicPr>
            <a:picLocks noChangeAspect="1"/>
          </p:cNvPicPr>
          <p:nvPr/>
        </p:nvPicPr>
        <p:blipFill>
          <a:blip r:embed="rId2"/>
          <a:stretch>
            <a:fillRect/>
          </a:stretch>
        </p:blipFill>
        <p:spPr>
          <a:xfrm>
            <a:off x="1438043" y="2967166"/>
            <a:ext cx="10214378" cy="2281984"/>
          </a:xfrm>
          <a:prstGeom prst="rect">
            <a:avLst/>
          </a:prstGeom>
        </p:spPr>
      </p:pic>
    </p:spTree>
    <p:extLst>
      <p:ext uri="{BB962C8B-B14F-4D97-AF65-F5344CB8AC3E}">
        <p14:creationId xmlns:p14="http://schemas.microsoft.com/office/powerpoint/2010/main" val="427161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p:txBody>
          <a:bodyPr>
            <a:normAutofit/>
          </a:bodyPr>
          <a:lstStyle/>
          <a:p>
            <a:pPr marL="0" indent="0">
              <a:buNone/>
            </a:pPr>
            <a:r>
              <a:rPr lang="es-PE" sz="2400" b="1" dirty="0">
                <a:solidFill>
                  <a:srgbClr val="000000"/>
                </a:solidFill>
              </a:rPr>
              <a:t>C</a:t>
            </a:r>
            <a:r>
              <a:rPr lang="es-PE" sz="2400" b="1" i="0" u="none" strike="noStrike" baseline="0" dirty="0">
                <a:solidFill>
                  <a:srgbClr val="000000"/>
                </a:solidFill>
              </a:rPr>
              <a:t>alificaciones de prueba:</a:t>
            </a:r>
            <a:endParaRPr lang="es-PE" sz="2400" b="0" i="0" u="none" strike="noStrike" baseline="0" dirty="0">
              <a:solidFill>
                <a:srgbClr val="000000"/>
              </a:solidFill>
            </a:endParaRPr>
          </a:p>
          <a:p>
            <a:r>
              <a:rPr lang="es-PE" sz="1800" b="0" i="0" u="none" strike="noStrike" baseline="0" dirty="0">
                <a:solidFill>
                  <a:srgbClr val="000000"/>
                </a:solidFill>
              </a:rPr>
              <a:t>El reglamento establece la aplicación por parte de la SUNAT de una o más calificaciones de prueba </a:t>
            </a:r>
            <a:r>
              <a:rPr lang="es-PE" sz="1800" b="1" dirty="0">
                <a:latin typeface="Raleway" pitchFamily="2" charset="0"/>
              </a:rPr>
              <a:t>conforme</a:t>
            </a:r>
            <a:r>
              <a:rPr lang="es-PE" sz="1800" b="0" i="0" u="none" strike="noStrike" baseline="0" dirty="0">
                <a:solidFill>
                  <a:srgbClr val="000000"/>
                </a:solidFill>
              </a:rPr>
              <a:t> al nivel de cumplimiento.</a:t>
            </a:r>
          </a:p>
          <a:p>
            <a:r>
              <a:rPr lang="es-PE" sz="1800" b="0" i="0" u="none" strike="noStrike" baseline="0" dirty="0">
                <a:solidFill>
                  <a:srgbClr val="000000"/>
                </a:solidFill>
              </a:rPr>
              <a:t>Las calificaciones de prueba tienen naturaleza informativa por lo que no constituyen la primera asignación del nivel de cumplimiento, ni genera ninguno de los efectos establecidos en el referido Decreto. Legislativo.</a:t>
            </a:r>
          </a:p>
          <a:p>
            <a:r>
              <a:rPr lang="es-PE" sz="1800" dirty="0">
                <a:solidFill>
                  <a:srgbClr val="000000"/>
                </a:solidFill>
              </a:rPr>
              <a:t>Las Calificaciones de Prueba se realizarán de manera trimestral durante un año, en los períodos de </a:t>
            </a:r>
            <a:r>
              <a:rPr lang="es-PE" sz="1800" b="1" dirty="0">
                <a:latin typeface="Raleway" pitchFamily="2" charset="0"/>
              </a:rPr>
              <a:t>Julio y </a:t>
            </a:r>
            <a:r>
              <a:rPr lang="es-ES" sz="1800" b="1" i="0" dirty="0">
                <a:effectLst/>
                <a:latin typeface="Raleway" pitchFamily="2" charset="0"/>
              </a:rPr>
              <a:t>octubre 2024, enero y abril 2025.</a:t>
            </a:r>
          </a:p>
          <a:p>
            <a:pPr marL="0" indent="0">
              <a:buNone/>
            </a:pPr>
            <a:endParaRPr lang="es-PE" sz="1800" b="0" i="0" u="none" strike="noStrike" baseline="0" dirty="0">
              <a:solidFill>
                <a:srgbClr val="000000"/>
              </a:solidFill>
            </a:endParaRPr>
          </a:p>
          <a:p>
            <a:pPr marL="0" indent="0">
              <a:buNone/>
            </a:pPr>
            <a:endParaRPr lang="es-PE" sz="1600" b="0" i="0" u="none" strike="noStrike" baseline="0"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a:xfrm>
            <a:off x="1208170" y="333405"/>
            <a:ext cx="8300353" cy="866274"/>
          </a:xfrm>
        </p:spPr>
        <p:txBody>
          <a:bodyPr>
            <a:normAutofit/>
          </a:bodyPr>
          <a:lstStyle/>
          <a:p>
            <a:r>
              <a:rPr lang="es-ES" sz="2800" i="0" u="none" strike="noStrike" baseline="0" dirty="0">
                <a:latin typeface="Arial" panose="020B0604020202020204" pitchFamily="34" charset="0"/>
              </a:rPr>
              <a:t>Periodo de “Calificación de Prueba”</a:t>
            </a:r>
          </a:p>
        </p:txBody>
      </p:sp>
      <p:sp>
        <p:nvSpPr>
          <p:cNvPr id="4" name="CuadroTexto 3">
            <a:extLst>
              <a:ext uri="{FF2B5EF4-FFF2-40B4-BE49-F238E27FC236}">
                <a16:creationId xmlns:a16="http://schemas.microsoft.com/office/drawing/2014/main" id="{E2A118EF-C507-405E-9AD7-9B6BB07CB2FA}"/>
              </a:ext>
            </a:extLst>
          </p:cNvPr>
          <p:cNvSpPr txBox="1"/>
          <p:nvPr/>
        </p:nvSpPr>
        <p:spPr>
          <a:xfrm>
            <a:off x="2552700" y="5261788"/>
            <a:ext cx="7219949" cy="120032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PE" sz="2400" b="0" i="0" u="none" strike="noStrike" baseline="0" dirty="0">
                <a:solidFill>
                  <a:srgbClr val="000000"/>
                </a:solidFill>
              </a:rPr>
              <a:t>Las calificaciones de prueba solo tienen </a:t>
            </a:r>
          </a:p>
          <a:p>
            <a:pPr algn="ctr"/>
            <a:r>
              <a:rPr lang="es-PE" sz="2400" b="1" i="0" u="none" strike="noStrike" cap="all" dirty="0">
                <a:solidFill>
                  <a:srgbClr val="000000"/>
                </a:solidFill>
              </a:rPr>
              <a:t>carácter informativo y carecen de efectos</a:t>
            </a:r>
          </a:p>
          <a:p>
            <a:pPr algn="ctr"/>
            <a:r>
              <a:rPr lang="es-PE" sz="2400" b="1" cap="all" dirty="0">
                <a:solidFill>
                  <a:srgbClr val="000000"/>
                </a:solidFill>
              </a:rPr>
              <a:t>NO </a:t>
            </a:r>
            <a:r>
              <a:rPr lang="es-PE" sz="2400" b="1" dirty="0">
                <a:solidFill>
                  <a:srgbClr val="000000"/>
                </a:solidFill>
              </a:rPr>
              <a:t>es necesario presentar un descargo</a:t>
            </a:r>
            <a:endParaRPr lang="es-PE" sz="2400" b="1" i="0" u="none" strike="noStrike" cap="all" dirty="0">
              <a:solidFill>
                <a:srgbClr val="000000"/>
              </a:solidFill>
            </a:endParaRPr>
          </a:p>
        </p:txBody>
      </p:sp>
    </p:spTree>
    <p:extLst>
      <p:ext uri="{BB962C8B-B14F-4D97-AF65-F5344CB8AC3E}">
        <p14:creationId xmlns:p14="http://schemas.microsoft.com/office/powerpoint/2010/main" val="403274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FC0550-7FD2-4ADE-9046-14CD72FF23F5}"/>
              </a:ext>
            </a:extLst>
          </p:cNvPr>
          <p:cNvSpPr>
            <a:spLocks noGrp="1"/>
          </p:cNvSpPr>
          <p:nvPr>
            <p:ph type="title"/>
          </p:nvPr>
        </p:nvSpPr>
        <p:spPr/>
        <p:txBody>
          <a:bodyPr/>
          <a:lstStyle/>
          <a:p>
            <a:r>
              <a:rPr lang="es-ES" dirty="0"/>
              <a:t>GRACIAS</a:t>
            </a:r>
            <a:br>
              <a:rPr lang="es-ES" dirty="0"/>
            </a:br>
            <a:endParaRPr lang="es-PE" dirty="0"/>
          </a:p>
        </p:txBody>
      </p:sp>
    </p:spTree>
    <p:extLst>
      <p:ext uri="{BB962C8B-B14F-4D97-AF65-F5344CB8AC3E}">
        <p14:creationId xmlns:p14="http://schemas.microsoft.com/office/powerpoint/2010/main" val="912138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1278172" y="2567031"/>
            <a:ext cx="4640714" cy="3576594"/>
          </a:xfrm>
        </p:spPr>
        <p:txBody>
          <a:bodyPr>
            <a:normAutofit fontScale="92500" lnSpcReduction="20000"/>
          </a:bodyPr>
          <a:lstStyle/>
          <a:p>
            <a:pPr marL="0" indent="0" algn="just">
              <a:buNone/>
            </a:pPr>
            <a:endParaRPr lang="es-PE" sz="1800" b="0" i="0" u="none" strike="noStrike" baseline="0" dirty="0">
              <a:solidFill>
                <a:srgbClr val="000000"/>
              </a:solidFill>
            </a:endParaRPr>
          </a:p>
          <a:p>
            <a:pPr algn="just"/>
            <a:r>
              <a:rPr lang="es-PE" sz="2100" dirty="0">
                <a:solidFill>
                  <a:srgbClr val="000000"/>
                </a:solidFill>
              </a:rPr>
              <a:t>Es una calificación otorgada a los contribuyentes respecto de sus obligaciones tributarias, aduaneras y/u otros conceptos no tributarios administrados por SUNAT, para otorgar determinadas facilidades o establecer ciertas limitaciones, en la regulación de aquellos aspectos vinculados a sus obligaciones, respecto de los cuales la SUNAT y/o el Ministerio de Economía y Finanzas ostentan facultades normativas</a:t>
            </a:r>
          </a:p>
          <a:p>
            <a:pPr algn="just"/>
            <a:r>
              <a:rPr lang="es-PE" sz="1600" dirty="0">
                <a:solidFill>
                  <a:srgbClr val="000000"/>
                </a:solidFill>
              </a:rPr>
              <a:t>En esta primera etapa, se aplicará a</a:t>
            </a:r>
            <a:r>
              <a:rPr lang="es-ES" sz="1600" b="0" i="0" dirty="0">
                <a:solidFill>
                  <a:srgbClr val="212529"/>
                </a:solidFill>
                <a:effectLst/>
              </a:rPr>
              <a:t> los sujetos que generan </a:t>
            </a:r>
            <a:r>
              <a:rPr lang="es-ES" sz="1600" b="1" i="0" dirty="0">
                <a:solidFill>
                  <a:srgbClr val="212529"/>
                </a:solidFill>
                <a:effectLst/>
              </a:rPr>
              <a:t>renta de tercera categoría</a:t>
            </a:r>
            <a:endParaRPr lang="es-PE" sz="1600" b="1" dirty="0"/>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lstStyle/>
          <a:p>
            <a:r>
              <a:rPr lang="es-ES" dirty="0"/>
              <a:t>¿Qué es el Perfil de Cumplimiento?</a:t>
            </a:r>
            <a:endParaRPr lang="es-PE" dirty="0"/>
          </a:p>
        </p:txBody>
      </p:sp>
      <p:pic>
        <p:nvPicPr>
          <p:cNvPr id="1026" name="Picture 2" descr="Concepto de planificación empresarial degradado">
            <a:extLst>
              <a:ext uri="{FF2B5EF4-FFF2-40B4-BE49-F238E27FC236}">
                <a16:creationId xmlns:a16="http://schemas.microsoft.com/office/drawing/2014/main" id="{7403E405-6457-7D7D-FE7E-D9D5EFE23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4578" y="2252406"/>
            <a:ext cx="5123843" cy="3413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906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063479" y="2631990"/>
            <a:ext cx="6619834" cy="3150974"/>
          </a:xfrm>
        </p:spPr>
        <p:txBody>
          <a:bodyPr>
            <a:normAutofit lnSpcReduction="10000"/>
          </a:bodyPr>
          <a:lstStyle/>
          <a:p>
            <a:endParaRPr lang="es-PE" sz="1800" b="0" i="0" u="none" strike="noStrike" baseline="0" dirty="0">
              <a:solidFill>
                <a:srgbClr val="000000"/>
              </a:solidFill>
            </a:endParaRPr>
          </a:p>
          <a:p>
            <a:r>
              <a:rPr lang="es-PE" sz="1800" b="0" i="0" u="none" strike="noStrike" baseline="0" dirty="0">
                <a:solidFill>
                  <a:srgbClr val="000000"/>
                </a:solidFill>
              </a:rPr>
              <a:t>Promover el cumplimiento voluntario y prevenir el incumplimiento.</a:t>
            </a:r>
          </a:p>
          <a:p>
            <a:r>
              <a:rPr lang="es-PE" sz="1800" b="0" i="0" u="none" strike="noStrike" baseline="0" dirty="0">
                <a:solidFill>
                  <a:srgbClr val="000000"/>
                </a:solidFill>
              </a:rPr>
              <a:t>Contar con un perfil de cumplimiento único con información tributaria, aduanera y/u otros conceptos no tributarios administrados por SUNAT.</a:t>
            </a:r>
          </a:p>
          <a:p>
            <a:r>
              <a:rPr lang="es-PE" sz="1800" b="0" i="0" u="none" strike="noStrike" baseline="0" dirty="0">
                <a:solidFill>
                  <a:srgbClr val="000000"/>
                </a:solidFill>
              </a:rPr>
              <a:t>Permitir tratamientos diferenciados en los diferentes procedimientos según nivel de calificación de cumplimiento</a:t>
            </a:r>
          </a:p>
          <a:p>
            <a:r>
              <a:rPr lang="es-PE" sz="1800" b="0" i="0" u="none" strike="noStrike" baseline="0" dirty="0">
                <a:solidFill>
                  <a:srgbClr val="000000"/>
                </a:solidFill>
              </a:rPr>
              <a:t>Facilidades para los que tengan un buen nivel de cumplimiento y limitaciones a los que tienen un bajo nivel de cumplimiento.</a:t>
            </a: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i="0" u="none" strike="noStrike" baseline="0" dirty="0">
                <a:latin typeface="Arial" panose="020B0604020202020204" pitchFamily="34" charset="0"/>
              </a:rPr>
              <a:t>Objetivos del Perfil de Cumplimiento</a:t>
            </a:r>
            <a:endParaRPr lang="es-PE" sz="1400"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7" y="2216366"/>
            <a:ext cx="3982222" cy="398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4104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a:xfrm>
            <a:off x="1007076" y="346127"/>
            <a:ext cx="10243081" cy="809230"/>
          </a:xfrm>
        </p:spPr>
        <p:txBody>
          <a:bodyPr vert="horz" lIns="91440" tIns="45720" rIns="91440" bIns="45720" rtlCol="0" anchor="ctr">
            <a:normAutofit/>
          </a:bodyPr>
          <a:lstStyle/>
          <a:p>
            <a:r>
              <a:rPr lang="en-US" kern="1200" dirty="0" err="1"/>
              <a:t>Niveles</a:t>
            </a:r>
            <a:r>
              <a:rPr lang="en-US" kern="1200" dirty="0"/>
              <a:t> de </a:t>
            </a:r>
            <a:r>
              <a:rPr lang="en-US" kern="1200" dirty="0" err="1"/>
              <a:t>calificación</a:t>
            </a:r>
            <a:r>
              <a:rPr lang="en-US" i="0" u="none" strike="noStrike" kern="1200" baseline="0" dirty="0"/>
              <a:t> de </a:t>
            </a:r>
            <a:r>
              <a:rPr lang="en-US" i="0" u="none" strike="noStrike" kern="1200" baseline="0" dirty="0" err="1"/>
              <a:t>Cumplimiento</a:t>
            </a:r>
            <a:endParaRPr lang="en-US" kern="1200" dirty="0"/>
          </a:p>
        </p:txBody>
      </p:sp>
      <p:pic>
        <p:nvPicPr>
          <p:cNvPr id="6" name="Imagen 5" descr="Imagen que contiene Interfaz de usuario gráfica&#10;&#10;Descripción generada automáticamente">
            <a:extLst>
              <a:ext uri="{FF2B5EF4-FFF2-40B4-BE49-F238E27FC236}">
                <a16:creationId xmlns:a16="http://schemas.microsoft.com/office/drawing/2014/main" id="{5B771C01-6A95-4F60-946E-DE2BF127A2E0}"/>
              </a:ext>
            </a:extLst>
          </p:cNvPr>
          <p:cNvPicPr>
            <a:picLocks noChangeAspect="1"/>
          </p:cNvPicPr>
          <p:nvPr/>
        </p:nvPicPr>
        <p:blipFill rotWithShape="1">
          <a:blip r:embed="rId2"/>
          <a:srcRect l="12699" t="9197" r="12747" b="11372"/>
          <a:stretch/>
        </p:blipFill>
        <p:spPr bwMode="auto">
          <a:xfrm>
            <a:off x="2274459" y="1885950"/>
            <a:ext cx="7955391" cy="47682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44091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063479" y="2631990"/>
            <a:ext cx="6619834" cy="3150974"/>
          </a:xfrm>
        </p:spPr>
        <p:txBody>
          <a:bodyPr>
            <a:normAutofit/>
          </a:bodyPr>
          <a:lstStyle/>
          <a:p>
            <a:r>
              <a:rPr lang="es-ES" sz="2400" b="0" i="0" u="none" strike="noStrike" baseline="0" dirty="0">
                <a:solidFill>
                  <a:srgbClr val="000000"/>
                </a:solidFill>
              </a:rPr>
              <a:t>Existen tres tipos de Variables:</a:t>
            </a:r>
          </a:p>
          <a:p>
            <a:endParaRPr lang="es-ES" sz="1800" dirty="0">
              <a:solidFill>
                <a:srgbClr val="000000"/>
              </a:solidFill>
            </a:endParaRPr>
          </a:p>
          <a:p>
            <a:pPr lvl="1">
              <a:buFont typeface="Wingdings" panose="05000000000000000000" pitchFamily="2" charset="2"/>
              <a:buChar char="v"/>
            </a:pPr>
            <a:r>
              <a:rPr lang="es-PE" b="0" i="0" u="none" strike="noStrike" baseline="0" dirty="0">
                <a:solidFill>
                  <a:srgbClr val="000000"/>
                </a:solidFill>
              </a:rPr>
              <a:t>Variables de Ponderación</a:t>
            </a:r>
          </a:p>
          <a:p>
            <a:pPr lvl="1">
              <a:buFont typeface="Wingdings" panose="05000000000000000000" pitchFamily="2" charset="2"/>
              <a:buChar char="v"/>
            </a:pPr>
            <a:endParaRPr lang="es-PE" dirty="0">
              <a:solidFill>
                <a:srgbClr val="000000"/>
              </a:solidFill>
            </a:endParaRPr>
          </a:p>
          <a:p>
            <a:pPr lvl="1">
              <a:buFont typeface="Wingdings" panose="05000000000000000000" pitchFamily="2" charset="2"/>
              <a:buChar char="v"/>
            </a:pPr>
            <a:r>
              <a:rPr lang="es-PE" dirty="0">
                <a:solidFill>
                  <a:srgbClr val="000000"/>
                </a:solidFill>
              </a:rPr>
              <a:t>Variables de Vinculación</a:t>
            </a:r>
          </a:p>
          <a:p>
            <a:pPr lvl="1">
              <a:buFont typeface="Wingdings" panose="05000000000000000000" pitchFamily="2" charset="2"/>
              <a:buChar char="v"/>
            </a:pPr>
            <a:endParaRPr lang="es-PE" b="0" i="0" u="none" strike="noStrike" baseline="0" dirty="0">
              <a:solidFill>
                <a:srgbClr val="000000"/>
              </a:solidFill>
            </a:endParaRPr>
          </a:p>
          <a:p>
            <a:pPr lvl="1">
              <a:buFont typeface="Wingdings" panose="05000000000000000000" pitchFamily="2" charset="2"/>
              <a:buChar char="v"/>
            </a:pPr>
            <a:r>
              <a:rPr lang="es-PE" dirty="0">
                <a:solidFill>
                  <a:srgbClr val="000000"/>
                </a:solidFill>
              </a:rPr>
              <a:t>Variables de Calificación Directa</a:t>
            </a:r>
            <a:endParaRPr lang="es-PE" b="0" i="0" u="none" strike="noStrike" baseline="0"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7" y="2216366"/>
            <a:ext cx="3982222" cy="398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3640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063479" y="2060490"/>
            <a:ext cx="6619834" cy="3654510"/>
          </a:xfrm>
        </p:spPr>
        <p:txBody>
          <a:bodyPr>
            <a:normAutofit/>
          </a:bodyPr>
          <a:lstStyle/>
          <a:p>
            <a:pPr>
              <a:buFont typeface="Wingdings" panose="05000000000000000000" pitchFamily="2" charset="2"/>
              <a:buChar char="v"/>
            </a:pPr>
            <a:r>
              <a:rPr lang="es-PE" b="0" i="0" u="none" strike="noStrike" baseline="0" dirty="0">
                <a:solidFill>
                  <a:srgbClr val="000000"/>
                </a:solidFill>
              </a:rPr>
              <a:t>Variables de Ponderación:</a:t>
            </a:r>
          </a:p>
          <a:p>
            <a:pPr marL="0" indent="0">
              <a:buNone/>
            </a:pPr>
            <a:endParaRPr lang="es-PE" b="0" i="0" u="none" strike="noStrike" baseline="0" dirty="0">
              <a:solidFill>
                <a:srgbClr val="000000"/>
              </a:solidFill>
            </a:endParaRPr>
          </a:p>
          <a:p>
            <a:pPr lvl="1"/>
            <a:r>
              <a:rPr lang="es-PE" dirty="0">
                <a:solidFill>
                  <a:srgbClr val="000000"/>
                </a:solidFill>
              </a:rPr>
              <a:t>Relacionada</a:t>
            </a:r>
            <a:r>
              <a:rPr lang="es-PE" b="0" i="0" u="none" strike="noStrike" baseline="0" dirty="0">
                <a:solidFill>
                  <a:srgbClr val="000000"/>
                </a:solidFill>
              </a:rPr>
              <a:t> a los incumplimientos detectados durante el período de evaluación. (</a:t>
            </a:r>
            <a:r>
              <a:rPr lang="es-PE" b="0" i="0" u="none" strike="noStrike" baseline="0" dirty="0" err="1">
                <a:solidFill>
                  <a:srgbClr val="000000"/>
                </a:solidFill>
              </a:rPr>
              <a:t>P.Ej.</a:t>
            </a:r>
            <a:r>
              <a:rPr lang="es-PE" b="0" i="0" u="none" strike="noStrike" baseline="0" dirty="0">
                <a:solidFill>
                  <a:srgbClr val="000000"/>
                </a:solidFill>
              </a:rPr>
              <a:t> </a:t>
            </a:r>
            <a:r>
              <a:rPr lang="es-PE" dirty="0">
                <a:solidFill>
                  <a:srgbClr val="000000"/>
                </a:solidFill>
              </a:rPr>
              <a:t>Deudas pendientes de pago)</a:t>
            </a:r>
            <a:r>
              <a:rPr lang="es-PE" b="0" i="0" u="none" strike="noStrike" baseline="0" dirty="0">
                <a:solidFill>
                  <a:srgbClr val="000000"/>
                </a:solidFill>
              </a:rPr>
              <a:t> </a:t>
            </a:r>
          </a:p>
          <a:p>
            <a:pPr lvl="1"/>
            <a:r>
              <a:rPr lang="es-PE" dirty="0">
                <a:solidFill>
                  <a:srgbClr val="000000"/>
                </a:solidFill>
              </a:rPr>
              <a:t>Se puede visualizar el detalle de dichos incumplimientos</a:t>
            </a:r>
            <a:endParaRPr lang="es-PE" b="0" i="0" u="none" strike="noStrike" baseline="0" dirty="0">
              <a:solidFill>
                <a:srgbClr val="000000"/>
              </a:solidFill>
            </a:endParaRPr>
          </a:p>
          <a:p>
            <a:pPr lvl="1">
              <a:buFont typeface="Wingdings" panose="05000000000000000000" pitchFamily="2" charset="2"/>
              <a:buChar char="v"/>
            </a:pPr>
            <a:endParaRPr lang="es-PE"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257" y="2216366"/>
            <a:ext cx="3982222" cy="3982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574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5231000" y="1603290"/>
            <a:ext cx="5861696" cy="2854410"/>
          </a:xfrm>
        </p:spPr>
        <p:txBody>
          <a:bodyPr>
            <a:normAutofit/>
          </a:bodyPr>
          <a:lstStyle/>
          <a:p>
            <a:pPr>
              <a:buFont typeface="Wingdings" panose="05000000000000000000" pitchFamily="2" charset="2"/>
              <a:buChar char="v"/>
            </a:pPr>
            <a:r>
              <a:rPr lang="es-PE" b="0" i="0" u="none" strike="noStrike" baseline="0" dirty="0">
                <a:solidFill>
                  <a:srgbClr val="000000"/>
                </a:solidFill>
              </a:rPr>
              <a:t>Variables de Vinculación:</a:t>
            </a:r>
          </a:p>
          <a:p>
            <a:endParaRPr lang="es-PE" sz="2900" dirty="0">
              <a:solidFill>
                <a:srgbClr val="000000"/>
              </a:solidFill>
            </a:endParaRPr>
          </a:p>
          <a:p>
            <a:pPr lvl="1"/>
            <a:r>
              <a:rPr lang="es-PE" sz="2000" dirty="0">
                <a:solidFill>
                  <a:srgbClr val="000000"/>
                </a:solidFill>
              </a:rPr>
              <a:t>Relacionado a la </a:t>
            </a:r>
            <a:r>
              <a:rPr lang="es-ES" sz="2000" b="0" i="0" dirty="0">
                <a:solidFill>
                  <a:srgbClr val="212529"/>
                </a:solidFill>
                <a:effectLst/>
              </a:rPr>
              <a:t>vinculación con otros contribuyentes que tienen una calificación de cualquiera de los dos últimos niveles. En ese caso, la calificación según las variables de ponderación se afecta, descendiendo a niveles inferiores. </a:t>
            </a:r>
            <a:endParaRPr lang="es-PE" dirty="0">
              <a:solidFill>
                <a:srgbClr val="000000"/>
              </a:solidFill>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sp>
        <p:nvSpPr>
          <p:cNvPr id="4" name="CuadroTexto 3">
            <a:extLst>
              <a:ext uri="{FF2B5EF4-FFF2-40B4-BE49-F238E27FC236}">
                <a16:creationId xmlns:a16="http://schemas.microsoft.com/office/drawing/2014/main" id="{622338BA-083C-48CD-B570-7CEB744515A8}"/>
              </a:ext>
            </a:extLst>
          </p:cNvPr>
          <p:cNvSpPr txBox="1"/>
          <p:nvPr/>
        </p:nvSpPr>
        <p:spPr>
          <a:xfrm flipH="1">
            <a:off x="1309857" y="4861311"/>
            <a:ext cx="10177292" cy="1754326"/>
          </a:xfrm>
          <a:prstGeom prst="rect">
            <a:avLst/>
          </a:prstGeom>
          <a:noFill/>
        </p:spPr>
        <p:txBody>
          <a:bodyPr wrap="square" rtlCol="0">
            <a:spAutoFit/>
          </a:bodyPr>
          <a:lstStyle/>
          <a:p>
            <a:pPr lvl="2"/>
            <a:r>
              <a:rPr lang="es-ES" sz="1800" u="sng" dirty="0">
                <a:solidFill>
                  <a:srgbClr val="212529"/>
                </a:solidFill>
                <a:latin typeface="Arial" panose="020B0604020202020204" pitchFamily="34" charset="0"/>
                <a:cs typeface="Arial" panose="020B0604020202020204" pitchFamily="34" charset="0"/>
              </a:rPr>
              <a:t>Ejemplo de vinculación:</a:t>
            </a:r>
            <a:r>
              <a:rPr lang="es-ES" sz="1800" dirty="0">
                <a:solidFill>
                  <a:srgbClr val="212529"/>
                </a:solidFill>
                <a:latin typeface="Arial" panose="020B0604020202020204" pitchFamily="34" charset="0"/>
                <a:cs typeface="Arial" panose="020B0604020202020204" pitchFamily="34" charset="0"/>
              </a:rPr>
              <a:t> </a:t>
            </a:r>
            <a:r>
              <a:rPr lang="es-ES" sz="1800" dirty="0">
                <a:solidFill>
                  <a:srgbClr val="212529"/>
                </a:solidFill>
              </a:rPr>
              <a:t>L</a:t>
            </a:r>
            <a:r>
              <a:rPr lang="es-ES" sz="1800" b="0" i="0" dirty="0">
                <a:solidFill>
                  <a:srgbClr val="000000"/>
                </a:solidFill>
                <a:effectLst/>
                <a:latin typeface="Arial" panose="020B0604020202020204" pitchFamily="34" charset="0"/>
              </a:rPr>
              <a:t>a sociedad tiene socios, accionistas o </a:t>
            </a:r>
            <a:r>
              <a:rPr lang="es-ES" sz="1800" b="0" i="0" dirty="0" err="1">
                <a:solidFill>
                  <a:srgbClr val="000000"/>
                </a:solidFill>
                <a:effectLst/>
                <a:latin typeface="Arial" panose="020B0604020202020204" pitchFamily="34" charset="0"/>
              </a:rPr>
              <a:t>participacionistas</a:t>
            </a:r>
            <a:r>
              <a:rPr lang="es-ES" sz="1800" b="0" i="0" dirty="0">
                <a:solidFill>
                  <a:srgbClr val="000000"/>
                </a:solidFill>
                <a:effectLst/>
                <a:latin typeface="Arial" panose="020B0604020202020204" pitchFamily="34" charset="0"/>
              </a:rPr>
              <a:t> que, individualmente o en conjunto, posean directa y/o indirectamente más del veinte por ciento (20%) del capital y estos, a su vez, son socios, accionistas o </a:t>
            </a:r>
            <a:r>
              <a:rPr lang="es-ES" sz="1800" b="0" i="0" dirty="0" err="1">
                <a:solidFill>
                  <a:srgbClr val="000000"/>
                </a:solidFill>
                <a:effectLst/>
                <a:latin typeface="Arial" panose="020B0604020202020204" pitchFamily="34" charset="0"/>
              </a:rPr>
              <a:t>participacionistas</a:t>
            </a:r>
            <a:r>
              <a:rPr lang="es-ES" sz="1800" b="0" i="0" dirty="0">
                <a:solidFill>
                  <a:srgbClr val="000000"/>
                </a:solidFill>
                <a:effectLst/>
                <a:latin typeface="Arial" panose="020B0604020202020204" pitchFamily="34" charset="0"/>
              </a:rPr>
              <a:t> de otra sociedad con cualquiera de los dos niveles más bajos de cumplimiento, que individualmente o en conjunto posean directa y/o indirectamente más del veinte por ciento (20%) del capital de dicha sociedad..</a:t>
            </a:r>
            <a:endParaRPr lang="es-ES" sz="1800" b="0" i="0" dirty="0">
              <a:solidFill>
                <a:srgbClr val="212529"/>
              </a:solidFill>
              <a:effectLst/>
            </a:endParaRPr>
          </a:p>
        </p:txBody>
      </p:sp>
      <p:graphicFrame>
        <p:nvGraphicFramePr>
          <p:cNvPr id="9" name="Diagrama 8">
            <a:extLst>
              <a:ext uri="{FF2B5EF4-FFF2-40B4-BE49-F238E27FC236}">
                <a16:creationId xmlns:a16="http://schemas.microsoft.com/office/drawing/2014/main" id="{41A35EC2-31EF-4D3B-BC42-610387289243}"/>
              </a:ext>
            </a:extLst>
          </p:cNvPr>
          <p:cNvGraphicFramePr/>
          <p:nvPr>
            <p:extLst>
              <p:ext uri="{D42A27DB-BD31-4B8C-83A1-F6EECF244321}">
                <p14:modId xmlns:p14="http://schemas.microsoft.com/office/powerpoint/2010/main" val="1703370153"/>
              </p:ext>
            </p:extLst>
          </p:nvPr>
        </p:nvGraphicFramePr>
        <p:xfrm>
          <a:off x="1099304" y="1996689"/>
          <a:ext cx="4472822" cy="2775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CuadroTexto 9">
            <a:extLst>
              <a:ext uri="{FF2B5EF4-FFF2-40B4-BE49-F238E27FC236}">
                <a16:creationId xmlns:a16="http://schemas.microsoft.com/office/drawing/2014/main" id="{3062FF30-F2E9-4DE8-B6E5-4B6752369650}"/>
              </a:ext>
            </a:extLst>
          </p:cNvPr>
          <p:cNvSpPr txBox="1"/>
          <p:nvPr/>
        </p:nvSpPr>
        <p:spPr>
          <a:xfrm>
            <a:off x="2959477" y="3198167"/>
            <a:ext cx="752475" cy="461665"/>
          </a:xfrm>
          <a:prstGeom prst="rect">
            <a:avLst/>
          </a:prstGeom>
          <a:noFill/>
        </p:spPr>
        <p:txBody>
          <a:bodyPr wrap="square" rtlCol="0">
            <a:spAutoFit/>
          </a:bodyPr>
          <a:lstStyle/>
          <a:p>
            <a:r>
              <a:rPr lang="es-ES" sz="2400" b="1" dirty="0"/>
              <a:t>20%</a:t>
            </a:r>
            <a:endParaRPr lang="es-PE" sz="2400" b="1" dirty="0"/>
          </a:p>
        </p:txBody>
      </p:sp>
    </p:spTree>
    <p:extLst>
      <p:ext uri="{BB962C8B-B14F-4D97-AF65-F5344CB8AC3E}">
        <p14:creationId xmlns:p14="http://schemas.microsoft.com/office/powerpoint/2010/main" val="4234228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0402071-E7EC-45C6-88D2-386822319409}"/>
              </a:ext>
            </a:extLst>
          </p:cNvPr>
          <p:cNvSpPr>
            <a:spLocks noGrp="1"/>
          </p:cNvSpPr>
          <p:nvPr>
            <p:ph idx="1"/>
          </p:nvPr>
        </p:nvSpPr>
        <p:spPr>
          <a:xfrm>
            <a:off x="4438651" y="2060489"/>
            <a:ext cx="7244662" cy="4349835"/>
          </a:xfrm>
        </p:spPr>
        <p:txBody>
          <a:bodyPr>
            <a:normAutofit/>
          </a:bodyPr>
          <a:lstStyle/>
          <a:p>
            <a:pPr lvl="1">
              <a:buFont typeface="Wingdings" panose="05000000000000000000" pitchFamily="2" charset="2"/>
              <a:buChar char="v"/>
            </a:pPr>
            <a:r>
              <a:rPr lang="es-PE" sz="2800" b="0" i="0" u="none" strike="noStrike" baseline="0" dirty="0">
                <a:solidFill>
                  <a:srgbClr val="000000"/>
                </a:solidFill>
              </a:rPr>
              <a:t>Variables de Calificación Directa :</a:t>
            </a:r>
          </a:p>
          <a:p>
            <a:pPr lvl="1"/>
            <a:r>
              <a:rPr lang="es-PE" sz="1800" b="0" i="0" u="none" strike="noStrike" baseline="0" dirty="0">
                <a:solidFill>
                  <a:srgbClr val="000000"/>
                </a:solidFill>
              </a:rPr>
              <a:t>Relacionada a la calificación de manera directa de acuerdo a determinadas situaciones:</a:t>
            </a:r>
          </a:p>
          <a:p>
            <a:pPr lvl="1"/>
            <a:r>
              <a:rPr lang="es-ES" sz="1800" b="1" i="0" dirty="0">
                <a:solidFill>
                  <a:srgbClr val="212529"/>
                </a:solidFill>
                <a:effectLst/>
              </a:rPr>
              <a:t>Estas variables originan la asignación directa de la calificación E: </a:t>
            </a:r>
            <a:endParaRPr lang="es-PE" sz="1800" b="1" dirty="0">
              <a:solidFill>
                <a:srgbClr val="000000"/>
              </a:solidFill>
            </a:endParaRPr>
          </a:p>
          <a:p>
            <a:pPr lvl="2" algn="just"/>
            <a:r>
              <a:rPr lang="es-ES" sz="1800" b="0" i="0" u="none" strike="noStrike" dirty="0">
                <a:solidFill>
                  <a:srgbClr val="000000"/>
                </a:solidFill>
                <a:effectLst/>
                <a:latin typeface="Arial" panose="020B0604020202020204" pitchFamily="34" charset="0"/>
              </a:rPr>
              <a:t>Haber sido condenado por delito tributario y/o aduanero o, tratándose de personas jurídicas, cuando el representante legal, en su calidad de tal, tenga sentencia condenatoria consentida o ejecutoriada vigente por dichos delitos.</a:t>
            </a:r>
          </a:p>
          <a:p>
            <a:pPr lvl="2"/>
            <a:r>
              <a:rPr lang="es-ES" sz="1800" b="0" i="0" dirty="0">
                <a:solidFill>
                  <a:srgbClr val="000000"/>
                </a:solidFill>
                <a:effectLst/>
                <a:latin typeface="Arial" panose="020B0604020202020204" pitchFamily="34" charset="0"/>
              </a:rPr>
              <a:t>Contar con resolución de atribución de la condición de sujeto sin capacidad operativa firme de acuerdo con la norma de la materia, salvo que haya vencido el plazo en que debe mantenerse la publicación correspondiente en la página web de la SUNAT.</a:t>
            </a:r>
          </a:p>
          <a:p>
            <a:pPr lvl="2"/>
            <a:endParaRPr lang="es-ES" sz="1800" b="0" i="0" dirty="0">
              <a:solidFill>
                <a:srgbClr val="212529"/>
              </a:solidFill>
              <a:effectLst/>
            </a:endParaRPr>
          </a:p>
          <a:p>
            <a:pPr lvl="1"/>
            <a:endParaRPr lang="es-ES" sz="1800" b="0" i="0" dirty="0">
              <a:solidFill>
                <a:srgbClr val="212529"/>
              </a:solidFill>
              <a:effectLst/>
            </a:endParaRPr>
          </a:p>
        </p:txBody>
      </p:sp>
      <p:sp>
        <p:nvSpPr>
          <p:cNvPr id="2" name="Título 1">
            <a:extLst>
              <a:ext uri="{FF2B5EF4-FFF2-40B4-BE49-F238E27FC236}">
                <a16:creationId xmlns:a16="http://schemas.microsoft.com/office/drawing/2014/main" id="{89B027BF-8CC0-46A1-8C4B-D8E8EAC04255}"/>
              </a:ext>
            </a:extLst>
          </p:cNvPr>
          <p:cNvSpPr>
            <a:spLocks noGrp="1"/>
          </p:cNvSpPr>
          <p:nvPr>
            <p:ph type="title"/>
          </p:nvPr>
        </p:nvSpPr>
        <p:spPr/>
        <p:txBody>
          <a:bodyPr>
            <a:noAutofit/>
          </a:bodyPr>
          <a:lstStyle/>
          <a:p>
            <a:r>
              <a:rPr lang="es-ES" dirty="0"/>
              <a:t>Variables de Calificación.</a:t>
            </a:r>
            <a:endParaRPr lang="es-PE" dirty="0"/>
          </a:p>
        </p:txBody>
      </p:sp>
      <p:pic>
        <p:nvPicPr>
          <p:cNvPr id="2050" name="Picture 2" descr="Acostado en la ilustración del concepto de flecha">
            <a:extLst>
              <a:ext uri="{FF2B5EF4-FFF2-40B4-BE49-F238E27FC236}">
                <a16:creationId xmlns:a16="http://schemas.microsoft.com/office/drawing/2014/main" id="{68C58B54-56E8-37A8-E0C0-42765F78A8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57" y="1373313"/>
            <a:ext cx="2785893" cy="2785893"/>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8E3D68FB-334B-443A-B8AF-14D585537A3A}"/>
              </a:ext>
            </a:extLst>
          </p:cNvPr>
          <p:cNvSpPr txBox="1"/>
          <p:nvPr/>
        </p:nvSpPr>
        <p:spPr>
          <a:xfrm>
            <a:off x="772528" y="4922712"/>
            <a:ext cx="4009022" cy="1015663"/>
          </a:xfrm>
          <a:prstGeom prst="rect">
            <a:avLst/>
          </a:prstGeom>
          <a:ln w="38100"/>
        </p:spPr>
        <p:style>
          <a:lnRef idx="2">
            <a:schemeClr val="accent1"/>
          </a:lnRef>
          <a:fillRef idx="1">
            <a:schemeClr val="lt1"/>
          </a:fillRef>
          <a:effectRef idx="0">
            <a:schemeClr val="accent1"/>
          </a:effectRef>
          <a:fontRef idx="minor">
            <a:schemeClr val="dk1"/>
          </a:fontRef>
        </p:style>
        <p:txBody>
          <a:bodyPr wrap="square">
            <a:spAutoFit/>
          </a:bodyPr>
          <a:lstStyle/>
          <a:p>
            <a:pPr lvl="1"/>
            <a:r>
              <a:rPr lang="es-ES" sz="1800" b="1" i="0" dirty="0">
                <a:solidFill>
                  <a:srgbClr val="212529"/>
                </a:solidFill>
                <a:effectLst/>
                <a:latin typeface="Arial" panose="020B0604020202020204" pitchFamily="34" charset="0"/>
                <a:cs typeface="Arial" panose="020B0604020202020204" pitchFamily="34" charset="0"/>
              </a:rPr>
              <a:t>Si se trata de un </a:t>
            </a:r>
            <a:r>
              <a:rPr lang="es-ES" sz="1800" b="1" i="0" u="sng" dirty="0">
                <a:solidFill>
                  <a:srgbClr val="212529"/>
                </a:solidFill>
                <a:effectLst/>
                <a:latin typeface="Arial" panose="020B0604020202020204" pitchFamily="34" charset="0"/>
                <a:cs typeface="Arial" panose="020B0604020202020204" pitchFamily="34" charset="0"/>
              </a:rPr>
              <a:t>nuevo contribuyente</a:t>
            </a:r>
            <a:r>
              <a:rPr lang="es-ES" sz="1800" b="1" i="0" dirty="0">
                <a:solidFill>
                  <a:srgbClr val="212529"/>
                </a:solidFill>
                <a:effectLst/>
                <a:latin typeface="Arial" panose="020B0604020202020204" pitchFamily="34" charset="0"/>
                <a:cs typeface="Arial" panose="020B0604020202020204" pitchFamily="34" charset="0"/>
              </a:rPr>
              <a:t>, la calificación que corresponde es </a:t>
            </a:r>
            <a:r>
              <a:rPr lang="es-ES" sz="2400" b="1" i="0" dirty="0">
                <a:solidFill>
                  <a:srgbClr val="212529"/>
                </a:solidFill>
                <a:effectLst/>
                <a:latin typeface="Arial" panose="020B0604020202020204" pitchFamily="34" charset="0"/>
                <a:cs typeface="Arial" panose="020B0604020202020204" pitchFamily="34" charset="0"/>
              </a:rPr>
              <a:t>C.</a:t>
            </a:r>
          </a:p>
        </p:txBody>
      </p:sp>
    </p:spTree>
    <p:extLst>
      <p:ext uri="{BB962C8B-B14F-4D97-AF65-F5344CB8AC3E}">
        <p14:creationId xmlns:p14="http://schemas.microsoft.com/office/powerpoint/2010/main" val="548859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1A60F1-1F37-4E60-97FC-B24B9DF60CA9}"/>
              </a:ext>
            </a:extLst>
          </p:cNvPr>
          <p:cNvSpPr>
            <a:spLocks noGrp="1"/>
          </p:cNvSpPr>
          <p:nvPr>
            <p:ph idx="1"/>
          </p:nvPr>
        </p:nvSpPr>
        <p:spPr>
          <a:xfrm>
            <a:off x="1208171" y="2595894"/>
            <a:ext cx="10515600" cy="3766806"/>
          </a:xfrm>
        </p:spPr>
        <p:txBody>
          <a:bodyPr>
            <a:normAutofit/>
          </a:bodyPr>
          <a:lstStyle/>
          <a:p>
            <a:pPr marL="0" indent="0">
              <a:buNone/>
            </a:pPr>
            <a:endParaRPr lang="es-PE" sz="1800" b="1" i="0" u="none" strike="noStrike" baseline="0" dirty="0">
              <a:solidFill>
                <a:srgbClr val="000000"/>
              </a:solidFill>
            </a:endParaRPr>
          </a:p>
          <a:p>
            <a:r>
              <a:rPr lang="es-PE" sz="2000" b="0" i="0" u="none" strike="noStrike" baseline="0" dirty="0">
                <a:solidFill>
                  <a:srgbClr val="000000"/>
                </a:solidFill>
              </a:rPr>
              <a:t>La asignación o modificación de un determinado </a:t>
            </a:r>
            <a:r>
              <a:rPr lang="es-PE" sz="2000" b="1" i="0" u="none" strike="noStrike" baseline="0" dirty="0">
                <a:solidFill>
                  <a:srgbClr val="000000"/>
                </a:solidFill>
              </a:rPr>
              <a:t>“Perfil de Cumplimiento” </a:t>
            </a:r>
            <a:r>
              <a:rPr lang="es-PE" sz="2000" b="0" i="0" u="none" strike="noStrike" baseline="0" dirty="0">
                <a:solidFill>
                  <a:srgbClr val="000000"/>
                </a:solidFill>
              </a:rPr>
              <a:t>se realizará de manera </a:t>
            </a:r>
            <a:r>
              <a:rPr lang="es-PE" sz="2000" b="1" i="0" u="none" strike="noStrike" baseline="0" dirty="0">
                <a:solidFill>
                  <a:srgbClr val="000000"/>
                </a:solidFill>
              </a:rPr>
              <a:t>TRIMESTR</a:t>
            </a:r>
            <a:r>
              <a:rPr lang="es-PE" sz="2000" i="0" u="none" strike="noStrike" baseline="0" dirty="0">
                <a:solidFill>
                  <a:srgbClr val="000000"/>
                </a:solidFill>
              </a:rPr>
              <a:t>AL</a:t>
            </a:r>
            <a:r>
              <a:rPr lang="es-PE" sz="2000" b="0" i="0" u="none" strike="noStrike" baseline="0" dirty="0">
                <a:solidFill>
                  <a:srgbClr val="000000"/>
                </a:solidFill>
              </a:rPr>
              <a:t> mediante </a:t>
            </a:r>
            <a:r>
              <a:rPr lang="es-PE" sz="2000" b="1" i="0" u="sng" strike="noStrike" baseline="0" dirty="0">
                <a:solidFill>
                  <a:srgbClr val="000000"/>
                </a:solidFill>
              </a:rPr>
              <a:t>Resolución de Intendencia, </a:t>
            </a:r>
            <a:r>
              <a:rPr lang="es-PE" sz="2000" i="0" strike="noStrike" baseline="0" dirty="0">
                <a:solidFill>
                  <a:srgbClr val="000000"/>
                </a:solidFill>
              </a:rPr>
              <a:t>la cual </a:t>
            </a:r>
            <a:r>
              <a:rPr lang="es-PE" sz="2000" b="0" i="0" u="none" strike="noStrike" baseline="0" dirty="0">
                <a:solidFill>
                  <a:srgbClr val="000000"/>
                </a:solidFill>
              </a:rPr>
              <a:t>surte efecto a </a:t>
            </a:r>
            <a:r>
              <a:rPr lang="es-PE" sz="2000" b="1" i="0" u="none" strike="noStrike" baseline="0" dirty="0">
                <a:solidFill>
                  <a:srgbClr val="000000"/>
                </a:solidFill>
              </a:rPr>
              <a:t>partir del primer día calendario del mes siguiente </a:t>
            </a:r>
            <a:r>
              <a:rPr lang="es-PE" sz="2000" b="0" i="0" u="none" strike="noStrike" baseline="0" dirty="0">
                <a:solidFill>
                  <a:srgbClr val="000000"/>
                </a:solidFill>
              </a:rPr>
              <a:t>a aquel en que:</a:t>
            </a:r>
          </a:p>
          <a:p>
            <a:pPr marL="0" indent="0">
              <a:buNone/>
            </a:pPr>
            <a:endParaRPr lang="es-PE" sz="2000" b="0" i="0" u="none" strike="noStrike" baseline="0" dirty="0">
              <a:solidFill>
                <a:srgbClr val="000000"/>
              </a:solidFill>
            </a:endParaRPr>
          </a:p>
          <a:p>
            <a:pPr marL="800100" lvl="1" indent="-342900">
              <a:buFont typeface="+mj-lt"/>
              <a:buAutoNum type="alphaLcParenR"/>
            </a:pPr>
            <a:r>
              <a:rPr lang="es-PE" sz="2000" b="0" i="0" u="none" strike="noStrike" baseline="0" dirty="0">
                <a:solidFill>
                  <a:srgbClr val="000000"/>
                </a:solidFill>
              </a:rPr>
              <a:t>Se realiza el depósito de dicha resolución, si la forma de su notificación hubiera sido la prevista en el inciso b) del artículo 104 del Código Tributario.</a:t>
            </a:r>
          </a:p>
          <a:p>
            <a:pPr marL="800100" lvl="1" indent="-342900">
              <a:buFont typeface="+mj-lt"/>
              <a:buAutoNum type="alphaLcParenR"/>
            </a:pPr>
            <a:r>
              <a:rPr lang="es-PE" sz="2000" b="0" i="0" u="none" strike="noStrike" baseline="0" dirty="0">
                <a:solidFill>
                  <a:srgbClr val="000000"/>
                </a:solidFill>
              </a:rPr>
              <a:t>Se realizan las publicaciones a que se refiere el artículo 105 del Código Tributario, si la forma de notificación fue la contemplada en dicho artículo. Si las citadas publicaciones se realizan en días distintos, para efecto de lo previsto en este literal se considera la fecha de la última publicación</a:t>
            </a:r>
            <a:r>
              <a:rPr lang="es-PE" sz="1800" b="0" i="0" u="none" strike="noStrike" baseline="0" dirty="0">
                <a:solidFill>
                  <a:srgbClr val="000000"/>
                </a:solidFill>
              </a:rPr>
              <a:t>.</a:t>
            </a:r>
          </a:p>
        </p:txBody>
      </p:sp>
      <p:sp>
        <p:nvSpPr>
          <p:cNvPr id="2" name="Título 1">
            <a:extLst>
              <a:ext uri="{FF2B5EF4-FFF2-40B4-BE49-F238E27FC236}">
                <a16:creationId xmlns:a16="http://schemas.microsoft.com/office/drawing/2014/main" id="{C9EB4BD9-6A06-4A4E-A245-1C94F21972B8}"/>
              </a:ext>
            </a:extLst>
          </p:cNvPr>
          <p:cNvSpPr>
            <a:spLocks noGrp="1"/>
          </p:cNvSpPr>
          <p:nvPr>
            <p:ph type="title"/>
          </p:nvPr>
        </p:nvSpPr>
        <p:spPr>
          <a:xfrm>
            <a:off x="1208171" y="333405"/>
            <a:ext cx="5779576" cy="866274"/>
          </a:xfrm>
        </p:spPr>
        <p:txBody>
          <a:bodyPr>
            <a:normAutofit/>
          </a:bodyPr>
          <a:lstStyle/>
          <a:p>
            <a:r>
              <a:rPr lang="es-ES" dirty="0">
                <a:latin typeface="Arial" panose="020B0604020202020204" pitchFamily="34" charset="0"/>
              </a:rPr>
              <a:t>Cuándo surte </a:t>
            </a:r>
            <a:r>
              <a:rPr lang="es-ES" i="0" u="none" strike="noStrike" baseline="0" dirty="0">
                <a:latin typeface="Arial" panose="020B0604020202020204" pitchFamily="34" charset="0"/>
              </a:rPr>
              <a:t>efectos la calificación del Perfil de Cumplimiento?</a:t>
            </a:r>
            <a:endParaRPr lang="es-PE" sz="3200" dirty="0"/>
          </a:p>
        </p:txBody>
      </p:sp>
    </p:spTree>
    <p:extLst>
      <p:ext uri="{BB962C8B-B14F-4D97-AF65-F5344CB8AC3E}">
        <p14:creationId xmlns:p14="http://schemas.microsoft.com/office/powerpoint/2010/main" val="1068922667"/>
      </p:ext>
    </p:extLst>
  </p:cSld>
  <p:clrMapOvr>
    <a:masterClrMapping/>
  </p:clrMapOvr>
</p:sld>
</file>

<file path=ppt/theme/theme1.xml><?xml version="1.0" encoding="utf-8"?>
<a:theme xmlns:a="http://schemas.openxmlformats.org/drawingml/2006/main" name="PPT_charla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_charlas" id="{E148F9BA-19C9-470E-AD9C-8E505AAB9455}" vid="{4F59F91B-3252-49AE-AFCC-B64EC352EA9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C234E2DE18D4B4FB0A1D22BE558132A" ma:contentTypeVersion="10" ma:contentTypeDescription="Crear nuevo documento." ma:contentTypeScope="" ma:versionID="8f8d280e7855a39ceb0514f5a87628e7">
  <xsd:schema xmlns:xsd="http://www.w3.org/2001/XMLSchema" xmlns:xs="http://www.w3.org/2001/XMLSchema" xmlns:p="http://schemas.microsoft.com/office/2006/metadata/properties" xmlns:ns2="b1c5b7f8-e175-482d-858e-1c0011096349" xmlns:ns3="8a7934d8-bca8-423c-84a6-bdc3dd68f4b0" targetNamespace="http://schemas.microsoft.com/office/2006/metadata/properties" ma:root="true" ma:fieldsID="8e1d1fb85e2726f0dbe30c352c878e66" ns2:_="" ns3:_="">
    <xsd:import namespace="b1c5b7f8-e175-482d-858e-1c0011096349"/>
    <xsd:import namespace="8a7934d8-bca8-423c-84a6-bdc3dd68f4b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c5b7f8-e175-482d-858e-1c00110963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a7934d8-bca8-423c-84a6-bdc3dd68f4b0" elementFormDefault="qualified">
    <xsd:import namespace="http://schemas.microsoft.com/office/2006/documentManagement/types"/>
    <xsd:import namespace="http://schemas.microsoft.com/office/infopath/2007/PartnerControls"/>
    <xsd:element name="SharedWithUsers" ma:index="10"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D37D57-81FC-4312-B5B6-A30342F59F71}"/>
</file>

<file path=customXml/itemProps2.xml><?xml version="1.0" encoding="utf-8"?>
<ds:datastoreItem xmlns:ds="http://schemas.openxmlformats.org/officeDocument/2006/customXml" ds:itemID="{476A7434-CAA1-4E53-935D-87B18AA510BE}"/>
</file>

<file path=customXml/itemProps3.xml><?xml version="1.0" encoding="utf-8"?>
<ds:datastoreItem xmlns:ds="http://schemas.openxmlformats.org/officeDocument/2006/customXml" ds:itemID="{D5FABC04-C8A2-4ACF-8502-9DB1C02508AE}"/>
</file>

<file path=docProps/app.xml><?xml version="1.0" encoding="utf-8"?>
<Properties xmlns="http://schemas.openxmlformats.org/officeDocument/2006/extended-properties" xmlns:vt="http://schemas.openxmlformats.org/officeDocument/2006/docPropsVTypes">
  <Template>PPT_charlas</Template>
  <TotalTime>1012</TotalTime>
  <Words>767</Words>
  <Application>Microsoft Office PowerPoint</Application>
  <PresentationFormat>Panorámica</PresentationFormat>
  <Paragraphs>60</Paragraphs>
  <Slides>13</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Calibri Light</vt:lpstr>
      <vt:lpstr>Raleway</vt:lpstr>
      <vt:lpstr>Wingdings</vt:lpstr>
      <vt:lpstr>PPT_charlas</vt:lpstr>
      <vt:lpstr>Perfil de cumplimiento</vt:lpstr>
      <vt:lpstr>¿Qué es el Perfil de Cumplimiento?</vt:lpstr>
      <vt:lpstr>Objetivos del Perfil de Cumplimiento</vt:lpstr>
      <vt:lpstr>Niveles de calificación de Cumplimiento</vt:lpstr>
      <vt:lpstr>Variables de Calificación.</vt:lpstr>
      <vt:lpstr>Variables de Calificación.</vt:lpstr>
      <vt:lpstr>Variables de Calificación.</vt:lpstr>
      <vt:lpstr>Variables de Calificación.</vt:lpstr>
      <vt:lpstr>Cuándo surte efectos la calificación del Perfil de Cumplimiento?</vt:lpstr>
      <vt:lpstr>Efectos del perfil de cumplimiento</vt:lpstr>
      <vt:lpstr>Efectos del perfil de cumplimiento</vt:lpstr>
      <vt:lpstr>Periodo de “Calificación de Prueba”</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Mauricio Agapito Javier Vladimir</dc:creator>
  <cp:lastModifiedBy>Ayllon Fuentes Cecilia Maria Del Rosario</cp:lastModifiedBy>
  <cp:revision>51</cp:revision>
  <dcterms:created xsi:type="dcterms:W3CDTF">2024-02-05T14:50:36Z</dcterms:created>
  <dcterms:modified xsi:type="dcterms:W3CDTF">2024-08-01T23:57:32Z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0x0101005C234E2DE18D4B4FB0A1D22BE558132A</vt:lpwstr>
  </property>
</Properties>
</file>