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7" r:id="rId7"/>
    <p:sldId id="265" r:id="rId8"/>
    <p:sldId id="266" r:id="rId9"/>
    <p:sldId id="267" r:id="rId10"/>
    <p:sldId id="268" r:id="rId11"/>
    <p:sldId id="269" r:id="rId12"/>
    <p:sldId id="270" r:id="rId13"/>
    <p:sldId id="271" r:id="rId14"/>
    <p:sldId id="272" r:id="rId15"/>
    <p:sldId id="274" r:id="rId16"/>
    <p:sldId id="273" r:id="rId17"/>
    <p:sldId id="276" r:id="rId18"/>
    <p:sldId id="277" r:id="rId19"/>
    <p:sldId id="278" r:id="rId20"/>
    <p:sldId id="279" r:id="rId21"/>
    <p:sldId id="260" r:id="rId2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62A2"/>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7BDC7-BA2B-45F1-9AEB-E5B0A5F3EA38}" v="1" dt="2023-03-30T20:45:42.75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userDrawn="1"/>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userDrawn="1"/>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25CD8DB-5355-40E7-B50A-EAA17C5E5D81}" type="datetimeFigureOut">
              <a:rPr lang="es-PE" smtClean="0"/>
              <a:pPr/>
              <a:t>3/04/2023</a:t>
            </a:fld>
            <a:endParaRPr lang="es-PE"/>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PE"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userDrawn="1"/>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83082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025CD8DB-5355-40E7-B50A-EAA17C5E5D81}" type="datetimeFigureOut">
              <a:rPr lang="es-PE" smtClean="0"/>
              <a:t>3/04/2023</a:t>
            </a:fld>
            <a:endParaRPr lang="es-PE"/>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2785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025CD8DB-5355-40E7-B50A-EAA17C5E5D81}" type="datetimeFigureOut">
              <a:rPr lang="es-PE" smtClean="0"/>
              <a:t>3/04/2023</a:t>
            </a:fld>
            <a:endParaRPr lang="es-PE"/>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7147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userDrawn="1"/>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userDrawn="1"/>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447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userDrawn="1"/>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userDrawn="1"/>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025CD8DB-5355-40E7-B50A-EAA17C5E5D81}" type="datetimeFigureOut">
              <a:rPr lang="es-PE" smtClean="0"/>
              <a:t>3/04/2023</a:t>
            </a:fld>
            <a:endParaRPr lang="es-PE"/>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endParaRPr lang="es-PE"/>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139616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userDrawn="1"/>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userDrawn="1"/>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userDrawn="1"/>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03478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userDrawn="1"/>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dirty="0"/>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025CD8DB-5355-40E7-B50A-EAA17C5E5D81}" type="datetimeFigureOut">
              <a:rPr lang="es-PE" smtClean="0"/>
              <a:t>3/04/2023</a:t>
            </a:fld>
            <a:endParaRPr lang="es-PE"/>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EA39F234-D644-4346-B144-73031AE79C7F}" type="slidenum">
              <a:rPr lang="es-PE" smtClean="0"/>
              <a:t>‹Nº›</a:t>
            </a:fld>
            <a:endParaRPr lang="es-PE"/>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userDrawn="1"/>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7748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025CD8DB-5355-40E7-B50A-EAA17C5E5D81}" type="datetimeFigureOut">
              <a:rPr lang="es-PE" smtClean="0"/>
              <a:t>3/04/2023</a:t>
            </a:fld>
            <a:endParaRPr lang="es-PE"/>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30361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025CD8DB-5355-40E7-B50A-EAA17C5E5D81}" type="datetimeFigureOut">
              <a:rPr lang="es-PE" smtClean="0"/>
              <a:t>3/04/2023</a:t>
            </a:fld>
            <a:endParaRPr lang="es-PE"/>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9995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025CD8DB-5355-40E7-B50A-EAA17C5E5D81}" type="datetimeFigureOut">
              <a:rPr lang="es-PE" smtClean="0"/>
              <a:t>3/04/2023</a:t>
            </a:fld>
            <a:endParaRPr lang="es-PE"/>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126864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025CD8DB-5355-40E7-B50A-EAA17C5E5D81}" type="datetimeFigureOut">
              <a:rPr lang="es-PE" smtClean="0"/>
              <a:t>3/04/2023</a:t>
            </a:fld>
            <a:endParaRPr lang="es-PE"/>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EA39F234-D644-4346-B144-73031AE79C7F}" type="slidenum">
              <a:rPr lang="es-PE" smtClean="0"/>
              <a:t>‹Nº›</a:t>
            </a:fld>
            <a:endParaRPr lang="es-PE"/>
          </a:p>
        </p:txBody>
      </p:sp>
    </p:spTree>
    <p:extLst>
      <p:ext uri="{BB962C8B-B14F-4D97-AF65-F5344CB8AC3E}">
        <p14:creationId xmlns:p14="http://schemas.microsoft.com/office/powerpoint/2010/main" val="272696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CD8DB-5355-40E7-B50A-EAA17C5E5D81}" type="datetimeFigureOut">
              <a:rPr lang="es-PE" smtClean="0"/>
              <a:t>3/04/2023</a:t>
            </a:fld>
            <a:endParaRPr lang="es-PE"/>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9F234-D644-4346-B144-73031AE79C7F}" type="slidenum">
              <a:rPr lang="es-PE" smtClean="0"/>
              <a:t>‹Nº›</a:t>
            </a:fld>
            <a:endParaRPr lang="es-PE"/>
          </a:p>
        </p:txBody>
      </p:sp>
    </p:spTree>
    <p:extLst>
      <p:ext uri="{BB962C8B-B14F-4D97-AF65-F5344CB8AC3E}">
        <p14:creationId xmlns:p14="http://schemas.microsoft.com/office/powerpoint/2010/main" val="403439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mprender.sunat.gob.pe/" TargetMode="External"/><Relationship Id="rId2" Type="http://schemas.openxmlformats.org/officeDocument/2006/relationships/hyperlink" Target="http://www.sunat.gob.p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personas.sunat.gob.p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unat.gob.p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unat.gob.p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mprender.sunat.gob.p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ersonas.sunat.gob.p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E34D744-F304-4EF7-85B8-611B75916998}"/>
              </a:ext>
            </a:extLst>
          </p:cNvPr>
          <p:cNvSpPr>
            <a:spLocks noGrp="1"/>
          </p:cNvSpPr>
          <p:nvPr>
            <p:ph type="ctrTitle"/>
          </p:nvPr>
        </p:nvSpPr>
        <p:spPr>
          <a:xfrm>
            <a:off x="276045" y="1936513"/>
            <a:ext cx="7608497" cy="1867652"/>
          </a:xfrm>
        </p:spPr>
        <p:txBody>
          <a:bodyPr/>
          <a:lstStyle/>
          <a:p>
            <a:r>
              <a:rPr lang="es-ES" dirty="0"/>
              <a:t>Buzón electrónico.</a:t>
            </a:r>
            <a:br>
              <a:rPr lang="es-ES" dirty="0"/>
            </a:br>
            <a:r>
              <a:rPr lang="es-ES" dirty="0"/>
              <a:t>Alcances del Decreto Legislativo 1523.</a:t>
            </a:r>
            <a:endParaRPr lang="es-PE" dirty="0"/>
          </a:p>
        </p:txBody>
      </p:sp>
      <p:sp>
        <p:nvSpPr>
          <p:cNvPr id="5" name="CuadroTexto 4">
            <a:extLst>
              <a:ext uri="{FF2B5EF4-FFF2-40B4-BE49-F238E27FC236}">
                <a16:creationId xmlns:a16="http://schemas.microsoft.com/office/drawing/2014/main" id="{1AFDBFE4-B64E-93AE-08CC-6AD04B82F161}"/>
              </a:ext>
            </a:extLst>
          </p:cNvPr>
          <p:cNvSpPr txBox="1"/>
          <p:nvPr/>
        </p:nvSpPr>
        <p:spPr>
          <a:xfrm>
            <a:off x="276045" y="4623759"/>
            <a:ext cx="3985404" cy="646331"/>
          </a:xfrm>
          <a:prstGeom prst="rect">
            <a:avLst/>
          </a:prstGeom>
          <a:noFill/>
        </p:spPr>
        <p:txBody>
          <a:bodyPr wrap="square">
            <a:spAutoFit/>
          </a:bodyPr>
          <a:lstStyle/>
          <a:p>
            <a:r>
              <a:rPr lang="es-ES" dirty="0">
                <a:solidFill>
                  <a:schemeClr val="bg1"/>
                </a:solidFill>
                <a:latin typeface="Arial" panose="020B0604020202020204" pitchFamily="34" charset="0"/>
                <a:cs typeface="Arial" panose="020B0604020202020204" pitchFamily="34" charset="0"/>
              </a:rPr>
              <a:t>Importancia para el cumplimiento oportuno de las obligaciones fiscales</a:t>
            </a:r>
            <a:endParaRPr lang="es-P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47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13574CE-E172-3654-D910-139EB8DB65AA}"/>
              </a:ext>
            </a:extLst>
          </p:cNvPr>
          <p:cNvSpPr>
            <a:spLocks noGrp="1"/>
          </p:cNvSpPr>
          <p:nvPr>
            <p:ph type="title"/>
          </p:nvPr>
        </p:nvSpPr>
        <p:spPr/>
        <p:txBody>
          <a:bodyPr/>
          <a:lstStyle/>
          <a:p>
            <a:r>
              <a:rPr lang="es-PE" dirty="0"/>
              <a:t>APP </a:t>
            </a:r>
            <a:r>
              <a:rPr lang="es-PE" sz="2400" dirty="0"/>
              <a:t>SUNAT</a:t>
            </a:r>
            <a:endParaRPr lang="es-PE" dirty="0"/>
          </a:p>
        </p:txBody>
      </p:sp>
      <p:pic>
        <p:nvPicPr>
          <p:cNvPr id="4" name="Imagen 3">
            <a:extLst>
              <a:ext uri="{FF2B5EF4-FFF2-40B4-BE49-F238E27FC236}">
                <a16:creationId xmlns:a16="http://schemas.microsoft.com/office/drawing/2014/main" id="{0071253B-02D0-FF27-42F7-B861D76A89A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8706" y="2404287"/>
            <a:ext cx="2138395" cy="3792546"/>
          </a:xfrm>
          <a:prstGeom prst="rect">
            <a:avLst/>
          </a:prstGeom>
          <a:ln>
            <a:solidFill>
              <a:schemeClr val="tx1"/>
            </a:solidFill>
          </a:ln>
        </p:spPr>
      </p:pic>
      <p:pic>
        <p:nvPicPr>
          <p:cNvPr id="5" name="Imagen 4">
            <a:extLst>
              <a:ext uri="{FF2B5EF4-FFF2-40B4-BE49-F238E27FC236}">
                <a16:creationId xmlns:a16="http://schemas.microsoft.com/office/drawing/2014/main" id="{6EF9BBD8-703F-FCC2-8AF7-53517E05F94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61473" y="2394886"/>
            <a:ext cx="2138396" cy="3801947"/>
          </a:xfrm>
          <a:prstGeom prst="rect">
            <a:avLst/>
          </a:prstGeom>
          <a:ln>
            <a:solidFill>
              <a:schemeClr val="tx1"/>
            </a:solidFill>
          </a:ln>
        </p:spPr>
      </p:pic>
      <p:sp>
        <p:nvSpPr>
          <p:cNvPr id="6" name="Rectángulo 5">
            <a:extLst>
              <a:ext uri="{FF2B5EF4-FFF2-40B4-BE49-F238E27FC236}">
                <a16:creationId xmlns:a16="http://schemas.microsoft.com/office/drawing/2014/main" id="{FCFC27F0-7DF2-FB1A-E5D1-850CD23111AE}"/>
              </a:ext>
            </a:extLst>
          </p:cNvPr>
          <p:cNvSpPr/>
          <p:nvPr/>
        </p:nvSpPr>
        <p:spPr>
          <a:xfrm>
            <a:off x="1434517" y="3058971"/>
            <a:ext cx="2057535" cy="4860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7" name="Google Shape;1964;p31">
            <a:extLst>
              <a:ext uri="{FF2B5EF4-FFF2-40B4-BE49-F238E27FC236}">
                <a16:creationId xmlns:a16="http://schemas.microsoft.com/office/drawing/2014/main" id="{EAC4D7D0-D3F1-629C-6102-69D13EC9782D}"/>
              </a:ext>
            </a:extLst>
          </p:cNvPr>
          <p:cNvGrpSpPr/>
          <p:nvPr/>
        </p:nvGrpSpPr>
        <p:grpSpPr>
          <a:xfrm>
            <a:off x="1345268" y="1978422"/>
            <a:ext cx="2233727" cy="4633190"/>
            <a:chOff x="2689427" y="238125"/>
            <a:chExt cx="2525675" cy="5238750"/>
          </a:xfrm>
        </p:grpSpPr>
        <p:sp>
          <p:nvSpPr>
            <p:cNvPr id="8" name="Google Shape;1965;p31">
              <a:extLst>
                <a:ext uri="{FF2B5EF4-FFF2-40B4-BE49-F238E27FC236}">
                  <a16:creationId xmlns:a16="http://schemas.microsoft.com/office/drawing/2014/main" id="{BE89E8FC-31D7-0253-DF67-C5C0AAB44596}"/>
                </a:ext>
              </a:extLst>
            </p:cNvPr>
            <p:cNvSpPr/>
            <p:nvPr/>
          </p:nvSpPr>
          <p:spPr>
            <a:xfrm>
              <a:off x="2689427"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966;p31">
              <a:extLst>
                <a:ext uri="{FF2B5EF4-FFF2-40B4-BE49-F238E27FC236}">
                  <a16:creationId xmlns:a16="http://schemas.microsoft.com/office/drawing/2014/main" id="{F39C929C-4537-6B2C-FE4E-AAD948863D03}"/>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7;p31">
              <a:extLst>
                <a:ext uri="{FF2B5EF4-FFF2-40B4-BE49-F238E27FC236}">
                  <a16:creationId xmlns:a16="http://schemas.microsoft.com/office/drawing/2014/main" id="{E8B3EB28-9C75-C664-A043-1D7B0A6ECCA2}"/>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8;p31">
              <a:extLst>
                <a:ext uri="{FF2B5EF4-FFF2-40B4-BE49-F238E27FC236}">
                  <a16:creationId xmlns:a16="http://schemas.microsoft.com/office/drawing/2014/main" id="{0BF93494-5931-4BD1-F7D6-52C301349A6D}"/>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64;p31">
            <a:extLst>
              <a:ext uri="{FF2B5EF4-FFF2-40B4-BE49-F238E27FC236}">
                <a16:creationId xmlns:a16="http://schemas.microsoft.com/office/drawing/2014/main" id="{7CFD159C-C3B5-7AA9-89B3-799B545FEBCE}"/>
              </a:ext>
            </a:extLst>
          </p:cNvPr>
          <p:cNvGrpSpPr/>
          <p:nvPr/>
        </p:nvGrpSpPr>
        <p:grpSpPr>
          <a:xfrm>
            <a:off x="4306887" y="1977260"/>
            <a:ext cx="2233727" cy="4633190"/>
            <a:chOff x="2547150" y="238125"/>
            <a:chExt cx="2525675" cy="5238750"/>
          </a:xfrm>
        </p:grpSpPr>
        <p:sp>
          <p:nvSpPr>
            <p:cNvPr id="13" name="Google Shape;1965;p31">
              <a:extLst>
                <a:ext uri="{FF2B5EF4-FFF2-40B4-BE49-F238E27FC236}">
                  <a16:creationId xmlns:a16="http://schemas.microsoft.com/office/drawing/2014/main" id="{EFD75C12-5201-B0CF-57A7-A7B9AC21AA63}"/>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966;p31">
              <a:extLst>
                <a:ext uri="{FF2B5EF4-FFF2-40B4-BE49-F238E27FC236}">
                  <a16:creationId xmlns:a16="http://schemas.microsoft.com/office/drawing/2014/main" id="{9499A1C9-5533-D54D-A4FE-1F6B5B7E642E}"/>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7;p31">
              <a:extLst>
                <a:ext uri="{FF2B5EF4-FFF2-40B4-BE49-F238E27FC236}">
                  <a16:creationId xmlns:a16="http://schemas.microsoft.com/office/drawing/2014/main" id="{3666764E-EAC1-C9E0-01EB-2C3432A6F386}"/>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8;p31">
              <a:extLst>
                <a:ext uri="{FF2B5EF4-FFF2-40B4-BE49-F238E27FC236}">
                  <a16:creationId xmlns:a16="http://schemas.microsoft.com/office/drawing/2014/main" id="{316ACC5E-1828-6971-4F09-CFF10AD94772}"/>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CuadroTexto 16">
            <a:extLst>
              <a:ext uri="{FF2B5EF4-FFF2-40B4-BE49-F238E27FC236}">
                <a16:creationId xmlns:a16="http://schemas.microsoft.com/office/drawing/2014/main" id="{491E2B7B-C179-DA17-5E75-B397B41C0C02}"/>
              </a:ext>
            </a:extLst>
          </p:cNvPr>
          <p:cNvSpPr txBox="1"/>
          <p:nvPr/>
        </p:nvSpPr>
        <p:spPr>
          <a:xfrm>
            <a:off x="7282517" y="3063851"/>
            <a:ext cx="4124325" cy="1631216"/>
          </a:xfrm>
          <a:prstGeom prst="rect">
            <a:avLst/>
          </a:prstGeom>
          <a:noFill/>
        </p:spPr>
        <p:txBody>
          <a:bodyPr wrap="square">
            <a:spAutoFit/>
          </a:bodyPr>
          <a:lstStyle/>
          <a:p>
            <a:pPr marL="742950" lvl="1" indent="-285750">
              <a:buFont typeface="Arial" panose="020B0604020202020204" pitchFamily="34" charset="0"/>
              <a:buChar char="•"/>
            </a:pPr>
            <a:r>
              <a:rPr lang="es-ES" sz="2000" dirty="0">
                <a:solidFill>
                  <a:srgbClr val="0062A2"/>
                </a:solidFill>
                <a:latin typeface="Arial" panose="020B0604020202020204" pitchFamily="34" charset="0"/>
                <a:cs typeface="Arial" panose="020B0604020202020204" pitchFamily="34" charset="0"/>
              </a:rPr>
              <a:t>Ingresar a la opción Buzón SOL</a:t>
            </a:r>
          </a:p>
          <a:p>
            <a:pPr marL="742950" lvl="1" indent="-285750">
              <a:buFont typeface="Arial" panose="020B0604020202020204" pitchFamily="34" charset="0"/>
              <a:buChar char="•"/>
            </a:pPr>
            <a:endParaRPr lang="es-ES" sz="2000" dirty="0">
              <a:solidFill>
                <a:srgbClr val="0062A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sz="2000" dirty="0">
                <a:solidFill>
                  <a:srgbClr val="0062A2"/>
                </a:solidFill>
                <a:latin typeface="Arial" panose="020B0604020202020204" pitchFamily="34" charset="0"/>
                <a:cs typeface="Arial" panose="020B0604020202020204" pitchFamily="34" charset="0"/>
              </a:rPr>
              <a:t>Luego ingresar con tu clave sol a SUNAT en Línea.</a:t>
            </a:r>
          </a:p>
        </p:txBody>
      </p:sp>
    </p:spTree>
    <p:extLst>
      <p:ext uri="{BB962C8B-B14F-4D97-AF65-F5344CB8AC3E}">
        <p14:creationId xmlns:p14="http://schemas.microsoft.com/office/powerpoint/2010/main" val="339959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25DB316-077E-9CCA-9328-B6430E7BE249}"/>
              </a:ext>
            </a:extLst>
          </p:cNvPr>
          <p:cNvSpPr>
            <a:spLocks noGrp="1"/>
          </p:cNvSpPr>
          <p:nvPr>
            <p:ph type="title"/>
          </p:nvPr>
        </p:nvSpPr>
        <p:spPr/>
        <p:txBody>
          <a:bodyPr/>
          <a:lstStyle/>
          <a:p>
            <a:r>
              <a:rPr lang="es-PE" dirty="0"/>
              <a:t>APP </a:t>
            </a:r>
            <a:r>
              <a:rPr lang="es-PE" sz="2400" dirty="0"/>
              <a:t>SUNAT</a:t>
            </a:r>
            <a:endParaRPr lang="es-PE" dirty="0"/>
          </a:p>
        </p:txBody>
      </p:sp>
      <p:pic>
        <p:nvPicPr>
          <p:cNvPr id="4" name="Imagen 3">
            <a:extLst>
              <a:ext uri="{FF2B5EF4-FFF2-40B4-BE49-F238E27FC236}">
                <a16:creationId xmlns:a16="http://schemas.microsoft.com/office/drawing/2014/main" id="{2825FC1C-AFF2-488C-39DE-074CDD02B97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19433" y="2375750"/>
            <a:ext cx="2203649" cy="3821083"/>
          </a:xfrm>
          <a:prstGeom prst="rect">
            <a:avLst/>
          </a:prstGeom>
          <a:ln>
            <a:solidFill>
              <a:schemeClr val="tx1"/>
            </a:solidFill>
          </a:ln>
        </p:spPr>
      </p:pic>
      <p:pic>
        <p:nvPicPr>
          <p:cNvPr id="5" name="Imagen 4">
            <a:extLst>
              <a:ext uri="{FF2B5EF4-FFF2-40B4-BE49-F238E27FC236}">
                <a16:creationId xmlns:a16="http://schemas.microsoft.com/office/drawing/2014/main" id="{2DA5C116-D3A1-F0C2-445A-1507D369641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07806" y="2433113"/>
            <a:ext cx="2143385" cy="3850434"/>
          </a:xfrm>
          <a:prstGeom prst="rect">
            <a:avLst/>
          </a:prstGeom>
          <a:ln>
            <a:solidFill>
              <a:schemeClr val="tx1"/>
            </a:solidFill>
          </a:ln>
        </p:spPr>
      </p:pic>
      <p:grpSp>
        <p:nvGrpSpPr>
          <p:cNvPr id="6" name="Google Shape;1964;p31">
            <a:extLst>
              <a:ext uri="{FF2B5EF4-FFF2-40B4-BE49-F238E27FC236}">
                <a16:creationId xmlns:a16="http://schemas.microsoft.com/office/drawing/2014/main" id="{E6D56A86-A3A6-5DD9-9644-AE9627888F08}"/>
              </a:ext>
            </a:extLst>
          </p:cNvPr>
          <p:cNvGrpSpPr/>
          <p:nvPr/>
        </p:nvGrpSpPr>
        <p:grpSpPr>
          <a:xfrm>
            <a:off x="1219433" y="1978422"/>
            <a:ext cx="2233727" cy="4633190"/>
            <a:chOff x="2547150" y="238125"/>
            <a:chExt cx="2525675" cy="5238750"/>
          </a:xfrm>
        </p:grpSpPr>
        <p:sp>
          <p:nvSpPr>
            <p:cNvPr id="7" name="Google Shape;1965;p31">
              <a:extLst>
                <a:ext uri="{FF2B5EF4-FFF2-40B4-BE49-F238E27FC236}">
                  <a16:creationId xmlns:a16="http://schemas.microsoft.com/office/drawing/2014/main" id="{8EE28239-D50F-D4BD-50C7-1D9401BDAC2A}"/>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6;p31">
              <a:extLst>
                <a:ext uri="{FF2B5EF4-FFF2-40B4-BE49-F238E27FC236}">
                  <a16:creationId xmlns:a16="http://schemas.microsoft.com/office/drawing/2014/main" id="{6C8CB4D6-0BB0-F2AC-9C1B-EB9CC2160565}"/>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67;p31">
              <a:extLst>
                <a:ext uri="{FF2B5EF4-FFF2-40B4-BE49-F238E27FC236}">
                  <a16:creationId xmlns:a16="http://schemas.microsoft.com/office/drawing/2014/main" id="{A7A72FBD-E177-6652-D533-AEB47DA73F74}"/>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8;p31">
              <a:extLst>
                <a:ext uri="{FF2B5EF4-FFF2-40B4-BE49-F238E27FC236}">
                  <a16:creationId xmlns:a16="http://schemas.microsoft.com/office/drawing/2014/main" id="{F6E09E50-9C82-BDF3-DFCB-E4390335CAFB}"/>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964;p31">
            <a:extLst>
              <a:ext uri="{FF2B5EF4-FFF2-40B4-BE49-F238E27FC236}">
                <a16:creationId xmlns:a16="http://schemas.microsoft.com/office/drawing/2014/main" id="{6D730D68-F9EE-0A2C-6F3B-A9515D9693C5}"/>
              </a:ext>
            </a:extLst>
          </p:cNvPr>
          <p:cNvGrpSpPr/>
          <p:nvPr/>
        </p:nvGrpSpPr>
        <p:grpSpPr>
          <a:xfrm>
            <a:off x="3963465" y="2017199"/>
            <a:ext cx="2233727" cy="4633190"/>
            <a:chOff x="2547150" y="238125"/>
            <a:chExt cx="2525675" cy="5238750"/>
          </a:xfrm>
        </p:grpSpPr>
        <p:sp>
          <p:nvSpPr>
            <p:cNvPr id="12" name="Google Shape;1965;p31">
              <a:extLst>
                <a:ext uri="{FF2B5EF4-FFF2-40B4-BE49-F238E27FC236}">
                  <a16:creationId xmlns:a16="http://schemas.microsoft.com/office/drawing/2014/main" id="{A5DEA6BD-2480-EC90-9B42-8B0864D6721E}"/>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6;p31">
              <a:extLst>
                <a:ext uri="{FF2B5EF4-FFF2-40B4-BE49-F238E27FC236}">
                  <a16:creationId xmlns:a16="http://schemas.microsoft.com/office/drawing/2014/main" id="{C74C7872-5BB1-DE48-EFC5-76F5E328ECF7}"/>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7;p31">
              <a:extLst>
                <a:ext uri="{FF2B5EF4-FFF2-40B4-BE49-F238E27FC236}">
                  <a16:creationId xmlns:a16="http://schemas.microsoft.com/office/drawing/2014/main" id="{D2EB37E1-D2CD-EAB5-2745-8F27EE529D7E}"/>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8;p31">
              <a:extLst>
                <a:ext uri="{FF2B5EF4-FFF2-40B4-BE49-F238E27FC236}">
                  <a16:creationId xmlns:a16="http://schemas.microsoft.com/office/drawing/2014/main" id="{CF9783B3-D147-6FD8-0362-0737A19D7C1E}"/>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CuadroTexto 15">
            <a:extLst>
              <a:ext uri="{FF2B5EF4-FFF2-40B4-BE49-F238E27FC236}">
                <a16:creationId xmlns:a16="http://schemas.microsoft.com/office/drawing/2014/main" id="{FB4BBC00-C87E-4DB9-582E-6A991366F198}"/>
              </a:ext>
            </a:extLst>
          </p:cNvPr>
          <p:cNvSpPr txBox="1"/>
          <p:nvPr/>
        </p:nvSpPr>
        <p:spPr>
          <a:xfrm>
            <a:off x="6782803" y="2720341"/>
            <a:ext cx="3629438" cy="3170099"/>
          </a:xfrm>
          <a:prstGeom prst="rect">
            <a:avLst/>
          </a:prstGeom>
          <a:noFill/>
        </p:spPr>
        <p:txBody>
          <a:bodyPr wrap="square">
            <a:spAutoFit/>
          </a:bodyPr>
          <a:lstStyle/>
          <a:p>
            <a:pPr marL="742950" lvl="1" indent="-285750">
              <a:buClr>
                <a:schemeClr val="accent1"/>
              </a:buClr>
              <a:buFont typeface="Arial" panose="020B0604020202020204" pitchFamily="34" charset="0"/>
              <a:buChar char="•"/>
            </a:pPr>
            <a:r>
              <a:rPr lang="es-ES" sz="2000" dirty="0">
                <a:solidFill>
                  <a:srgbClr val="0062A2"/>
                </a:solidFill>
                <a:latin typeface="Arial" panose="020B0604020202020204" pitchFamily="34" charset="0"/>
                <a:cs typeface="Arial" panose="020B0604020202020204" pitchFamily="34" charset="0"/>
              </a:rPr>
              <a:t>Una vez que accedes, puedes ingresar a cualquiera de las opciones que permite este buzón.</a:t>
            </a:r>
          </a:p>
          <a:p>
            <a:pPr marL="742950" lvl="1" indent="-285750">
              <a:buClr>
                <a:schemeClr val="accent1"/>
              </a:buClr>
              <a:buFont typeface="Arial" panose="020B0604020202020204" pitchFamily="34" charset="0"/>
              <a:buChar char="•"/>
            </a:pPr>
            <a:endParaRPr lang="es-ES" sz="2000" dirty="0">
              <a:solidFill>
                <a:srgbClr val="0062A2"/>
              </a:solidFill>
              <a:latin typeface="Arial" panose="020B0604020202020204" pitchFamily="34" charset="0"/>
              <a:cs typeface="Arial" panose="020B0604020202020204" pitchFamily="34" charset="0"/>
            </a:endParaRPr>
          </a:p>
          <a:p>
            <a:pPr marL="742950" lvl="1" indent="-285750">
              <a:buClr>
                <a:schemeClr val="accent1"/>
              </a:buClr>
              <a:buFont typeface="Arial" panose="020B0604020202020204" pitchFamily="34" charset="0"/>
              <a:buChar char="•"/>
            </a:pPr>
            <a:r>
              <a:rPr lang="es-ES" sz="2000" dirty="0">
                <a:solidFill>
                  <a:srgbClr val="0062A2"/>
                </a:solidFill>
                <a:latin typeface="Arial" panose="020B0604020202020204" pitchFamily="34" charset="0"/>
                <a:cs typeface="Arial" panose="020B0604020202020204" pitchFamily="34" charset="0"/>
              </a:rPr>
              <a:t>Puedes ver tus notificaciones, mensajes, carpetas, etc.</a:t>
            </a:r>
          </a:p>
        </p:txBody>
      </p:sp>
    </p:spTree>
    <p:extLst>
      <p:ext uri="{BB962C8B-B14F-4D97-AF65-F5344CB8AC3E}">
        <p14:creationId xmlns:p14="http://schemas.microsoft.com/office/powerpoint/2010/main" val="408381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F97ABAA-667E-42D6-06C1-12A67A692440}"/>
              </a:ext>
            </a:extLst>
          </p:cNvPr>
          <p:cNvSpPr>
            <a:spLocks noGrp="1"/>
          </p:cNvSpPr>
          <p:nvPr>
            <p:ph type="title"/>
          </p:nvPr>
        </p:nvSpPr>
        <p:spPr/>
        <p:txBody>
          <a:bodyPr/>
          <a:lstStyle/>
          <a:p>
            <a:r>
              <a:rPr lang="es-PE" sz="2400" dirty="0">
                <a:solidFill>
                  <a:schemeClr val="bg1"/>
                </a:solidFill>
              </a:rPr>
              <a:t>APP PERSONAS</a:t>
            </a:r>
            <a:endParaRPr lang="es-PE" dirty="0"/>
          </a:p>
        </p:txBody>
      </p:sp>
      <p:pic>
        <p:nvPicPr>
          <p:cNvPr id="5" name="Imagen 4">
            <a:extLst>
              <a:ext uri="{FF2B5EF4-FFF2-40B4-BE49-F238E27FC236}">
                <a16:creationId xmlns:a16="http://schemas.microsoft.com/office/drawing/2014/main" id="{EB6A07D8-24B3-6779-760D-EC53BA67256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826608" y="2308502"/>
            <a:ext cx="2233727" cy="3887520"/>
          </a:xfrm>
          <a:prstGeom prst="rect">
            <a:avLst/>
          </a:prstGeom>
        </p:spPr>
      </p:pic>
      <p:sp>
        <p:nvSpPr>
          <p:cNvPr id="6" name="CuadroTexto 5">
            <a:extLst>
              <a:ext uri="{FF2B5EF4-FFF2-40B4-BE49-F238E27FC236}">
                <a16:creationId xmlns:a16="http://schemas.microsoft.com/office/drawing/2014/main" id="{11B7324D-E315-ABFD-E3FC-6BFE4FFFBD2C}"/>
              </a:ext>
            </a:extLst>
          </p:cNvPr>
          <p:cNvSpPr txBox="1"/>
          <p:nvPr/>
        </p:nvSpPr>
        <p:spPr>
          <a:xfrm>
            <a:off x="6782803" y="3081509"/>
            <a:ext cx="4189764" cy="2862322"/>
          </a:xfrm>
          <a:prstGeom prst="rect">
            <a:avLst/>
          </a:prstGeom>
          <a:noFill/>
        </p:spPr>
        <p:txBody>
          <a:bodyPr wrap="square">
            <a:spAutoFit/>
          </a:bodyPr>
          <a:lstStyle/>
          <a:p>
            <a:pPr marL="742950" lvl="1" indent="-285750" algn="just">
              <a:buClr>
                <a:schemeClr val="accent1"/>
              </a:buClr>
              <a:buFont typeface="Arial" panose="020B0604020202020204" pitchFamily="34" charset="0"/>
              <a:buChar char="•"/>
            </a:pPr>
            <a:r>
              <a:rPr lang="es-ES" sz="2000" dirty="0">
                <a:solidFill>
                  <a:srgbClr val="0062A2"/>
                </a:solidFill>
                <a:latin typeface="Arial" panose="020B0604020202020204" pitchFamily="34" charset="0"/>
                <a:cs typeface="Arial" panose="020B0604020202020204" pitchFamily="34" charset="0"/>
                <a:sym typeface="IBM Plex Sans Light"/>
              </a:rPr>
              <a:t>A través del APP Personas, también puedes verificar tu buzón SOL, es muy sencillo y practico, sólo debes ingresar al buzón, consignar tu clave sol y posteriormente encontraras todas las notificaciones que SUNAT te envía.</a:t>
            </a:r>
          </a:p>
        </p:txBody>
      </p:sp>
      <p:grpSp>
        <p:nvGrpSpPr>
          <p:cNvPr id="7" name="Google Shape;1964;p31">
            <a:extLst>
              <a:ext uri="{FF2B5EF4-FFF2-40B4-BE49-F238E27FC236}">
                <a16:creationId xmlns:a16="http://schemas.microsoft.com/office/drawing/2014/main" id="{C7F4E405-7E81-22E7-D496-53CBB113FD83}"/>
              </a:ext>
            </a:extLst>
          </p:cNvPr>
          <p:cNvGrpSpPr/>
          <p:nvPr/>
        </p:nvGrpSpPr>
        <p:grpSpPr>
          <a:xfrm>
            <a:off x="1219433" y="1945161"/>
            <a:ext cx="2233727" cy="4633190"/>
            <a:chOff x="2547150" y="238125"/>
            <a:chExt cx="2525675" cy="5238750"/>
          </a:xfrm>
        </p:grpSpPr>
        <p:sp>
          <p:nvSpPr>
            <p:cNvPr id="8" name="Google Shape;1965;p31">
              <a:extLst>
                <a:ext uri="{FF2B5EF4-FFF2-40B4-BE49-F238E27FC236}">
                  <a16:creationId xmlns:a16="http://schemas.microsoft.com/office/drawing/2014/main" id="{A962FB76-67E3-FC4F-D50B-790191C128BE}"/>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66;p31">
              <a:extLst>
                <a:ext uri="{FF2B5EF4-FFF2-40B4-BE49-F238E27FC236}">
                  <a16:creationId xmlns:a16="http://schemas.microsoft.com/office/drawing/2014/main" id="{3B5901F7-7419-93B8-5DC6-0D4B0724A9F7}"/>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7;p31">
              <a:extLst>
                <a:ext uri="{FF2B5EF4-FFF2-40B4-BE49-F238E27FC236}">
                  <a16:creationId xmlns:a16="http://schemas.microsoft.com/office/drawing/2014/main" id="{7C053EF3-5696-E078-E903-E6DBAB69390E}"/>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8;p31">
              <a:extLst>
                <a:ext uri="{FF2B5EF4-FFF2-40B4-BE49-F238E27FC236}">
                  <a16:creationId xmlns:a16="http://schemas.microsoft.com/office/drawing/2014/main" id="{73E29154-5935-CAFE-212B-A87B7805A42C}"/>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64;p31">
            <a:extLst>
              <a:ext uri="{FF2B5EF4-FFF2-40B4-BE49-F238E27FC236}">
                <a16:creationId xmlns:a16="http://schemas.microsoft.com/office/drawing/2014/main" id="{77E6C45D-1745-66F9-54D8-DBCD8A97691A}"/>
              </a:ext>
            </a:extLst>
          </p:cNvPr>
          <p:cNvGrpSpPr/>
          <p:nvPr/>
        </p:nvGrpSpPr>
        <p:grpSpPr>
          <a:xfrm>
            <a:off x="3826608" y="1945161"/>
            <a:ext cx="2233727" cy="4633190"/>
            <a:chOff x="2547150" y="238125"/>
            <a:chExt cx="2525675" cy="5238750"/>
          </a:xfrm>
        </p:grpSpPr>
        <p:sp>
          <p:nvSpPr>
            <p:cNvPr id="13" name="Google Shape;1965;p31">
              <a:extLst>
                <a:ext uri="{FF2B5EF4-FFF2-40B4-BE49-F238E27FC236}">
                  <a16:creationId xmlns:a16="http://schemas.microsoft.com/office/drawing/2014/main" id="{E024A3CD-5687-5748-FEAA-76D458ED54E3}"/>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6;p31">
              <a:extLst>
                <a:ext uri="{FF2B5EF4-FFF2-40B4-BE49-F238E27FC236}">
                  <a16:creationId xmlns:a16="http://schemas.microsoft.com/office/drawing/2014/main" id="{C3C2FD18-950B-655A-A836-D2AA2CC1E141}"/>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7;p31">
              <a:extLst>
                <a:ext uri="{FF2B5EF4-FFF2-40B4-BE49-F238E27FC236}">
                  <a16:creationId xmlns:a16="http://schemas.microsoft.com/office/drawing/2014/main" id="{258C3EF0-9610-946C-B7D9-15C99F4106B3}"/>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8;p31">
              <a:extLst>
                <a:ext uri="{FF2B5EF4-FFF2-40B4-BE49-F238E27FC236}">
                  <a16:creationId xmlns:a16="http://schemas.microsoft.com/office/drawing/2014/main" id="{88F5437E-0089-4610-308F-B967BE59FF0C}"/>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descr="Interfaz de usuario gráfica&#10;&#10;Descripción generada automáticamente">
            <a:extLst>
              <a:ext uri="{FF2B5EF4-FFF2-40B4-BE49-F238E27FC236}">
                <a16:creationId xmlns:a16="http://schemas.microsoft.com/office/drawing/2014/main" id="{01B24831-F034-0BAC-F256-9C21BA2CF52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66225" y="2337820"/>
            <a:ext cx="2138483" cy="3798168"/>
          </a:xfrm>
          <a:prstGeom prst="rect">
            <a:avLst/>
          </a:prstGeom>
        </p:spPr>
      </p:pic>
      <p:sp>
        <p:nvSpPr>
          <p:cNvPr id="17" name="Rectángulo 16">
            <a:extLst>
              <a:ext uri="{FF2B5EF4-FFF2-40B4-BE49-F238E27FC236}">
                <a16:creationId xmlns:a16="http://schemas.microsoft.com/office/drawing/2014/main" id="{32BC0BB0-F4CC-6D6A-7154-AF1EF66B9C5F}"/>
              </a:ext>
            </a:extLst>
          </p:cNvPr>
          <p:cNvSpPr/>
          <p:nvPr/>
        </p:nvSpPr>
        <p:spPr>
          <a:xfrm>
            <a:off x="2685732" y="2404495"/>
            <a:ext cx="495468" cy="3700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50481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A572E55-E4B6-AF59-A4FE-6C2EB0F9CD75}"/>
              </a:ext>
            </a:extLst>
          </p:cNvPr>
          <p:cNvSpPr>
            <a:spLocks noGrp="1"/>
          </p:cNvSpPr>
          <p:nvPr>
            <p:ph type="title"/>
          </p:nvPr>
        </p:nvSpPr>
        <p:spPr/>
        <p:txBody>
          <a:bodyPr/>
          <a:lstStyle/>
          <a:p>
            <a:r>
              <a:rPr lang="es-PE" sz="2400" dirty="0">
                <a:solidFill>
                  <a:schemeClr val="bg1"/>
                </a:solidFill>
              </a:rPr>
              <a:t>APP EMPRENDER</a:t>
            </a:r>
            <a:endParaRPr lang="es-PE" dirty="0"/>
          </a:p>
        </p:txBody>
      </p:sp>
      <p:sp>
        <p:nvSpPr>
          <p:cNvPr id="4" name="Marcador de contenido 2">
            <a:extLst>
              <a:ext uri="{FF2B5EF4-FFF2-40B4-BE49-F238E27FC236}">
                <a16:creationId xmlns:a16="http://schemas.microsoft.com/office/drawing/2014/main" id="{1E519012-B17C-10EF-9C60-7C1F5E8F1325}"/>
              </a:ext>
            </a:extLst>
          </p:cNvPr>
          <p:cNvSpPr txBox="1">
            <a:spLocks/>
          </p:cNvSpPr>
          <p:nvPr/>
        </p:nvSpPr>
        <p:spPr>
          <a:xfrm>
            <a:off x="6685976" y="2881223"/>
            <a:ext cx="4248405" cy="269528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81000" algn="l" rtl="0" eaLnBrk="1" hangingPunct="1">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eaLnBrk="1" hangingPunct="1">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eaLnBrk="1" hangingPunct="1">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eaLnBrk="1" hangingPunct="1">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eaLnBrk="1" hangingPunct="1">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eaLnBrk="1" hangingPunct="1">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eaLnBrk="1" hangingPunct="1">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eaLnBrk="1" hangingPunct="1">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eaLnBrk="1" hangingPunct="1">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a:buFont typeface="Arial" panose="020B0604020202020204" pitchFamily="34" charset="0"/>
              <a:buChar char="•"/>
            </a:pPr>
            <a:r>
              <a:rPr lang="es-ES" sz="2000" dirty="0">
                <a:solidFill>
                  <a:srgbClr val="0062A2"/>
                </a:solidFill>
                <a:latin typeface="Arial" panose="020B0604020202020204" pitchFamily="34" charset="0"/>
                <a:ea typeface="+mn-ea"/>
                <a:cs typeface="Arial" panose="020B0604020202020204" pitchFamily="34" charset="0"/>
              </a:rPr>
              <a:t>A través del APP Emprender, también puedes verificar tu buzón electrónico, con lo cual estarás enterado en todo momento y lugar acerca de tus notificaciones que te envíe SUNAT.</a:t>
            </a:r>
          </a:p>
          <a:p>
            <a:pPr>
              <a:buFont typeface="Arial" panose="020B0604020202020204" pitchFamily="34" charset="0"/>
              <a:buChar char="•"/>
            </a:pPr>
            <a:endParaRPr lang="es-419" sz="1400" dirty="0">
              <a:solidFill>
                <a:schemeClr val="bg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C74918CE-13C7-405C-07EF-3D46B453461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57618" y="2352837"/>
            <a:ext cx="2170828" cy="3801309"/>
          </a:xfrm>
          <a:prstGeom prst="rect">
            <a:avLst/>
          </a:prstGeom>
          <a:ln>
            <a:solidFill>
              <a:schemeClr val="tx1"/>
            </a:solidFill>
          </a:ln>
        </p:spPr>
      </p:pic>
      <p:pic>
        <p:nvPicPr>
          <p:cNvPr id="6" name="Imagen 5">
            <a:extLst>
              <a:ext uri="{FF2B5EF4-FFF2-40B4-BE49-F238E27FC236}">
                <a16:creationId xmlns:a16="http://schemas.microsoft.com/office/drawing/2014/main" id="{9A1644A9-EEAE-7EC8-F23E-A218EA33B34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50975" y="2380120"/>
            <a:ext cx="2102527" cy="3763271"/>
          </a:xfrm>
          <a:prstGeom prst="rect">
            <a:avLst/>
          </a:prstGeom>
          <a:ln>
            <a:solidFill>
              <a:schemeClr val="tx1"/>
            </a:solidFill>
          </a:ln>
        </p:spPr>
      </p:pic>
      <p:grpSp>
        <p:nvGrpSpPr>
          <p:cNvPr id="7" name="Google Shape;1964;p31">
            <a:extLst>
              <a:ext uri="{FF2B5EF4-FFF2-40B4-BE49-F238E27FC236}">
                <a16:creationId xmlns:a16="http://schemas.microsoft.com/office/drawing/2014/main" id="{1822D1AA-5924-FBB4-B1A6-C9C59FFBB29F}"/>
              </a:ext>
            </a:extLst>
          </p:cNvPr>
          <p:cNvGrpSpPr/>
          <p:nvPr/>
        </p:nvGrpSpPr>
        <p:grpSpPr>
          <a:xfrm>
            <a:off x="1219433" y="1945161"/>
            <a:ext cx="2233727" cy="4633190"/>
            <a:chOff x="2547150" y="238125"/>
            <a:chExt cx="2525675" cy="5238750"/>
          </a:xfrm>
        </p:grpSpPr>
        <p:sp>
          <p:nvSpPr>
            <p:cNvPr id="8" name="Google Shape;1965;p31">
              <a:extLst>
                <a:ext uri="{FF2B5EF4-FFF2-40B4-BE49-F238E27FC236}">
                  <a16:creationId xmlns:a16="http://schemas.microsoft.com/office/drawing/2014/main" id="{DF02557F-29A0-8C22-537E-D29B7613630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66;p31">
              <a:extLst>
                <a:ext uri="{FF2B5EF4-FFF2-40B4-BE49-F238E27FC236}">
                  <a16:creationId xmlns:a16="http://schemas.microsoft.com/office/drawing/2014/main" id="{66C4554C-4057-ACF5-2B46-9B4880AE4F10}"/>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7;p31">
              <a:extLst>
                <a:ext uri="{FF2B5EF4-FFF2-40B4-BE49-F238E27FC236}">
                  <a16:creationId xmlns:a16="http://schemas.microsoft.com/office/drawing/2014/main" id="{EB67A507-DED8-B636-5EAE-2AE532BE4BDB}"/>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8;p31">
              <a:extLst>
                <a:ext uri="{FF2B5EF4-FFF2-40B4-BE49-F238E27FC236}">
                  <a16:creationId xmlns:a16="http://schemas.microsoft.com/office/drawing/2014/main" id="{57D4AC8D-A7A6-38EA-E0BE-65FB513BADED}"/>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964;p31">
            <a:extLst>
              <a:ext uri="{FF2B5EF4-FFF2-40B4-BE49-F238E27FC236}">
                <a16:creationId xmlns:a16="http://schemas.microsoft.com/office/drawing/2014/main" id="{DA938268-5CE9-366E-A1EB-73C54A91A8B6}"/>
              </a:ext>
            </a:extLst>
          </p:cNvPr>
          <p:cNvGrpSpPr/>
          <p:nvPr/>
        </p:nvGrpSpPr>
        <p:grpSpPr>
          <a:xfrm>
            <a:off x="3686205" y="1945161"/>
            <a:ext cx="2233727" cy="4633190"/>
            <a:chOff x="2547150" y="238125"/>
            <a:chExt cx="2525675" cy="5238750"/>
          </a:xfrm>
        </p:grpSpPr>
        <p:sp>
          <p:nvSpPr>
            <p:cNvPr id="13" name="Google Shape;1965;p31">
              <a:extLst>
                <a:ext uri="{FF2B5EF4-FFF2-40B4-BE49-F238E27FC236}">
                  <a16:creationId xmlns:a16="http://schemas.microsoft.com/office/drawing/2014/main" id="{1E58A930-7C35-3E52-89E2-C818FF051A05}"/>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6;p31">
              <a:extLst>
                <a:ext uri="{FF2B5EF4-FFF2-40B4-BE49-F238E27FC236}">
                  <a16:creationId xmlns:a16="http://schemas.microsoft.com/office/drawing/2014/main" id="{1FBA9D84-1095-1CD1-A7BE-9D474E3A8522}"/>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7;p31">
              <a:extLst>
                <a:ext uri="{FF2B5EF4-FFF2-40B4-BE49-F238E27FC236}">
                  <a16:creationId xmlns:a16="http://schemas.microsoft.com/office/drawing/2014/main" id="{E2DA9E81-FA62-A203-F31D-D380F64B926D}"/>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8;p31">
              <a:extLst>
                <a:ext uri="{FF2B5EF4-FFF2-40B4-BE49-F238E27FC236}">
                  <a16:creationId xmlns:a16="http://schemas.microsoft.com/office/drawing/2014/main" id="{9FE8A245-6781-3960-2FA7-506B7748337D}"/>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000000">
                <a:alpha val="9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a:extLst>
              <a:ext uri="{FF2B5EF4-FFF2-40B4-BE49-F238E27FC236}">
                <a16:creationId xmlns:a16="http://schemas.microsoft.com/office/drawing/2014/main" id="{F0D4CB90-4D60-BBD7-C42D-3FA2112AB93D}"/>
              </a:ext>
            </a:extLst>
          </p:cNvPr>
          <p:cNvSpPr/>
          <p:nvPr/>
        </p:nvSpPr>
        <p:spPr>
          <a:xfrm>
            <a:off x="2424693" y="2479213"/>
            <a:ext cx="495468" cy="3700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4581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E34D744-F304-4EF7-85B8-611B75916998}"/>
              </a:ext>
            </a:extLst>
          </p:cNvPr>
          <p:cNvSpPr>
            <a:spLocks noGrp="1"/>
          </p:cNvSpPr>
          <p:nvPr>
            <p:ph type="ctrTitle"/>
          </p:nvPr>
        </p:nvSpPr>
        <p:spPr>
          <a:xfrm>
            <a:off x="474566" y="2272589"/>
            <a:ext cx="4867455" cy="1890337"/>
          </a:xfrm>
        </p:spPr>
        <p:txBody>
          <a:bodyPr/>
          <a:lstStyle/>
          <a:p>
            <a:r>
              <a:rPr lang="es-ES" dirty="0"/>
              <a:t>Alcances del Decreto Legislativo 1523</a:t>
            </a:r>
            <a:endParaRPr lang="es-PE" dirty="0"/>
          </a:p>
        </p:txBody>
      </p:sp>
      <p:sp>
        <p:nvSpPr>
          <p:cNvPr id="5" name="CuadroTexto 4">
            <a:extLst>
              <a:ext uri="{FF2B5EF4-FFF2-40B4-BE49-F238E27FC236}">
                <a16:creationId xmlns:a16="http://schemas.microsoft.com/office/drawing/2014/main" id="{1AFDBFE4-B64E-93AE-08CC-6AD04B82F161}"/>
              </a:ext>
            </a:extLst>
          </p:cNvPr>
          <p:cNvSpPr txBox="1"/>
          <p:nvPr/>
        </p:nvSpPr>
        <p:spPr>
          <a:xfrm>
            <a:off x="474566" y="4726028"/>
            <a:ext cx="4512523" cy="400110"/>
          </a:xfrm>
          <a:prstGeom prst="rect">
            <a:avLst/>
          </a:prstGeom>
          <a:noFill/>
        </p:spPr>
        <p:txBody>
          <a:bodyPr wrap="square">
            <a:spAutoFit/>
          </a:bodyPr>
          <a:lstStyle/>
          <a:p>
            <a:pPr algn="l"/>
            <a:r>
              <a:rPr lang="es-PE" sz="2000" b="0" i="0" dirty="0">
                <a:solidFill>
                  <a:schemeClr val="bg1"/>
                </a:solidFill>
                <a:effectLst/>
                <a:latin typeface="Arial" panose="020B0604020202020204" pitchFamily="34" charset="0"/>
                <a:cs typeface="Arial" panose="020B0604020202020204" pitchFamily="34" charset="0"/>
              </a:rPr>
              <a:t>Plazo de notificación electrónica</a:t>
            </a:r>
          </a:p>
        </p:txBody>
      </p:sp>
    </p:spTree>
    <p:extLst>
      <p:ext uri="{BB962C8B-B14F-4D97-AF65-F5344CB8AC3E}">
        <p14:creationId xmlns:p14="http://schemas.microsoft.com/office/powerpoint/2010/main" val="2316762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6E46AC5-B6A0-F0B7-4F35-B10524259B2C}"/>
              </a:ext>
            </a:extLst>
          </p:cNvPr>
          <p:cNvPicPr>
            <a:picLocks noChangeAspect="1"/>
          </p:cNvPicPr>
          <p:nvPr/>
        </p:nvPicPr>
        <p:blipFill>
          <a:blip r:embed="rId2">
            <a:alphaModFix amt="23000"/>
          </a:blip>
          <a:stretch>
            <a:fillRect/>
          </a:stretch>
        </p:blipFill>
        <p:spPr>
          <a:xfrm>
            <a:off x="3487002" y="2264628"/>
            <a:ext cx="6437190" cy="3900501"/>
          </a:xfrm>
          <a:prstGeom prst="rect">
            <a:avLst/>
          </a:prstGeom>
        </p:spPr>
      </p:pic>
      <p:sp>
        <p:nvSpPr>
          <p:cNvPr id="2" name="Marcador de contenido 1">
            <a:extLst>
              <a:ext uri="{FF2B5EF4-FFF2-40B4-BE49-F238E27FC236}">
                <a16:creationId xmlns:a16="http://schemas.microsoft.com/office/drawing/2014/main" id="{0A5ED818-52AD-D31C-E81D-55AE97727C1C}"/>
              </a:ext>
            </a:extLst>
          </p:cNvPr>
          <p:cNvSpPr>
            <a:spLocks noGrp="1"/>
          </p:cNvSpPr>
          <p:nvPr>
            <p:ph idx="1"/>
          </p:nvPr>
        </p:nvSpPr>
        <p:spPr>
          <a:xfrm>
            <a:off x="1208171" y="2887579"/>
            <a:ext cx="10515600" cy="2364206"/>
          </a:xfrm>
        </p:spPr>
        <p:txBody>
          <a:bodyPr>
            <a:normAutofit/>
          </a:bodyPr>
          <a:lstStyle/>
          <a:p>
            <a:pPr algn="l"/>
            <a:r>
              <a:rPr lang="es-ES" sz="2000" dirty="0">
                <a:sym typeface="IBM Plex Sans Light"/>
              </a:rPr>
              <a:t>El Decreto Legislativo No 1523, publicado el viernes 18 de febrero de 2022, modificó algunos artículos del Código Tributario en referencia a las notificaciones electrónicas.</a:t>
            </a:r>
          </a:p>
          <a:p>
            <a:pPr marL="0" indent="0" algn="l">
              <a:buNone/>
            </a:pPr>
            <a:endParaRPr lang="es-ES" sz="2000" dirty="0">
              <a:sym typeface="IBM Plex Sans Light"/>
            </a:endParaRPr>
          </a:p>
          <a:p>
            <a:pPr algn="l"/>
            <a:r>
              <a:rPr lang="es-ES" sz="2000" dirty="0">
                <a:sym typeface="IBM Plex Sans Light"/>
              </a:rPr>
              <a:t>En ese sentido, a partir del 1 de marzo de 2023, la notificación electrónica se considera efectuada en la fecha en la cual se deposita en tu Buzón Electrónico SOL. Cabe recordar que las notificaciones surten efectos desde el día hábil siguiente al de su recepción, entrega o depósito, según sea el caso.</a:t>
            </a:r>
          </a:p>
        </p:txBody>
      </p:sp>
      <p:sp>
        <p:nvSpPr>
          <p:cNvPr id="3" name="Título 2">
            <a:extLst>
              <a:ext uri="{FF2B5EF4-FFF2-40B4-BE49-F238E27FC236}">
                <a16:creationId xmlns:a16="http://schemas.microsoft.com/office/drawing/2014/main" id="{CBCE151D-C5AC-9745-4168-4EEE2756F8C6}"/>
              </a:ext>
            </a:extLst>
          </p:cNvPr>
          <p:cNvSpPr>
            <a:spLocks noGrp="1"/>
          </p:cNvSpPr>
          <p:nvPr>
            <p:ph type="title"/>
          </p:nvPr>
        </p:nvSpPr>
        <p:spPr/>
        <p:txBody>
          <a:bodyPr>
            <a:normAutofit/>
          </a:bodyPr>
          <a:lstStyle/>
          <a:p>
            <a:r>
              <a:rPr lang="es-PE" dirty="0"/>
              <a:t>Plazo de notificación electrónica</a:t>
            </a:r>
          </a:p>
        </p:txBody>
      </p:sp>
    </p:spTree>
    <p:extLst>
      <p:ext uri="{BB962C8B-B14F-4D97-AF65-F5344CB8AC3E}">
        <p14:creationId xmlns:p14="http://schemas.microsoft.com/office/powerpoint/2010/main" val="421934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7BC7957-E9CA-1439-5772-14087247766B}"/>
              </a:ext>
            </a:extLst>
          </p:cNvPr>
          <p:cNvSpPr>
            <a:spLocks noGrp="1"/>
          </p:cNvSpPr>
          <p:nvPr>
            <p:ph type="title"/>
          </p:nvPr>
        </p:nvSpPr>
        <p:spPr/>
        <p:txBody>
          <a:bodyPr/>
          <a:lstStyle/>
          <a:p>
            <a:r>
              <a:rPr lang="es-PE" dirty="0"/>
              <a:t>Ejemplo - Decreto Legislativo No 1523</a:t>
            </a:r>
          </a:p>
        </p:txBody>
      </p:sp>
      <p:pic>
        <p:nvPicPr>
          <p:cNvPr id="5" name="Imagen 4">
            <a:extLst>
              <a:ext uri="{FF2B5EF4-FFF2-40B4-BE49-F238E27FC236}">
                <a16:creationId xmlns:a16="http://schemas.microsoft.com/office/drawing/2014/main" id="{E419DECF-AD11-71DA-F444-0AF12005D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408" y="1852863"/>
            <a:ext cx="7019184" cy="4428060"/>
          </a:xfrm>
          <a:prstGeom prst="rect">
            <a:avLst/>
          </a:prstGeom>
        </p:spPr>
      </p:pic>
    </p:spTree>
    <p:extLst>
      <p:ext uri="{BB962C8B-B14F-4D97-AF65-F5344CB8AC3E}">
        <p14:creationId xmlns:p14="http://schemas.microsoft.com/office/powerpoint/2010/main" val="10199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15DB0FB-39BD-2926-2BE4-13655F929C50}"/>
              </a:ext>
            </a:extLst>
          </p:cNvPr>
          <p:cNvSpPr>
            <a:spLocks noGrp="1"/>
          </p:cNvSpPr>
          <p:nvPr>
            <p:ph type="title"/>
          </p:nvPr>
        </p:nvSpPr>
        <p:spPr>
          <a:xfrm>
            <a:off x="1208170" y="333405"/>
            <a:ext cx="6335629" cy="866274"/>
          </a:xfrm>
        </p:spPr>
        <p:txBody>
          <a:bodyPr/>
          <a:lstStyle/>
          <a:p>
            <a:r>
              <a:rPr lang="es-PE" dirty="0"/>
              <a:t>Excepción - Decreto Legislativo No 1523 </a:t>
            </a:r>
          </a:p>
        </p:txBody>
      </p:sp>
      <p:sp>
        <p:nvSpPr>
          <p:cNvPr id="5" name="CuadroTexto 4">
            <a:extLst>
              <a:ext uri="{FF2B5EF4-FFF2-40B4-BE49-F238E27FC236}">
                <a16:creationId xmlns:a16="http://schemas.microsoft.com/office/drawing/2014/main" id="{9308839A-8209-637A-829E-FB5E4C452DD0}"/>
              </a:ext>
            </a:extLst>
          </p:cNvPr>
          <p:cNvSpPr txBox="1"/>
          <p:nvPr/>
        </p:nvSpPr>
        <p:spPr>
          <a:xfrm>
            <a:off x="1714499" y="2453940"/>
            <a:ext cx="9972675" cy="3016210"/>
          </a:xfrm>
          <a:prstGeom prst="rect">
            <a:avLst/>
          </a:prstGeom>
          <a:noFill/>
        </p:spPr>
        <p:txBody>
          <a:bodyPr wrap="square">
            <a:spAutoFit/>
          </a:bodyPr>
          <a:lstStyle/>
          <a:p>
            <a:pPr algn="l">
              <a:spcBef>
                <a:spcPts val="600"/>
              </a:spcBef>
              <a:spcAft>
                <a:spcPts val="600"/>
              </a:spcAft>
            </a:pPr>
            <a:r>
              <a:rPr lang="es-ES" sz="2000" dirty="0">
                <a:solidFill>
                  <a:srgbClr val="0062A2"/>
                </a:solidFill>
                <a:latin typeface="Arial" panose="020B0604020202020204" pitchFamily="34" charset="0"/>
                <a:cs typeface="Arial" panose="020B0604020202020204" pitchFamily="34" charset="0"/>
              </a:rPr>
              <a:t>Asimismo, </a:t>
            </a:r>
            <a:r>
              <a:rPr lang="es-ES" sz="2000" b="1" dirty="0">
                <a:solidFill>
                  <a:srgbClr val="0062A2"/>
                </a:solidFill>
                <a:latin typeface="Arial" panose="020B0604020202020204" pitchFamily="34" charset="0"/>
                <a:cs typeface="Arial" panose="020B0604020202020204" pitchFamily="34" charset="0"/>
              </a:rPr>
              <a:t>por excepción a la regla general</a:t>
            </a:r>
            <a:r>
              <a:rPr lang="es-ES" sz="2000" dirty="0">
                <a:solidFill>
                  <a:srgbClr val="0062A2"/>
                </a:solidFill>
                <a:latin typeface="Arial" panose="020B0604020202020204" pitchFamily="34" charset="0"/>
                <a:cs typeface="Arial" panose="020B0604020202020204" pitchFamily="34" charset="0"/>
              </a:rPr>
              <a:t>, la notificación surte efectos al momento de su recepción, entrega o depósito cuando se notifiquen:</a:t>
            </a:r>
          </a:p>
          <a:p>
            <a:pPr marL="342900" indent="-342900" algn="l">
              <a:spcBef>
                <a:spcPts val="600"/>
              </a:spcBef>
              <a:spcAft>
                <a:spcPts val="600"/>
              </a:spcAft>
              <a:buFont typeface="Arial" panose="020B0604020202020204" pitchFamily="34" charset="0"/>
              <a:buChar char="•"/>
            </a:pPr>
            <a:r>
              <a:rPr lang="es-ES" sz="2000" dirty="0">
                <a:solidFill>
                  <a:srgbClr val="0062A2"/>
                </a:solidFill>
                <a:latin typeface="Arial" panose="020B0604020202020204" pitchFamily="34" charset="0"/>
                <a:cs typeface="Arial" panose="020B0604020202020204" pitchFamily="34" charset="0"/>
              </a:rPr>
              <a:t>Resoluciones que ordenan trabar y levantar medidas cautelares.</a:t>
            </a:r>
          </a:p>
          <a:p>
            <a:pPr marL="342900" indent="-342900" algn="l">
              <a:spcBef>
                <a:spcPts val="600"/>
              </a:spcBef>
              <a:spcAft>
                <a:spcPts val="600"/>
              </a:spcAft>
              <a:buFont typeface="Arial" panose="020B0604020202020204" pitchFamily="34" charset="0"/>
              <a:buChar char="•"/>
            </a:pPr>
            <a:r>
              <a:rPr lang="es-ES" sz="2000" dirty="0">
                <a:solidFill>
                  <a:srgbClr val="0062A2"/>
                </a:solidFill>
                <a:latin typeface="Arial" panose="020B0604020202020204" pitchFamily="34" charset="0"/>
                <a:cs typeface="Arial" panose="020B0604020202020204" pitchFamily="34" charset="0"/>
              </a:rPr>
              <a:t>Requerimientos de exhibición de libros, registros y documentación que sustenta operaciones de adquisiciones y ventas que se deban llevar conforme a las disposiciones pertinentes.</a:t>
            </a:r>
          </a:p>
          <a:p>
            <a:pPr marL="342900" indent="-342900" algn="l">
              <a:spcBef>
                <a:spcPts val="600"/>
              </a:spcBef>
              <a:spcAft>
                <a:spcPts val="600"/>
              </a:spcAft>
              <a:buFont typeface="Arial" panose="020B0604020202020204" pitchFamily="34" charset="0"/>
              <a:buChar char="•"/>
            </a:pPr>
            <a:r>
              <a:rPr lang="es-ES" sz="2000" dirty="0">
                <a:solidFill>
                  <a:srgbClr val="0062A2"/>
                </a:solidFill>
                <a:latin typeface="Arial" panose="020B0604020202020204" pitchFamily="34" charset="0"/>
                <a:cs typeface="Arial" panose="020B0604020202020204" pitchFamily="34" charset="0"/>
              </a:rPr>
              <a:t>En los demás actos que se realicen en forma inmediata de acuerdo con lo establecido en el Código Tributario.</a:t>
            </a:r>
          </a:p>
        </p:txBody>
      </p:sp>
    </p:spTree>
    <p:extLst>
      <p:ext uri="{BB962C8B-B14F-4D97-AF65-F5344CB8AC3E}">
        <p14:creationId xmlns:p14="http://schemas.microsoft.com/office/powerpoint/2010/main" val="1456845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EC22791-0DA6-4DB2-BA5C-6DB8B02B5B89}"/>
              </a:ext>
            </a:extLst>
          </p:cNvPr>
          <p:cNvSpPr>
            <a:spLocks noGrp="1"/>
          </p:cNvSpPr>
          <p:nvPr>
            <p:ph type="title"/>
          </p:nvPr>
        </p:nvSpPr>
        <p:spPr/>
        <p:txBody>
          <a:bodyPr/>
          <a:lstStyle/>
          <a:p>
            <a:r>
              <a:rPr lang="es-PE" dirty="0"/>
              <a:t>Gracias</a:t>
            </a:r>
          </a:p>
        </p:txBody>
      </p:sp>
    </p:spTree>
    <p:extLst>
      <p:ext uri="{BB962C8B-B14F-4D97-AF65-F5344CB8AC3E}">
        <p14:creationId xmlns:p14="http://schemas.microsoft.com/office/powerpoint/2010/main" val="79961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3E34D744-F304-4EF7-85B8-611B75916998}"/>
              </a:ext>
            </a:extLst>
          </p:cNvPr>
          <p:cNvSpPr>
            <a:spLocks noGrp="1"/>
          </p:cNvSpPr>
          <p:nvPr>
            <p:ph type="ctrTitle"/>
          </p:nvPr>
        </p:nvSpPr>
        <p:spPr>
          <a:xfrm>
            <a:off x="558788" y="2234241"/>
            <a:ext cx="3459759" cy="1561722"/>
          </a:xfrm>
        </p:spPr>
        <p:txBody>
          <a:bodyPr/>
          <a:lstStyle/>
          <a:p>
            <a:r>
              <a:rPr lang="es-ES" dirty="0"/>
              <a:t>Buzón electrónico</a:t>
            </a:r>
            <a:endParaRPr lang="es-PE" dirty="0"/>
          </a:p>
        </p:txBody>
      </p:sp>
      <p:sp>
        <p:nvSpPr>
          <p:cNvPr id="5" name="CuadroTexto 4">
            <a:extLst>
              <a:ext uri="{FF2B5EF4-FFF2-40B4-BE49-F238E27FC236}">
                <a16:creationId xmlns:a16="http://schemas.microsoft.com/office/drawing/2014/main" id="{1AFDBFE4-B64E-93AE-08CC-6AD04B82F161}"/>
              </a:ext>
            </a:extLst>
          </p:cNvPr>
          <p:cNvSpPr txBox="1"/>
          <p:nvPr/>
        </p:nvSpPr>
        <p:spPr>
          <a:xfrm>
            <a:off x="558788" y="4623759"/>
            <a:ext cx="3985404" cy="584775"/>
          </a:xfrm>
          <a:prstGeom prst="rect">
            <a:avLst/>
          </a:prstGeom>
          <a:noFill/>
        </p:spPr>
        <p:txBody>
          <a:bodyPr wrap="square">
            <a:spAutoFit/>
          </a:bodyPr>
          <a:lstStyle/>
          <a:p>
            <a:r>
              <a:rPr lang="es-ES" sz="1600" dirty="0">
                <a:solidFill>
                  <a:schemeClr val="bg1"/>
                </a:solidFill>
                <a:latin typeface="Arial" panose="020B0604020202020204" pitchFamily="34" charset="0"/>
                <a:cs typeface="Arial" panose="020B0604020202020204" pitchFamily="34" charset="0"/>
              </a:rPr>
              <a:t>Importancia para el cumplimiento oportuno de las obligaciones fiscales</a:t>
            </a:r>
            <a:endParaRPr lang="es-PE"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492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AE4C6FE-6442-48ED-A510-523604A35D4D}"/>
              </a:ext>
            </a:extLst>
          </p:cNvPr>
          <p:cNvSpPr>
            <a:spLocks noGrp="1"/>
          </p:cNvSpPr>
          <p:nvPr>
            <p:ph type="title"/>
          </p:nvPr>
        </p:nvSpPr>
        <p:spPr/>
        <p:txBody>
          <a:bodyPr>
            <a:normAutofit/>
          </a:bodyPr>
          <a:lstStyle/>
          <a:p>
            <a:r>
              <a:rPr lang="es-PE" dirty="0"/>
              <a:t>Buzón Electrónico</a:t>
            </a:r>
          </a:p>
        </p:txBody>
      </p:sp>
      <p:sp>
        <p:nvSpPr>
          <p:cNvPr id="11" name="CuadroTexto 10">
            <a:extLst>
              <a:ext uri="{FF2B5EF4-FFF2-40B4-BE49-F238E27FC236}">
                <a16:creationId xmlns:a16="http://schemas.microsoft.com/office/drawing/2014/main" id="{75DF8518-ACD1-96D1-EBC2-FA77AF5DD573}"/>
              </a:ext>
            </a:extLst>
          </p:cNvPr>
          <p:cNvSpPr txBox="1"/>
          <p:nvPr/>
        </p:nvSpPr>
        <p:spPr>
          <a:xfrm>
            <a:off x="1713243" y="2028204"/>
            <a:ext cx="9010290" cy="2287806"/>
          </a:xfrm>
          <a:prstGeom prst="rect">
            <a:avLst/>
          </a:prstGeom>
          <a:noFill/>
        </p:spPr>
        <p:txBody>
          <a:bodyPr wrap="square">
            <a:spAutoFit/>
          </a:bodyPr>
          <a:lstStyle/>
          <a:p>
            <a:pPr marL="228600" indent="-228600" algn="just">
              <a:lnSpc>
                <a:spcPct val="90000"/>
              </a:lnSpc>
              <a:spcBef>
                <a:spcPts val="1000"/>
              </a:spcBef>
              <a:buClr>
                <a:schemeClr val="accent1"/>
              </a:buClr>
              <a:buFont typeface="Wingdings" panose="05000000000000000000" pitchFamily="2" charset="2"/>
              <a:buChar char="§"/>
            </a:pPr>
            <a:r>
              <a:rPr lang="es-ES" sz="2000" dirty="0">
                <a:solidFill>
                  <a:srgbClr val="0062A2"/>
                </a:solidFill>
                <a:latin typeface="Arial" panose="020B0604020202020204" pitchFamily="34" charset="0"/>
                <a:cs typeface="Arial" panose="020B0604020202020204" pitchFamily="34" charset="0"/>
              </a:rPr>
              <a:t>Es un servicio electrónico mediante el cual SUNAT deposita documentos en los cuales constan diversos actos administrativos que son materia de notificación y además comunicaciones informativas.</a:t>
            </a:r>
          </a:p>
          <a:p>
            <a:pPr marL="228600" indent="-228600" algn="just">
              <a:lnSpc>
                <a:spcPct val="90000"/>
              </a:lnSpc>
              <a:spcBef>
                <a:spcPts val="1000"/>
              </a:spcBef>
              <a:buClr>
                <a:schemeClr val="accent1"/>
              </a:buClr>
              <a:buFont typeface="Wingdings" panose="05000000000000000000" pitchFamily="2" charset="2"/>
              <a:buChar char="§"/>
            </a:pPr>
            <a:endParaRPr lang="es-ES" sz="2000" dirty="0">
              <a:solidFill>
                <a:srgbClr val="0062A2"/>
              </a:solidFill>
              <a:latin typeface="Arial" panose="020B0604020202020204" pitchFamily="34" charset="0"/>
              <a:cs typeface="Arial" panose="020B0604020202020204" pitchFamily="34" charset="0"/>
            </a:endParaRPr>
          </a:p>
          <a:p>
            <a:pPr marL="228600" indent="-228600" algn="just">
              <a:lnSpc>
                <a:spcPct val="90000"/>
              </a:lnSpc>
              <a:spcBef>
                <a:spcPts val="1000"/>
              </a:spcBef>
              <a:buClr>
                <a:schemeClr val="accent1"/>
              </a:buClr>
              <a:buFont typeface="Wingdings" panose="05000000000000000000" pitchFamily="2" charset="2"/>
              <a:buChar char="§"/>
            </a:pPr>
            <a:r>
              <a:rPr lang="es-ES" sz="2000" dirty="0">
                <a:solidFill>
                  <a:srgbClr val="0062A2"/>
                </a:solidFill>
                <a:latin typeface="Arial" panose="020B0604020202020204" pitchFamily="34" charset="0"/>
                <a:cs typeface="Arial" panose="020B0604020202020204" pitchFamily="34" charset="0"/>
              </a:rPr>
              <a:t>Es muy importante revisar constantemente su buzón electrónico, porque ello le permitirá responder a sus notificaciones dentro de los plazos señalados por ley.</a:t>
            </a:r>
          </a:p>
        </p:txBody>
      </p:sp>
      <p:pic>
        <p:nvPicPr>
          <p:cNvPr id="4" name="Picture 20">
            <a:extLst>
              <a:ext uri="{FF2B5EF4-FFF2-40B4-BE49-F238E27FC236}">
                <a16:creationId xmlns:a16="http://schemas.microsoft.com/office/drawing/2014/main" id="{423FBB6C-23A8-4FE8-A41B-EA9714BB2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714" y="4578016"/>
            <a:ext cx="1463603" cy="146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09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802B627-075B-0B36-51CC-39F5EAABA456}"/>
              </a:ext>
            </a:extLst>
          </p:cNvPr>
          <p:cNvSpPr>
            <a:spLocks noGrp="1"/>
          </p:cNvSpPr>
          <p:nvPr>
            <p:ph type="title"/>
          </p:nvPr>
        </p:nvSpPr>
        <p:spPr/>
        <p:txBody>
          <a:bodyPr>
            <a:normAutofit/>
          </a:bodyPr>
          <a:lstStyle/>
          <a:p>
            <a:r>
              <a:rPr lang="es-PE" dirty="0"/>
              <a:t>Buzón Electrónico</a:t>
            </a:r>
          </a:p>
        </p:txBody>
      </p:sp>
      <p:sp>
        <p:nvSpPr>
          <p:cNvPr id="4" name="Marcador de contenido 2">
            <a:extLst>
              <a:ext uri="{FF2B5EF4-FFF2-40B4-BE49-F238E27FC236}">
                <a16:creationId xmlns:a16="http://schemas.microsoft.com/office/drawing/2014/main" id="{3E762382-4C6E-5FBF-D825-6CA733D7A0F4}"/>
              </a:ext>
            </a:extLst>
          </p:cNvPr>
          <p:cNvSpPr txBox="1">
            <a:spLocks/>
          </p:cNvSpPr>
          <p:nvPr/>
        </p:nvSpPr>
        <p:spPr>
          <a:xfrm>
            <a:off x="1602454" y="1896470"/>
            <a:ext cx="6409033" cy="3998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600" b="1" dirty="0">
                <a:solidFill>
                  <a:srgbClr val="0062A2"/>
                </a:solidFill>
                <a:latin typeface="Arial" panose="020B0604020202020204" pitchFamily="34" charset="0"/>
                <a:cs typeface="Arial" panose="020B0604020202020204" pitchFamily="34" charset="0"/>
              </a:rPr>
              <a:t>Algunas de estas notificaciones son:</a:t>
            </a:r>
          </a:p>
          <a:p>
            <a:pPr lvl="1"/>
            <a:r>
              <a:rPr lang="es-ES" sz="1600" dirty="0">
                <a:solidFill>
                  <a:srgbClr val="0062A2"/>
                </a:solidFill>
                <a:latin typeface="Arial" panose="020B0604020202020204" pitchFamily="34" charset="0"/>
                <a:cs typeface="Arial" panose="020B0604020202020204" pitchFamily="34" charset="0"/>
              </a:rPr>
              <a:t>Resoluciones cobranza</a:t>
            </a:r>
          </a:p>
          <a:p>
            <a:pPr lvl="1"/>
            <a:r>
              <a:rPr lang="es-ES" sz="1600" dirty="0">
                <a:solidFill>
                  <a:srgbClr val="0062A2"/>
                </a:solidFill>
                <a:latin typeface="Arial" panose="020B0604020202020204" pitchFamily="34" charset="0"/>
                <a:cs typeface="Arial" panose="020B0604020202020204" pitchFamily="34" charset="0"/>
              </a:rPr>
              <a:t>Ordenes de pago</a:t>
            </a:r>
          </a:p>
          <a:p>
            <a:pPr lvl="1"/>
            <a:r>
              <a:rPr lang="es-ES" sz="1600" dirty="0">
                <a:solidFill>
                  <a:srgbClr val="0062A2"/>
                </a:solidFill>
                <a:latin typeface="Arial" panose="020B0604020202020204" pitchFamily="34" charset="0"/>
                <a:cs typeface="Arial" panose="020B0604020202020204" pitchFamily="34" charset="0"/>
              </a:rPr>
              <a:t>Resoluciones de ejecución coactiva (REC)</a:t>
            </a:r>
          </a:p>
          <a:p>
            <a:pPr lvl="1"/>
            <a:r>
              <a:rPr lang="es-ES" sz="1600" dirty="0">
                <a:solidFill>
                  <a:srgbClr val="0062A2"/>
                </a:solidFill>
                <a:latin typeface="Arial" panose="020B0604020202020204" pitchFamily="34" charset="0"/>
                <a:cs typeface="Arial" panose="020B0604020202020204" pitchFamily="34" charset="0"/>
              </a:rPr>
              <a:t>Resoluciones de fraccionamiento</a:t>
            </a:r>
          </a:p>
          <a:p>
            <a:pPr lvl="1"/>
            <a:r>
              <a:rPr lang="es-ES" sz="1600" dirty="0">
                <a:solidFill>
                  <a:srgbClr val="0062A2"/>
                </a:solidFill>
                <a:latin typeface="Arial" panose="020B0604020202020204" pitchFamily="34" charset="0"/>
                <a:cs typeface="Arial" panose="020B0604020202020204" pitchFamily="34" charset="0"/>
              </a:rPr>
              <a:t>Resoluciones de devoluciones</a:t>
            </a:r>
          </a:p>
          <a:p>
            <a:pPr lvl="1"/>
            <a:r>
              <a:rPr lang="es-ES" sz="1600" dirty="0">
                <a:solidFill>
                  <a:srgbClr val="0062A2"/>
                </a:solidFill>
                <a:latin typeface="Arial" panose="020B0604020202020204" pitchFamily="34" charset="0"/>
                <a:cs typeface="Arial" panose="020B0604020202020204" pitchFamily="34" charset="0"/>
              </a:rPr>
              <a:t>Declaraciones y pagos</a:t>
            </a:r>
          </a:p>
          <a:p>
            <a:pPr lvl="1"/>
            <a:r>
              <a:rPr lang="es-ES" sz="1600" dirty="0">
                <a:solidFill>
                  <a:srgbClr val="0062A2"/>
                </a:solidFill>
                <a:latin typeface="Arial" panose="020B0604020202020204" pitchFamily="34" charset="0"/>
                <a:cs typeface="Arial" panose="020B0604020202020204" pitchFamily="34" charset="0"/>
              </a:rPr>
              <a:t>Entre otros.</a:t>
            </a:r>
          </a:p>
          <a:p>
            <a:pPr marL="457200" lvl="1" indent="0">
              <a:buNone/>
            </a:pPr>
            <a:endParaRPr lang="es-ES" sz="1600" dirty="0">
              <a:solidFill>
                <a:srgbClr val="0062A2"/>
              </a:solidFill>
              <a:latin typeface="Arial" panose="020B0604020202020204" pitchFamily="34" charset="0"/>
              <a:cs typeface="Arial" panose="020B0604020202020204" pitchFamily="34" charset="0"/>
            </a:endParaRPr>
          </a:p>
          <a:p>
            <a:pPr marL="0" indent="0">
              <a:buNone/>
            </a:pPr>
            <a:r>
              <a:rPr lang="es-ES" sz="1600" b="1" dirty="0">
                <a:solidFill>
                  <a:srgbClr val="0062A2"/>
                </a:solidFill>
                <a:latin typeface="Arial" panose="020B0604020202020204" pitchFamily="34" charset="0"/>
                <a:cs typeface="Arial" panose="020B0604020202020204" pitchFamily="34" charset="0"/>
              </a:rPr>
              <a:t>Asimismo, también le hace llegar comunicaciones informativas:</a:t>
            </a:r>
          </a:p>
          <a:p>
            <a:pPr lvl="1"/>
            <a:r>
              <a:rPr lang="es-ES" sz="1600" dirty="0">
                <a:solidFill>
                  <a:srgbClr val="0062A2"/>
                </a:solidFill>
                <a:latin typeface="Arial" panose="020B0604020202020204" pitchFamily="34" charset="0"/>
                <a:cs typeface="Arial" panose="020B0604020202020204" pitchFamily="34" charset="0"/>
              </a:rPr>
              <a:t>Recordatorios de obligaciones.</a:t>
            </a:r>
          </a:p>
          <a:p>
            <a:pPr lvl="1"/>
            <a:r>
              <a:rPr lang="es-ES" sz="1600" dirty="0">
                <a:solidFill>
                  <a:srgbClr val="0062A2"/>
                </a:solidFill>
                <a:latin typeface="Arial" panose="020B0604020202020204" pitchFamily="34" charset="0"/>
                <a:cs typeface="Arial" panose="020B0604020202020204" pitchFamily="34" charset="0"/>
              </a:rPr>
              <a:t>Invitación a charlas.</a:t>
            </a:r>
          </a:p>
          <a:p>
            <a:pPr lvl="1"/>
            <a:r>
              <a:rPr lang="es-ES" sz="1600" dirty="0">
                <a:solidFill>
                  <a:srgbClr val="0062A2"/>
                </a:solidFill>
                <a:latin typeface="Arial" panose="020B0604020202020204" pitchFamily="34" charset="0"/>
                <a:cs typeface="Arial" panose="020B0604020202020204" pitchFamily="34" charset="0"/>
              </a:rPr>
              <a:t>Encuestas</a:t>
            </a:r>
          </a:p>
          <a:p>
            <a:pPr lvl="1"/>
            <a:r>
              <a:rPr lang="es-ES" sz="1600" dirty="0">
                <a:solidFill>
                  <a:srgbClr val="0062A2"/>
                </a:solidFill>
                <a:latin typeface="Arial" panose="020B0604020202020204" pitchFamily="34" charset="0"/>
                <a:cs typeface="Arial" panose="020B0604020202020204" pitchFamily="34" charset="0"/>
              </a:rPr>
              <a:t>Entre otros</a:t>
            </a:r>
          </a:p>
          <a:p>
            <a:endParaRPr lang="es-PE" sz="1600" dirty="0">
              <a:latin typeface="Arial" panose="020B0604020202020204" pitchFamily="34" charset="0"/>
              <a:cs typeface="Arial" panose="020B0604020202020204" pitchFamily="34" charset="0"/>
            </a:endParaRPr>
          </a:p>
        </p:txBody>
      </p:sp>
      <p:pic>
        <p:nvPicPr>
          <p:cNvPr id="5" name="Picture 20">
            <a:extLst>
              <a:ext uri="{FF2B5EF4-FFF2-40B4-BE49-F238E27FC236}">
                <a16:creationId xmlns:a16="http://schemas.microsoft.com/office/drawing/2014/main" id="{2C856A6D-9F7F-4759-8EEC-C8F6115AF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650" y="2774383"/>
            <a:ext cx="1463603" cy="146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66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788B62A-0AAF-CF6F-2CF0-F0ECBF6E2177}"/>
              </a:ext>
            </a:extLst>
          </p:cNvPr>
          <p:cNvSpPr>
            <a:spLocks noGrp="1"/>
          </p:cNvSpPr>
          <p:nvPr>
            <p:ph type="title"/>
          </p:nvPr>
        </p:nvSpPr>
        <p:spPr>
          <a:xfrm>
            <a:off x="1208171" y="333405"/>
            <a:ext cx="6459454" cy="866274"/>
          </a:xfrm>
        </p:spPr>
        <p:txBody>
          <a:bodyPr/>
          <a:lstStyle/>
          <a:p>
            <a:r>
              <a:rPr lang="es-ES" sz="2400" dirty="0"/>
              <a:t>¿Cómo puedo revisar mi buzón electrónico?</a:t>
            </a:r>
            <a:endParaRPr lang="es-PE" dirty="0"/>
          </a:p>
        </p:txBody>
      </p:sp>
      <p:sp>
        <p:nvSpPr>
          <p:cNvPr id="5" name="CuadroTexto 4">
            <a:extLst>
              <a:ext uri="{FF2B5EF4-FFF2-40B4-BE49-F238E27FC236}">
                <a16:creationId xmlns:a16="http://schemas.microsoft.com/office/drawing/2014/main" id="{D801E3D8-F6B9-6525-2245-5933F7AD295E}"/>
              </a:ext>
            </a:extLst>
          </p:cNvPr>
          <p:cNvSpPr txBox="1"/>
          <p:nvPr/>
        </p:nvSpPr>
        <p:spPr>
          <a:xfrm>
            <a:off x="1647825" y="1962151"/>
            <a:ext cx="9458325" cy="3431709"/>
          </a:xfrm>
          <a:prstGeom prst="rect">
            <a:avLst/>
          </a:prstGeom>
          <a:noFill/>
        </p:spPr>
        <p:txBody>
          <a:bodyPr wrap="square">
            <a:spAutoFit/>
          </a:bodyPr>
          <a:lstStyle/>
          <a:p>
            <a:r>
              <a:rPr lang="es-ES" dirty="0">
                <a:solidFill>
                  <a:srgbClr val="0062A2"/>
                </a:solidFill>
                <a:latin typeface="Arial" panose="020B0604020202020204" pitchFamily="34" charset="0"/>
                <a:cs typeface="Arial" panose="020B0604020202020204" pitchFamily="34" charset="0"/>
              </a:rPr>
              <a:t>Revisar su Buzón Electrónico SUNAT es muy fácil, lo puede hacer desde cualquiera de estos medios:</a:t>
            </a:r>
          </a:p>
          <a:p>
            <a:pPr marL="0" indent="0">
              <a:buNone/>
            </a:pPr>
            <a:endParaRPr lang="es-ES" dirty="0">
              <a:solidFill>
                <a:srgbClr val="0062A2"/>
              </a:solidFill>
              <a:latin typeface="Arial" panose="020B0604020202020204" pitchFamily="34" charset="0"/>
              <a:cs typeface="Arial" panose="020B0604020202020204" pitchFamily="34" charset="0"/>
            </a:endParaRPr>
          </a:p>
          <a:p>
            <a:pPr marL="800100" lvl="1" indent="-342900">
              <a:spcBef>
                <a:spcPts val="600"/>
              </a:spcBef>
              <a:spcAft>
                <a:spcPts val="600"/>
              </a:spcAft>
              <a:buFont typeface="Arial" panose="020B0604020202020204" pitchFamily="34" charset="0"/>
              <a:buChar char="•"/>
            </a:pPr>
            <a:r>
              <a:rPr lang="es-ES" dirty="0">
                <a:solidFill>
                  <a:srgbClr val="0062A2"/>
                </a:solidFill>
                <a:latin typeface="Arial" panose="020B0604020202020204" pitchFamily="34" charset="0"/>
                <a:cs typeface="Arial" panose="020B0604020202020204" pitchFamily="34" charset="0"/>
              </a:rPr>
              <a:t>Pagina de SUNAT (</a:t>
            </a:r>
            <a:r>
              <a:rPr lang="es-ES" dirty="0">
                <a:solidFill>
                  <a:srgbClr val="0062A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www.sunat.gob.pe</a:t>
            </a:r>
            <a:r>
              <a:rPr lang="es-ES" dirty="0">
                <a:solidFill>
                  <a:srgbClr val="0062A2"/>
                </a:solidFill>
                <a:latin typeface="Arial" panose="020B0604020202020204" pitchFamily="34" charset="0"/>
                <a:cs typeface="Arial" panose="020B0604020202020204" pitchFamily="34" charset="0"/>
              </a:rPr>
              <a:t>)</a:t>
            </a:r>
          </a:p>
          <a:p>
            <a:pPr marL="800100" lvl="1" indent="-342900">
              <a:spcBef>
                <a:spcPts val="600"/>
              </a:spcBef>
              <a:spcAft>
                <a:spcPts val="600"/>
              </a:spcAft>
              <a:buFont typeface="Arial" panose="020B0604020202020204" pitchFamily="34" charset="0"/>
              <a:buChar char="•"/>
            </a:pPr>
            <a:r>
              <a:rPr lang="es-ES" dirty="0">
                <a:solidFill>
                  <a:srgbClr val="0062A2"/>
                </a:solidFill>
                <a:latin typeface="Arial" panose="020B0604020202020204" pitchFamily="34" charset="0"/>
                <a:cs typeface="Arial" panose="020B0604020202020204" pitchFamily="34" charset="0"/>
              </a:rPr>
              <a:t>Portal Emprender (</a:t>
            </a:r>
            <a:r>
              <a:rPr lang="es-ES" dirty="0">
                <a:solidFill>
                  <a:srgbClr val="0062A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www.emprender.sunat.gob.pe</a:t>
            </a:r>
            <a:r>
              <a:rPr lang="es-ES" dirty="0">
                <a:solidFill>
                  <a:srgbClr val="0062A2"/>
                </a:solidFill>
                <a:latin typeface="Arial" panose="020B0604020202020204" pitchFamily="34" charset="0"/>
                <a:cs typeface="Arial" panose="020B0604020202020204" pitchFamily="34" charset="0"/>
              </a:rPr>
              <a:t>)</a:t>
            </a:r>
          </a:p>
          <a:p>
            <a:pPr marL="800100" lvl="1" indent="-342900">
              <a:spcBef>
                <a:spcPts val="600"/>
              </a:spcBef>
              <a:spcAft>
                <a:spcPts val="600"/>
              </a:spcAft>
              <a:buFont typeface="Arial" panose="020B0604020202020204" pitchFamily="34" charset="0"/>
              <a:buChar char="•"/>
            </a:pPr>
            <a:r>
              <a:rPr lang="es-ES" dirty="0">
                <a:solidFill>
                  <a:srgbClr val="0062A2"/>
                </a:solidFill>
                <a:latin typeface="Arial" panose="020B0604020202020204" pitchFamily="34" charset="0"/>
                <a:cs typeface="Arial" panose="020B0604020202020204" pitchFamily="34" charset="0"/>
              </a:rPr>
              <a:t>Portal Personas (</a:t>
            </a:r>
            <a:r>
              <a:rPr lang="es-ES" dirty="0">
                <a:solidFill>
                  <a:srgbClr val="0062A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www.personas.sunat.gob.pe</a:t>
            </a:r>
            <a:r>
              <a:rPr lang="es-ES" dirty="0">
                <a:solidFill>
                  <a:srgbClr val="0062A2"/>
                </a:solidFill>
                <a:latin typeface="Arial" panose="020B0604020202020204" pitchFamily="34" charset="0"/>
                <a:cs typeface="Arial" panose="020B0604020202020204" pitchFamily="34" charset="0"/>
              </a:rPr>
              <a:t>)</a:t>
            </a:r>
          </a:p>
          <a:p>
            <a:pPr marL="800100" lvl="1" indent="-342900">
              <a:spcBef>
                <a:spcPts val="600"/>
              </a:spcBef>
              <a:spcAft>
                <a:spcPts val="600"/>
              </a:spcAft>
              <a:buFont typeface="Arial" panose="020B0604020202020204" pitchFamily="34" charset="0"/>
              <a:buChar char="•"/>
            </a:pPr>
            <a:r>
              <a:rPr lang="es-PE" dirty="0">
                <a:solidFill>
                  <a:srgbClr val="0062A2"/>
                </a:solidFill>
                <a:latin typeface="Arial" panose="020B0604020202020204" pitchFamily="34" charset="0"/>
                <a:cs typeface="Arial" panose="020B0604020202020204" pitchFamily="34" charset="0"/>
              </a:rPr>
              <a:t>APP SUNAT</a:t>
            </a:r>
          </a:p>
          <a:p>
            <a:pPr marL="800100" lvl="1" indent="-342900">
              <a:spcBef>
                <a:spcPts val="600"/>
              </a:spcBef>
              <a:spcAft>
                <a:spcPts val="600"/>
              </a:spcAft>
              <a:buFont typeface="Arial" panose="020B0604020202020204" pitchFamily="34" charset="0"/>
              <a:buChar char="•"/>
            </a:pPr>
            <a:r>
              <a:rPr lang="es-PE" dirty="0">
                <a:solidFill>
                  <a:srgbClr val="0062A2"/>
                </a:solidFill>
                <a:latin typeface="Arial" panose="020B0604020202020204" pitchFamily="34" charset="0"/>
                <a:cs typeface="Arial" panose="020B0604020202020204" pitchFamily="34" charset="0"/>
              </a:rPr>
              <a:t>APP Personas</a:t>
            </a:r>
          </a:p>
          <a:p>
            <a:pPr marL="800100" lvl="1" indent="-342900">
              <a:spcBef>
                <a:spcPts val="600"/>
              </a:spcBef>
              <a:spcAft>
                <a:spcPts val="600"/>
              </a:spcAft>
              <a:buFont typeface="Arial" panose="020B0604020202020204" pitchFamily="34" charset="0"/>
              <a:buChar char="•"/>
            </a:pPr>
            <a:r>
              <a:rPr lang="es-PE" dirty="0">
                <a:solidFill>
                  <a:srgbClr val="0062A2"/>
                </a:solidFill>
                <a:latin typeface="Arial" panose="020B0604020202020204" pitchFamily="34" charset="0"/>
                <a:cs typeface="Arial" panose="020B0604020202020204" pitchFamily="34" charset="0"/>
              </a:rPr>
              <a:t>APP Emprender</a:t>
            </a:r>
          </a:p>
        </p:txBody>
      </p:sp>
      <p:pic>
        <p:nvPicPr>
          <p:cNvPr id="4" name="Picture 32">
            <a:extLst>
              <a:ext uri="{FF2B5EF4-FFF2-40B4-BE49-F238E27FC236}">
                <a16:creationId xmlns:a16="http://schemas.microsoft.com/office/drawing/2014/main" id="{FF2FF79E-BE63-43B2-B8B7-023E62FD3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498" y="4105104"/>
            <a:ext cx="1693101" cy="169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87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CC458870-2EE1-9411-9CD7-DC72C8BC1F01}"/>
              </a:ext>
            </a:extLst>
          </p:cNvPr>
          <p:cNvSpPr>
            <a:spLocks noGrp="1"/>
          </p:cNvSpPr>
          <p:nvPr>
            <p:ph type="title"/>
          </p:nvPr>
        </p:nvSpPr>
        <p:spPr/>
        <p:txBody>
          <a:bodyPr/>
          <a:lstStyle/>
          <a:p>
            <a:r>
              <a:rPr lang="es-ES" sz="2400" dirty="0"/>
              <a:t>Buzón Electrónico por página de SUNAT </a:t>
            </a:r>
            <a:r>
              <a:rPr lang="es-ES" sz="2400" dirty="0">
                <a:solidFill>
                  <a:srgbClr val="FFFF00"/>
                </a:solidFill>
              </a:rPr>
              <a:t>(</a:t>
            </a:r>
            <a:r>
              <a:rPr lang="es-ES" sz="2400" dirty="0">
                <a:solidFill>
                  <a:srgbClr val="FFFF00"/>
                </a:solidFill>
                <a:hlinkClick r:id="rId2">
                  <a:extLst>
                    <a:ext uri="{A12FA001-AC4F-418D-AE19-62706E023703}">
                      <ahyp:hlinkClr xmlns:ahyp="http://schemas.microsoft.com/office/drawing/2018/hyperlinkcolor" val="tx"/>
                    </a:ext>
                  </a:extLst>
                </a:hlinkClick>
              </a:rPr>
              <a:t>www.sunat.gob.pe</a:t>
            </a:r>
            <a:r>
              <a:rPr lang="es-ES" sz="2400" dirty="0">
                <a:solidFill>
                  <a:srgbClr val="FFFF00"/>
                </a:solidFill>
              </a:rPr>
              <a:t>)</a:t>
            </a:r>
            <a:endParaRPr lang="es-PE" dirty="0">
              <a:solidFill>
                <a:srgbClr val="FFFF00"/>
              </a:solidFill>
            </a:endParaRPr>
          </a:p>
        </p:txBody>
      </p:sp>
      <p:pic>
        <p:nvPicPr>
          <p:cNvPr id="4" name="Imagen 3">
            <a:extLst>
              <a:ext uri="{FF2B5EF4-FFF2-40B4-BE49-F238E27FC236}">
                <a16:creationId xmlns:a16="http://schemas.microsoft.com/office/drawing/2014/main" id="{6D21AC1A-7335-3F41-1D34-4B2DED62A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562" y="2128944"/>
            <a:ext cx="6480343" cy="3448032"/>
          </a:xfrm>
          <a:prstGeom prst="rect">
            <a:avLst/>
          </a:prstGeom>
        </p:spPr>
      </p:pic>
      <p:grpSp>
        <p:nvGrpSpPr>
          <p:cNvPr id="6" name="Google Shape;2020;p33">
            <a:extLst>
              <a:ext uri="{FF2B5EF4-FFF2-40B4-BE49-F238E27FC236}">
                <a16:creationId xmlns:a16="http://schemas.microsoft.com/office/drawing/2014/main" id="{E3721238-A160-4AC5-A359-EDEFDC83D548}"/>
              </a:ext>
            </a:extLst>
          </p:cNvPr>
          <p:cNvGrpSpPr/>
          <p:nvPr/>
        </p:nvGrpSpPr>
        <p:grpSpPr>
          <a:xfrm>
            <a:off x="2131467" y="1543455"/>
            <a:ext cx="8252992" cy="4895698"/>
            <a:chOff x="1048921" y="-32362"/>
            <a:chExt cx="6173151" cy="3661931"/>
          </a:xfrm>
        </p:grpSpPr>
        <p:sp>
          <p:nvSpPr>
            <p:cNvPr id="7" name="Google Shape;2021;p33">
              <a:extLst>
                <a:ext uri="{FF2B5EF4-FFF2-40B4-BE49-F238E27FC236}">
                  <a16:creationId xmlns:a16="http://schemas.microsoft.com/office/drawing/2014/main" id="{BC3B779C-44E8-4330-9353-62C48E34DFCE}"/>
                </a:ext>
              </a:extLst>
            </p:cNvPr>
            <p:cNvSpPr/>
            <p:nvPr/>
          </p:nvSpPr>
          <p:spPr>
            <a:xfrm>
              <a:off x="1540808" y="-32362"/>
              <a:ext cx="5161605" cy="3454972"/>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2022;p33">
              <a:extLst>
                <a:ext uri="{FF2B5EF4-FFF2-40B4-BE49-F238E27FC236}">
                  <a16:creationId xmlns:a16="http://schemas.microsoft.com/office/drawing/2014/main" id="{E68557CA-E369-48E4-8D65-ADF0B222EDC4}"/>
                </a:ext>
              </a:extLst>
            </p:cNvPr>
            <p:cNvSpPr/>
            <p:nvPr/>
          </p:nvSpPr>
          <p:spPr>
            <a:xfrm>
              <a:off x="1048921" y="3534391"/>
              <a:ext cx="6173151"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023;p33">
              <a:extLst>
                <a:ext uri="{FF2B5EF4-FFF2-40B4-BE49-F238E27FC236}">
                  <a16:creationId xmlns:a16="http://schemas.microsoft.com/office/drawing/2014/main" id="{F7B1AB50-08CB-4C27-81F7-FCA985DA7B2D}"/>
                </a:ext>
              </a:extLst>
            </p:cNvPr>
            <p:cNvSpPr/>
            <p:nvPr/>
          </p:nvSpPr>
          <p:spPr>
            <a:xfrm>
              <a:off x="1048921" y="3458248"/>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24;p33">
              <a:extLst>
                <a:ext uri="{FF2B5EF4-FFF2-40B4-BE49-F238E27FC236}">
                  <a16:creationId xmlns:a16="http://schemas.microsoft.com/office/drawing/2014/main" id="{3139C2A4-A3A6-41B9-809C-F4F1DC571E42}"/>
                </a:ext>
              </a:extLst>
            </p:cNvPr>
            <p:cNvSpPr/>
            <p:nvPr/>
          </p:nvSpPr>
          <p:spPr>
            <a:xfrm>
              <a:off x="3677821" y="3458248"/>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 name="Elipse 4">
            <a:extLst>
              <a:ext uri="{FF2B5EF4-FFF2-40B4-BE49-F238E27FC236}">
                <a16:creationId xmlns:a16="http://schemas.microsoft.com/office/drawing/2014/main" id="{982D65F2-BBE8-4393-25A3-1B7B91E42EC6}"/>
              </a:ext>
            </a:extLst>
          </p:cNvPr>
          <p:cNvSpPr/>
          <p:nvPr/>
        </p:nvSpPr>
        <p:spPr>
          <a:xfrm>
            <a:off x="3004561" y="4538025"/>
            <a:ext cx="1395299" cy="3837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585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006B305-B245-5357-703B-2D7CA92AADBD}"/>
              </a:ext>
            </a:extLst>
          </p:cNvPr>
          <p:cNvSpPr>
            <a:spLocks noGrp="1"/>
          </p:cNvSpPr>
          <p:nvPr>
            <p:ph type="title"/>
          </p:nvPr>
        </p:nvSpPr>
        <p:spPr/>
        <p:txBody>
          <a:bodyPr>
            <a:normAutofit/>
          </a:bodyPr>
          <a:lstStyle/>
          <a:p>
            <a:r>
              <a:rPr lang="es-ES" dirty="0">
                <a:sym typeface="Merriweather"/>
              </a:rPr>
              <a:t>Pagina de SUNAT (</a:t>
            </a:r>
            <a:r>
              <a:rPr lang="es-ES" dirty="0">
                <a:sym typeface="Merriweather"/>
                <a:hlinkClick r:id="rId2">
                  <a:extLst>
                    <a:ext uri="{A12FA001-AC4F-418D-AE19-62706E023703}">
                      <ahyp:hlinkClr xmlns:ahyp="http://schemas.microsoft.com/office/drawing/2018/hyperlinkcolor" val="tx"/>
                    </a:ext>
                  </a:extLst>
                </a:hlinkClick>
              </a:rPr>
              <a:t>www.sunat.gob.pe</a:t>
            </a:r>
            <a:r>
              <a:rPr lang="es-ES" dirty="0">
                <a:sym typeface="Merriweather"/>
              </a:rPr>
              <a:t>)</a:t>
            </a:r>
            <a:endParaRPr lang="es-PE" dirty="0"/>
          </a:p>
        </p:txBody>
      </p:sp>
      <p:pic>
        <p:nvPicPr>
          <p:cNvPr id="4" name="Imagen 3">
            <a:extLst>
              <a:ext uri="{FF2B5EF4-FFF2-40B4-BE49-F238E27FC236}">
                <a16:creationId xmlns:a16="http://schemas.microsoft.com/office/drawing/2014/main" id="{D1B91C50-2BF5-5958-0FE7-8999F9A28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223" y="2451655"/>
            <a:ext cx="6492855" cy="3138930"/>
          </a:xfrm>
          <a:prstGeom prst="rect">
            <a:avLst/>
          </a:prstGeom>
        </p:spPr>
      </p:pic>
      <p:grpSp>
        <p:nvGrpSpPr>
          <p:cNvPr id="5" name="Google Shape;2020;p33">
            <a:extLst>
              <a:ext uri="{FF2B5EF4-FFF2-40B4-BE49-F238E27FC236}">
                <a16:creationId xmlns:a16="http://schemas.microsoft.com/office/drawing/2014/main" id="{A1FB7443-9360-4273-BBC9-94C052B9FC18}"/>
              </a:ext>
            </a:extLst>
          </p:cNvPr>
          <p:cNvGrpSpPr/>
          <p:nvPr/>
        </p:nvGrpSpPr>
        <p:grpSpPr>
          <a:xfrm>
            <a:off x="2131467" y="1721426"/>
            <a:ext cx="8252992" cy="4895698"/>
            <a:chOff x="1048921" y="-32362"/>
            <a:chExt cx="6173151" cy="3661931"/>
          </a:xfrm>
        </p:grpSpPr>
        <p:sp>
          <p:nvSpPr>
            <p:cNvPr id="6" name="Google Shape;2021;p33">
              <a:extLst>
                <a:ext uri="{FF2B5EF4-FFF2-40B4-BE49-F238E27FC236}">
                  <a16:creationId xmlns:a16="http://schemas.microsoft.com/office/drawing/2014/main" id="{D38B0CF5-0276-4D69-9FF6-C1BF7C75D778}"/>
                </a:ext>
              </a:extLst>
            </p:cNvPr>
            <p:cNvSpPr/>
            <p:nvPr/>
          </p:nvSpPr>
          <p:spPr>
            <a:xfrm>
              <a:off x="1540808" y="-32362"/>
              <a:ext cx="5161605" cy="3454972"/>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2022;p33">
              <a:extLst>
                <a:ext uri="{FF2B5EF4-FFF2-40B4-BE49-F238E27FC236}">
                  <a16:creationId xmlns:a16="http://schemas.microsoft.com/office/drawing/2014/main" id="{82D0A9DB-3725-4806-AEA0-B7BD1F91ABA1}"/>
                </a:ext>
              </a:extLst>
            </p:cNvPr>
            <p:cNvSpPr/>
            <p:nvPr/>
          </p:nvSpPr>
          <p:spPr>
            <a:xfrm>
              <a:off x="1048921" y="3534391"/>
              <a:ext cx="6173151"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2023;p33">
              <a:extLst>
                <a:ext uri="{FF2B5EF4-FFF2-40B4-BE49-F238E27FC236}">
                  <a16:creationId xmlns:a16="http://schemas.microsoft.com/office/drawing/2014/main" id="{D0A1A945-5868-4CB3-927A-854DEFEE955E}"/>
                </a:ext>
              </a:extLst>
            </p:cNvPr>
            <p:cNvSpPr/>
            <p:nvPr/>
          </p:nvSpPr>
          <p:spPr>
            <a:xfrm>
              <a:off x="1048921" y="3458248"/>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024;p33">
              <a:extLst>
                <a:ext uri="{FF2B5EF4-FFF2-40B4-BE49-F238E27FC236}">
                  <a16:creationId xmlns:a16="http://schemas.microsoft.com/office/drawing/2014/main" id="{7AFAF521-47F8-4127-95B7-66C615531949}"/>
                </a:ext>
              </a:extLst>
            </p:cNvPr>
            <p:cNvSpPr/>
            <p:nvPr/>
          </p:nvSpPr>
          <p:spPr>
            <a:xfrm>
              <a:off x="3677821" y="3458248"/>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3409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2FFB5B0-DB7A-552A-08D8-C3D602E6B6B6}"/>
              </a:ext>
            </a:extLst>
          </p:cNvPr>
          <p:cNvSpPr>
            <a:spLocks noGrp="1"/>
          </p:cNvSpPr>
          <p:nvPr>
            <p:ph type="title"/>
          </p:nvPr>
        </p:nvSpPr>
        <p:spPr>
          <a:xfrm>
            <a:off x="1208170" y="333405"/>
            <a:ext cx="8194621" cy="866274"/>
          </a:xfrm>
        </p:spPr>
        <p:txBody>
          <a:bodyPr>
            <a:normAutofit/>
          </a:bodyPr>
          <a:lstStyle/>
          <a:p>
            <a:r>
              <a:rPr lang="es-ES" dirty="0">
                <a:sym typeface="Merriweather"/>
              </a:rPr>
              <a:t>Portal Emprender (</a:t>
            </a:r>
            <a:r>
              <a:rPr lang="es-ES" dirty="0">
                <a:sym typeface="Merriweather"/>
                <a:hlinkClick r:id="rId2">
                  <a:extLst>
                    <a:ext uri="{A12FA001-AC4F-418D-AE19-62706E023703}">
                      <ahyp:hlinkClr xmlns:ahyp="http://schemas.microsoft.com/office/drawing/2018/hyperlinkcolor" val="tx"/>
                    </a:ext>
                  </a:extLst>
                </a:hlinkClick>
              </a:rPr>
              <a:t>www.emprender.sunat.gob.pe</a:t>
            </a:r>
            <a:r>
              <a:rPr lang="es-ES" dirty="0">
                <a:sym typeface="Merriweather"/>
              </a:rPr>
              <a:t>)</a:t>
            </a:r>
            <a:endParaRPr lang="es-PE" dirty="0"/>
          </a:p>
        </p:txBody>
      </p:sp>
      <p:pic>
        <p:nvPicPr>
          <p:cNvPr id="4" name="Imagen 3">
            <a:extLst>
              <a:ext uri="{FF2B5EF4-FFF2-40B4-BE49-F238E27FC236}">
                <a16:creationId xmlns:a16="http://schemas.microsoft.com/office/drawing/2014/main" id="{A18EBE29-1F33-5C86-F6C5-5C79159D5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065" y="2225842"/>
            <a:ext cx="6379062" cy="3296182"/>
          </a:xfrm>
          <a:prstGeom prst="rect">
            <a:avLst/>
          </a:prstGeom>
        </p:spPr>
      </p:pic>
      <p:sp>
        <p:nvSpPr>
          <p:cNvPr id="5" name="Rectángulo 4">
            <a:extLst>
              <a:ext uri="{FF2B5EF4-FFF2-40B4-BE49-F238E27FC236}">
                <a16:creationId xmlns:a16="http://schemas.microsoft.com/office/drawing/2014/main" id="{10C14EE2-A967-25C1-AADA-3257B5D90811}"/>
              </a:ext>
            </a:extLst>
          </p:cNvPr>
          <p:cNvSpPr/>
          <p:nvPr/>
        </p:nvSpPr>
        <p:spPr>
          <a:xfrm>
            <a:off x="7688283" y="3056021"/>
            <a:ext cx="475144" cy="258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lecha: a la derecha 5">
            <a:extLst>
              <a:ext uri="{FF2B5EF4-FFF2-40B4-BE49-F238E27FC236}">
                <a16:creationId xmlns:a16="http://schemas.microsoft.com/office/drawing/2014/main" id="{7B8B1668-8F77-6C00-CF93-248724A0E1CE}"/>
              </a:ext>
            </a:extLst>
          </p:cNvPr>
          <p:cNvSpPr/>
          <p:nvPr/>
        </p:nvSpPr>
        <p:spPr>
          <a:xfrm rot="5400000">
            <a:off x="7731845" y="2641253"/>
            <a:ext cx="388018" cy="3462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7" name="Google Shape;2020;p33">
            <a:extLst>
              <a:ext uri="{FF2B5EF4-FFF2-40B4-BE49-F238E27FC236}">
                <a16:creationId xmlns:a16="http://schemas.microsoft.com/office/drawing/2014/main" id="{CC1E2333-610D-4048-AA96-0F9F8D4EB69B}"/>
              </a:ext>
            </a:extLst>
          </p:cNvPr>
          <p:cNvGrpSpPr/>
          <p:nvPr/>
        </p:nvGrpSpPr>
        <p:grpSpPr>
          <a:xfrm>
            <a:off x="2131467" y="1543455"/>
            <a:ext cx="8252992" cy="4895698"/>
            <a:chOff x="1048921" y="-32362"/>
            <a:chExt cx="6173151" cy="3661931"/>
          </a:xfrm>
        </p:grpSpPr>
        <p:sp>
          <p:nvSpPr>
            <p:cNvPr id="8" name="Google Shape;2021;p33">
              <a:extLst>
                <a:ext uri="{FF2B5EF4-FFF2-40B4-BE49-F238E27FC236}">
                  <a16:creationId xmlns:a16="http://schemas.microsoft.com/office/drawing/2014/main" id="{BD981CDD-5ED0-4F15-A636-0E969D6E560E}"/>
                </a:ext>
              </a:extLst>
            </p:cNvPr>
            <p:cNvSpPr/>
            <p:nvPr/>
          </p:nvSpPr>
          <p:spPr>
            <a:xfrm>
              <a:off x="1540808" y="-32362"/>
              <a:ext cx="5161605" cy="3454972"/>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 name="Google Shape;2022;p33">
              <a:extLst>
                <a:ext uri="{FF2B5EF4-FFF2-40B4-BE49-F238E27FC236}">
                  <a16:creationId xmlns:a16="http://schemas.microsoft.com/office/drawing/2014/main" id="{8E2E8035-CC5A-4950-93F5-C6FC3DE7CE3E}"/>
                </a:ext>
              </a:extLst>
            </p:cNvPr>
            <p:cNvSpPr/>
            <p:nvPr/>
          </p:nvSpPr>
          <p:spPr>
            <a:xfrm>
              <a:off x="1048921" y="3534391"/>
              <a:ext cx="6173151"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23;p33">
              <a:extLst>
                <a:ext uri="{FF2B5EF4-FFF2-40B4-BE49-F238E27FC236}">
                  <a16:creationId xmlns:a16="http://schemas.microsoft.com/office/drawing/2014/main" id="{68E04F83-DAA9-41C9-9A1D-AEEAEAAD721A}"/>
                </a:ext>
              </a:extLst>
            </p:cNvPr>
            <p:cNvSpPr/>
            <p:nvPr/>
          </p:nvSpPr>
          <p:spPr>
            <a:xfrm>
              <a:off x="1048921" y="3458248"/>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024;p33">
              <a:extLst>
                <a:ext uri="{FF2B5EF4-FFF2-40B4-BE49-F238E27FC236}">
                  <a16:creationId xmlns:a16="http://schemas.microsoft.com/office/drawing/2014/main" id="{B28C02D9-668C-43E6-A589-4C5F18A659A1}"/>
                </a:ext>
              </a:extLst>
            </p:cNvPr>
            <p:cNvSpPr/>
            <p:nvPr/>
          </p:nvSpPr>
          <p:spPr>
            <a:xfrm>
              <a:off x="3677821" y="3458248"/>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56090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6AE138E-179D-910B-9760-E0F41A32E3C1}"/>
              </a:ext>
            </a:extLst>
          </p:cNvPr>
          <p:cNvSpPr>
            <a:spLocks noGrp="1"/>
          </p:cNvSpPr>
          <p:nvPr>
            <p:ph type="title"/>
          </p:nvPr>
        </p:nvSpPr>
        <p:spPr>
          <a:xfrm>
            <a:off x="1208170" y="333405"/>
            <a:ext cx="7694289" cy="866274"/>
          </a:xfrm>
        </p:spPr>
        <p:txBody>
          <a:bodyPr>
            <a:normAutofit/>
          </a:bodyPr>
          <a:lstStyle/>
          <a:p>
            <a:r>
              <a:rPr lang="es-ES" dirty="0"/>
              <a:t>Portal Personas (</a:t>
            </a:r>
            <a:r>
              <a:rPr lang="es-ES" dirty="0">
                <a:hlinkClick r:id="rId2">
                  <a:extLst>
                    <a:ext uri="{A12FA001-AC4F-418D-AE19-62706E023703}">
                      <ahyp:hlinkClr xmlns:ahyp="http://schemas.microsoft.com/office/drawing/2018/hyperlinkcolor" val="tx"/>
                    </a:ext>
                  </a:extLst>
                </a:hlinkClick>
              </a:rPr>
              <a:t>www.personas.sunat.gob.pe</a:t>
            </a:r>
            <a:r>
              <a:rPr lang="es-ES" dirty="0"/>
              <a:t>)</a:t>
            </a:r>
            <a:endParaRPr lang="es-PE" dirty="0"/>
          </a:p>
        </p:txBody>
      </p:sp>
      <p:pic>
        <p:nvPicPr>
          <p:cNvPr id="4" name="Imagen 3">
            <a:extLst>
              <a:ext uri="{FF2B5EF4-FFF2-40B4-BE49-F238E27FC236}">
                <a16:creationId xmlns:a16="http://schemas.microsoft.com/office/drawing/2014/main" id="{4876EE0F-0B05-295C-26F9-E35AF9106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974" y="2180305"/>
            <a:ext cx="6430879" cy="3346889"/>
          </a:xfrm>
          <a:prstGeom prst="rect">
            <a:avLst/>
          </a:prstGeom>
        </p:spPr>
      </p:pic>
      <p:sp>
        <p:nvSpPr>
          <p:cNvPr id="5" name="Rectángulo 4">
            <a:extLst>
              <a:ext uri="{FF2B5EF4-FFF2-40B4-BE49-F238E27FC236}">
                <a16:creationId xmlns:a16="http://schemas.microsoft.com/office/drawing/2014/main" id="{CA913E88-BB90-8CFB-5976-BF5D5494F0D6}"/>
              </a:ext>
            </a:extLst>
          </p:cNvPr>
          <p:cNvSpPr/>
          <p:nvPr/>
        </p:nvSpPr>
        <p:spPr>
          <a:xfrm>
            <a:off x="7676147" y="3037975"/>
            <a:ext cx="481264"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6" name="Google Shape;2020;p33">
            <a:extLst>
              <a:ext uri="{FF2B5EF4-FFF2-40B4-BE49-F238E27FC236}">
                <a16:creationId xmlns:a16="http://schemas.microsoft.com/office/drawing/2014/main" id="{6989ED4F-DA79-4F1F-8B03-53AB3A8C1958}"/>
              </a:ext>
            </a:extLst>
          </p:cNvPr>
          <p:cNvGrpSpPr/>
          <p:nvPr/>
        </p:nvGrpSpPr>
        <p:grpSpPr>
          <a:xfrm>
            <a:off x="2131467" y="1543455"/>
            <a:ext cx="8252992" cy="4895698"/>
            <a:chOff x="1048921" y="-32362"/>
            <a:chExt cx="6173151" cy="3661931"/>
          </a:xfrm>
        </p:grpSpPr>
        <p:sp>
          <p:nvSpPr>
            <p:cNvPr id="7" name="Google Shape;2021;p33">
              <a:extLst>
                <a:ext uri="{FF2B5EF4-FFF2-40B4-BE49-F238E27FC236}">
                  <a16:creationId xmlns:a16="http://schemas.microsoft.com/office/drawing/2014/main" id="{6B834950-6522-472E-B826-62DEAA2F0978}"/>
                </a:ext>
              </a:extLst>
            </p:cNvPr>
            <p:cNvSpPr/>
            <p:nvPr/>
          </p:nvSpPr>
          <p:spPr>
            <a:xfrm>
              <a:off x="1540808" y="-32362"/>
              <a:ext cx="5161605" cy="3454972"/>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bg1">
                <a:lumMod val="85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2022;p33">
              <a:extLst>
                <a:ext uri="{FF2B5EF4-FFF2-40B4-BE49-F238E27FC236}">
                  <a16:creationId xmlns:a16="http://schemas.microsoft.com/office/drawing/2014/main" id="{E5F6F912-96F9-449D-AF63-D03F87973917}"/>
                </a:ext>
              </a:extLst>
            </p:cNvPr>
            <p:cNvSpPr/>
            <p:nvPr/>
          </p:nvSpPr>
          <p:spPr>
            <a:xfrm>
              <a:off x="1048921" y="3534391"/>
              <a:ext cx="6173151"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023;p33">
              <a:extLst>
                <a:ext uri="{FF2B5EF4-FFF2-40B4-BE49-F238E27FC236}">
                  <a16:creationId xmlns:a16="http://schemas.microsoft.com/office/drawing/2014/main" id="{3009CC57-EB45-4E52-9126-C18BE58BCE77}"/>
                </a:ext>
              </a:extLst>
            </p:cNvPr>
            <p:cNvSpPr/>
            <p:nvPr/>
          </p:nvSpPr>
          <p:spPr>
            <a:xfrm>
              <a:off x="1048921" y="3458248"/>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024;p33">
              <a:extLst>
                <a:ext uri="{FF2B5EF4-FFF2-40B4-BE49-F238E27FC236}">
                  <a16:creationId xmlns:a16="http://schemas.microsoft.com/office/drawing/2014/main" id="{63A9BAE0-E023-4442-BFA3-D871CDC1AE15}"/>
                </a:ext>
              </a:extLst>
            </p:cNvPr>
            <p:cNvSpPr/>
            <p:nvPr/>
          </p:nvSpPr>
          <p:spPr>
            <a:xfrm>
              <a:off x="3677821" y="3458248"/>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5888877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8" ma:contentTypeDescription="Crear nuevo documento." ma:contentTypeScope="" ma:versionID="3a75b07709b8ad13ab3e7fb6044771ae">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a916f39872577411564c7796ec646f4c"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92054B-2D16-4A24-9E10-34C6222EE7EB}">
  <ds:schemaRefs>
    <ds:schemaRef ds:uri="8a7934d8-bca8-423c-84a6-bdc3dd68f4b0"/>
    <ds:schemaRef ds:uri="b1c5b7f8-e175-482d-858e-1c00110963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A164E9-5B65-482E-A6CF-009797110A44}">
  <ds:schemaRefs>
    <ds:schemaRef ds:uri="http://schemas.openxmlformats.org/package/2006/metadata/core-properties"/>
    <ds:schemaRef ds:uri="http://purl.org/dc/elements/1.1/"/>
    <ds:schemaRef ds:uri="8a7934d8-bca8-423c-84a6-bdc3dd68f4b0"/>
    <ds:schemaRef ds:uri="b1c5b7f8-e175-482d-858e-1c0011096349"/>
    <ds:schemaRef ds:uri="http://schemas.microsoft.com/office/2006/documentManagement/types"/>
    <ds:schemaRef ds:uri="http://purl.org/dc/terms/"/>
    <ds:schemaRef ds:uri="http://schemas.microsoft.com/office/2006/metadata/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25D3102-330B-47DC-A94E-E96DE7D87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363</TotalTime>
  <Words>578</Words>
  <Application>Microsoft Office PowerPoint</Application>
  <PresentationFormat>Panorámica</PresentationFormat>
  <Paragraphs>61</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Calibri Light</vt:lpstr>
      <vt:lpstr>Wingdings</vt:lpstr>
      <vt:lpstr>Tema de Office</vt:lpstr>
      <vt:lpstr>Buzón electrónico. Alcances del Decreto Legislativo 1523.</vt:lpstr>
      <vt:lpstr>Buzón electrónico</vt:lpstr>
      <vt:lpstr>Buzón Electrónico</vt:lpstr>
      <vt:lpstr>Buzón Electrónico</vt:lpstr>
      <vt:lpstr>¿Cómo puedo revisar mi buzón electrónico?</vt:lpstr>
      <vt:lpstr>Buzón Electrónico por página de SUNAT (www.sunat.gob.pe)</vt:lpstr>
      <vt:lpstr>Pagina de SUNAT (www.sunat.gob.pe)</vt:lpstr>
      <vt:lpstr>Portal Emprender (www.emprender.sunat.gob.pe)</vt:lpstr>
      <vt:lpstr>Portal Personas (www.personas.sunat.gob.pe)</vt:lpstr>
      <vt:lpstr>APP SUNAT</vt:lpstr>
      <vt:lpstr>APP SUNAT</vt:lpstr>
      <vt:lpstr>APP PERSONAS</vt:lpstr>
      <vt:lpstr>APP EMPRENDER</vt:lpstr>
      <vt:lpstr>Alcances del Decreto Legislativo 1523</vt:lpstr>
      <vt:lpstr>Plazo de notificación electrónica</vt:lpstr>
      <vt:lpstr>Ejemplo - Decreto Legislativo No 1523</vt:lpstr>
      <vt:lpstr>Excepción - Decreto Legislativo No 1523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Agapito Javier Vladimir</dc:creator>
  <cp:lastModifiedBy>Cubas Salazar Carlos Orlando</cp:lastModifiedBy>
  <cp:revision>23</cp:revision>
  <dcterms:created xsi:type="dcterms:W3CDTF">2023-03-21T16:13:13Z</dcterms:created>
  <dcterms:modified xsi:type="dcterms:W3CDTF">2023-04-03T13:28:14Z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