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E2E1C-C87A-4961-A301-26B2F5369152}" type="datetimeFigureOut">
              <a:rPr lang="es-PE" smtClean="0"/>
              <a:t>02/01/2023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976B-5E65-4A3C-9930-187DEE50DA4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163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6266"/>
            <a:ext cx="8054767" cy="6889233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357855" y="2119533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601968" y="0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381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64711F3-EE16-460A-ACD5-9D282B6CBA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066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E64711F3-EE16-460A-ACD5-9D282B6CBA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00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64711F3-EE16-460A-ACD5-9D282B6CBA77}" type="slidenum">
              <a:rPr lang="es-PE" smtClean="0"/>
              <a:t>‹Nº›</a:t>
            </a:fld>
            <a:endParaRPr lang="es-PE"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3243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C0667-3FE0-4C2F-9410-F478CAFA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67CA36-D16D-4F2F-AB98-2E69EC77E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3A9D2-40FA-49DB-AFE7-48318B5D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C362-D5ED-42B1-AA1A-3813E03EF30C}" type="datetimeFigureOut">
              <a:rPr lang="es-PE" smtClean="0"/>
              <a:t>02/01/2023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847BE7-0ABD-4AAC-B1F2-011C3F4B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31EAA-0997-4185-9404-ABE62135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11F3-EE16-460A-ACD5-9D282B6CBA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039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51D44-2E91-42BD-B6A9-98BC35E2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413A39-DCF2-41F4-B9CB-94E1D43D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DB1C0-0D2D-486E-9B6C-E0AF25A4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C362-D5ED-42B1-AA1A-3813E03EF30C}" type="datetimeFigureOut">
              <a:rPr lang="es-PE" smtClean="0"/>
              <a:t>02/01/2023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A470D-6C7E-425C-852F-9A252550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8CF3D-9F26-411D-8A83-E019755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11F3-EE16-460A-ACD5-9D282B6CBA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19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E64711F3-EE16-460A-ACD5-9D282B6CBA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7660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render.sunat.gob.pe/" TargetMode="External"/><Relationship Id="rId2" Type="http://schemas.openxmlformats.org/officeDocument/2006/relationships/hyperlink" Target="http://www.sunat.gob.p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rsonas.sunat.gob.p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unat.gob.p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at.gob.p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render.sunat.gob.p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s.sunat.gob.p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5000" t="-9000" r="-2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F457E-FBEF-432D-92C3-F8E50F6DD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448" y="2049162"/>
            <a:ext cx="5008605" cy="2759675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chemeClr val="bg2"/>
                </a:solidFill>
                <a:latin typeface="Arial" panose="020B0604020202020204" pitchFamily="34" charset="0"/>
              </a:rPr>
              <a:t>Importancia para el cumplimiento oportuno de las obligaciones fiscales</a:t>
            </a:r>
            <a:endParaRPr lang="es-PE" sz="4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919459-1D1E-431F-988C-B0C0C4C59FBD}"/>
              </a:ext>
            </a:extLst>
          </p:cNvPr>
          <p:cNvSpPr/>
          <p:nvPr/>
        </p:nvSpPr>
        <p:spPr>
          <a:xfrm>
            <a:off x="505368" y="678093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Buzón Electrónico</a:t>
            </a:r>
            <a:endParaRPr lang="es-P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5D341B0-1B5B-46F0-B605-925DF5F0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8" y="5473149"/>
            <a:ext cx="2045879" cy="7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594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E62F82-99BD-44F2-B611-6E1EC5BED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0"/>
          <a:stretch/>
        </p:blipFill>
        <p:spPr>
          <a:xfrm>
            <a:off x="1219433" y="2375750"/>
            <a:ext cx="2203649" cy="3821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90A290-6542-4F94-BA54-1D1BDFE12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8"/>
          <a:stretch/>
        </p:blipFill>
        <p:spPr>
          <a:xfrm>
            <a:off x="3663857" y="2433113"/>
            <a:ext cx="2143385" cy="3850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B623A25-438A-474C-90F0-F69FBAE68E7E}"/>
              </a:ext>
            </a:extLst>
          </p:cNvPr>
          <p:cNvSpPr txBox="1"/>
          <p:nvPr/>
        </p:nvSpPr>
        <p:spPr>
          <a:xfrm>
            <a:off x="5807242" y="3117156"/>
            <a:ext cx="3629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+mj-lt"/>
              </a:rPr>
              <a:t>Una vez que accedes, puedes ingresar a cualquiera de las opciones que permite este buzón.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+mj-lt"/>
              </a:rPr>
              <a:t>Puedes ver tus notificaciones, mensajes, carpetas, etc.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A9F308-2941-444D-8815-426A32C6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>
                <a:latin typeface="+mj-lt"/>
              </a:rPr>
              <a:t>App SUNAT</a:t>
            </a:r>
          </a:p>
        </p:txBody>
      </p:sp>
      <p:grpSp>
        <p:nvGrpSpPr>
          <p:cNvPr id="6" name="Google Shape;1964;p31">
            <a:extLst>
              <a:ext uri="{FF2B5EF4-FFF2-40B4-BE49-F238E27FC236}">
                <a16:creationId xmlns:a16="http://schemas.microsoft.com/office/drawing/2014/main" id="{B254AC5E-91F9-4169-9BB4-4BD5A3DBF38B}"/>
              </a:ext>
            </a:extLst>
          </p:cNvPr>
          <p:cNvGrpSpPr/>
          <p:nvPr/>
        </p:nvGrpSpPr>
        <p:grpSpPr>
          <a:xfrm>
            <a:off x="1219433" y="1978422"/>
            <a:ext cx="2233727" cy="4633190"/>
            <a:chOff x="2547150" y="238125"/>
            <a:chExt cx="2525675" cy="5238750"/>
          </a:xfrm>
        </p:grpSpPr>
        <p:sp>
          <p:nvSpPr>
            <p:cNvPr id="8" name="Google Shape;1965;p31">
              <a:extLst>
                <a:ext uri="{FF2B5EF4-FFF2-40B4-BE49-F238E27FC236}">
                  <a16:creationId xmlns:a16="http://schemas.microsoft.com/office/drawing/2014/main" id="{9DB572C5-0831-46E3-92FD-78007BB99DBC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6;p31">
              <a:extLst>
                <a:ext uri="{FF2B5EF4-FFF2-40B4-BE49-F238E27FC236}">
                  <a16:creationId xmlns:a16="http://schemas.microsoft.com/office/drawing/2014/main" id="{5AAE2B90-C9BE-4D10-86AE-C9912F04796E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7;p31">
              <a:extLst>
                <a:ext uri="{FF2B5EF4-FFF2-40B4-BE49-F238E27FC236}">
                  <a16:creationId xmlns:a16="http://schemas.microsoft.com/office/drawing/2014/main" id="{853B2F4A-7A27-44F5-84FD-91812C47A2EE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68;p31">
              <a:extLst>
                <a:ext uri="{FF2B5EF4-FFF2-40B4-BE49-F238E27FC236}">
                  <a16:creationId xmlns:a16="http://schemas.microsoft.com/office/drawing/2014/main" id="{3FCD78BA-4C97-431F-B115-146457E9AB2A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964;p31">
            <a:extLst>
              <a:ext uri="{FF2B5EF4-FFF2-40B4-BE49-F238E27FC236}">
                <a16:creationId xmlns:a16="http://schemas.microsoft.com/office/drawing/2014/main" id="{727EBED9-5690-4DA5-9259-539163F04443}"/>
              </a:ext>
            </a:extLst>
          </p:cNvPr>
          <p:cNvGrpSpPr/>
          <p:nvPr/>
        </p:nvGrpSpPr>
        <p:grpSpPr>
          <a:xfrm>
            <a:off x="3619516" y="2017199"/>
            <a:ext cx="2233727" cy="4633190"/>
            <a:chOff x="2547150" y="238125"/>
            <a:chExt cx="2525675" cy="5238750"/>
          </a:xfrm>
        </p:grpSpPr>
        <p:sp>
          <p:nvSpPr>
            <p:cNvPr id="14" name="Google Shape;1965;p31">
              <a:extLst>
                <a:ext uri="{FF2B5EF4-FFF2-40B4-BE49-F238E27FC236}">
                  <a16:creationId xmlns:a16="http://schemas.microsoft.com/office/drawing/2014/main" id="{E9D7D25E-A02E-446B-964A-A48D6418AAA2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6;p31">
              <a:extLst>
                <a:ext uri="{FF2B5EF4-FFF2-40B4-BE49-F238E27FC236}">
                  <a16:creationId xmlns:a16="http://schemas.microsoft.com/office/drawing/2014/main" id="{5A138F43-711D-4BE8-B57D-7E03CB4AD31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7;p31">
              <a:extLst>
                <a:ext uri="{FF2B5EF4-FFF2-40B4-BE49-F238E27FC236}">
                  <a16:creationId xmlns:a16="http://schemas.microsoft.com/office/drawing/2014/main" id="{5966CBF0-FA2F-4E79-B95E-B51CB90FD0F8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8;p31">
              <a:extLst>
                <a:ext uri="{FF2B5EF4-FFF2-40B4-BE49-F238E27FC236}">
                  <a16:creationId xmlns:a16="http://schemas.microsoft.com/office/drawing/2014/main" id="{7B1CF4FF-E915-4491-B9A0-ED4436592E09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74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1485DA-C090-4D68-9ED3-10E3F5FF9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5"/>
          <a:stretch/>
        </p:blipFill>
        <p:spPr>
          <a:xfrm>
            <a:off x="1270880" y="2361075"/>
            <a:ext cx="2174041" cy="3793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DF6B821-C1D6-4C9D-8E1F-E72F97DD5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72"/>
          <a:stretch/>
        </p:blipFill>
        <p:spPr>
          <a:xfrm>
            <a:off x="3683995" y="2308502"/>
            <a:ext cx="2233727" cy="38875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D5F6955-5BCC-44BD-94FB-24D0F415FC9F}"/>
              </a:ext>
            </a:extLst>
          </p:cNvPr>
          <p:cNvSpPr txBox="1"/>
          <p:nvPr/>
        </p:nvSpPr>
        <p:spPr>
          <a:xfrm>
            <a:off x="1356956" y="93292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PE" sz="2800" b="1" dirty="0">
                <a:solidFill>
                  <a:schemeClr val="bg1"/>
                </a:solidFill>
                <a:latin typeface="+mj-lt"/>
              </a:rPr>
              <a:t>APP Personas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524A4A-4293-4A05-B39E-AD075A07FBB4}"/>
              </a:ext>
            </a:extLst>
          </p:cNvPr>
          <p:cNvSpPr txBox="1"/>
          <p:nvPr/>
        </p:nvSpPr>
        <p:spPr>
          <a:xfrm>
            <a:off x="5917722" y="3081509"/>
            <a:ext cx="42260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+mj-lt"/>
                <a:sym typeface="IBM Plex Sans Light"/>
              </a:rPr>
              <a:t>A través del APP Personas, también puedes verificar tu buzón SOL, es muy sencillo y practico, sólo debes ingresar al buzón, consignar tu clave sol y posteriormente encontraras todas las notificaciones que te llegan, con lo cual estarás enterado en todo momento y lugar acerca de tus notificaciones que te envíe SUNAT.</a:t>
            </a:r>
          </a:p>
        </p:txBody>
      </p:sp>
      <p:grpSp>
        <p:nvGrpSpPr>
          <p:cNvPr id="7" name="Google Shape;1964;p31">
            <a:extLst>
              <a:ext uri="{FF2B5EF4-FFF2-40B4-BE49-F238E27FC236}">
                <a16:creationId xmlns:a16="http://schemas.microsoft.com/office/drawing/2014/main" id="{17FA6AD7-A8AF-42CD-8F82-1DB93521C675}"/>
              </a:ext>
            </a:extLst>
          </p:cNvPr>
          <p:cNvGrpSpPr/>
          <p:nvPr/>
        </p:nvGrpSpPr>
        <p:grpSpPr>
          <a:xfrm>
            <a:off x="1219433" y="1945161"/>
            <a:ext cx="2233727" cy="4633190"/>
            <a:chOff x="2547150" y="238125"/>
            <a:chExt cx="2525675" cy="5238750"/>
          </a:xfrm>
        </p:grpSpPr>
        <p:sp>
          <p:nvSpPr>
            <p:cNvPr id="8" name="Google Shape;1965;p31">
              <a:extLst>
                <a:ext uri="{FF2B5EF4-FFF2-40B4-BE49-F238E27FC236}">
                  <a16:creationId xmlns:a16="http://schemas.microsoft.com/office/drawing/2014/main" id="{218F3B84-F172-44E3-ABB1-51653005C4B3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6;p31">
              <a:extLst>
                <a:ext uri="{FF2B5EF4-FFF2-40B4-BE49-F238E27FC236}">
                  <a16:creationId xmlns:a16="http://schemas.microsoft.com/office/drawing/2014/main" id="{48EA6CBF-53DB-4D39-BF7B-E2E8EA75643A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7;p31">
              <a:extLst>
                <a:ext uri="{FF2B5EF4-FFF2-40B4-BE49-F238E27FC236}">
                  <a16:creationId xmlns:a16="http://schemas.microsoft.com/office/drawing/2014/main" id="{24A0A3C6-D1D5-49C9-89DB-88EE890F88C3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8;p31">
              <a:extLst>
                <a:ext uri="{FF2B5EF4-FFF2-40B4-BE49-F238E27FC236}">
                  <a16:creationId xmlns:a16="http://schemas.microsoft.com/office/drawing/2014/main" id="{5E8F9C29-9059-440E-B601-E6C19C400371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964;p31">
            <a:extLst>
              <a:ext uri="{FF2B5EF4-FFF2-40B4-BE49-F238E27FC236}">
                <a16:creationId xmlns:a16="http://schemas.microsoft.com/office/drawing/2014/main" id="{424DB1B9-2A92-4460-B43A-9D9E007205D6}"/>
              </a:ext>
            </a:extLst>
          </p:cNvPr>
          <p:cNvGrpSpPr/>
          <p:nvPr/>
        </p:nvGrpSpPr>
        <p:grpSpPr>
          <a:xfrm>
            <a:off x="3683995" y="1945161"/>
            <a:ext cx="2233727" cy="4633190"/>
            <a:chOff x="2547150" y="238125"/>
            <a:chExt cx="2525675" cy="5238750"/>
          </a:xfrm>
        </p:grpSpPr>
        <p:sp>
          <p:nvSpPr>
            <p:cNvPr id="13" name="Google Shape;1965;p31">
              <a:extLst>
                <a:ext uri="{FF2B5EF4-FFF2-40B4-BE49-F238E27FC236}">
                  <a16:creationId xmlns:a16="http://schemas.microsoft.com/office/drawing/2014/main" id="{1272ACDB-7B84-43EC-A5B4-AB93598BF1A0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6;p31">
              <a:extLst>
                <a:ext uri="{FF2B5EF4-FFF2-40B4-BE49-F238E27FC236}">
                  <a16:creationId xmlns:a16="http://schemas.microsoft.com/office/drawing/2014/main" id="{40274533-F7D3-41E6-BDF3-3E9BE8EE6A7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7;p31">
              <a:extLst>
                <a:ext uri="{FF2B5EF4-FFF2-40B4-BE49-F238E27FC236}">
                  <a16:creationId xmlns:a16="http://schemas.microsoft.com/office/drawing/2014/main" id="{B1D7FF97-8586-4929-ADF3-A91AEF2D48AC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8;p31">
              <a:extLst>
                <a:ext uri="{FF2B5EF4-FFF2-40B4-BE49-F238E27FC236}">
                  <a16:creationId xmlns:a16="http://schemas.microsoft.com/office/drawing/2014/main" id="{C6899FEA-E9A7-41E7-847C-84DA05D86895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586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6E117-E2BA-49E6-8A74-B5EECCDE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>
                <a:solidFill>
                  <a:schemeClr val="bg1"/>
                </a:solidFill>
                <a:latin typeface="+mj-lt"/>
              </a:rPr>
              <a:t>APP EMPRENDER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7F22146-2ACB-473C-8398-8F389086AE5F}"/>
              </a:ext>
            </a:extLst>
          </p:cNvPr>
          <p:cNvSpPr txBox="1">
            <a:spLocks/>
          </p:cNvSpPr>
          <p:nvPr/>
        </p:nvSpPr>
        <p:spPr>
          <a:xfrm>
            <a:off x="6685977" y="2930477"/>
            <a:ext cx="3957310" cy="264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es-ES" sz="1400" dirty="0">
                <a:solidFill>
                  <a:schemeClr val="bg1"/>
                </a:solidFill>
                <a:latin typeface="+mj-lt"/>
              </a:rPr>
              <a:t>A través del APP Emprender, también puedes verificar tu buzón electrónico, </a:t>
            </a:r>
            <a:r>
              <a:rPr lang="es-ES" sz="1400" dirty="0" err="1">
                <a:solidFill>
                  <a:schemeClr val="bg1"/>
                </a:solidFill>
                <a:latin typeface="+mj-lt"/>
              </a:rPr>
              <a:t>tambien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es muy sencillo y practico, sólo debes ingresar al ese icono de mensaje y posteriormente encontraras todas las notificaciones que te llegan, con lo cual estarás enterado en todo momento y lugar acerca de tus notificaciones que te envíe SUNAT.</a:t>
            </a:r>
          </a:p>
          <a:p>
            <a:endParaRPr lang="es-419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6A9E27-570C-47F6-8936-B85C7B95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21"/>
          <a:stretch/>
        </p:blipFill>
        <p:spPr>
          <a:xfrm>
            <a:off x="1257618" y="2352837"/>
            <a:ext cx="2170828" cy="3801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F4CB4E-BDC7-4EF6-A70E-A67012F13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55"/>
          <a:stretch/>
        </p:blipFill>
        <p:spPr>
          <a:xfrm>
            <a:off x="3750975" y="2380120"/>
            <a:ext cx="2102527" cy="37632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oogle Shape;1964;p31">
            <a:extLst>
              <a:ext uri="{FF2B5EF4-FFF2-40B4-BE49-F238E27FC236}">
                <a16:creationId xmlns:a16="http://schemas.microsoft.com/office/drawing/2014/main" id="{F896409F-C63A-427C-BFBA-4DDA99D3E0E4}"/>
              </a:ext>
            </a:extLst>
          </p:cNvPr>
          <p:cNvGrpSpPr/>
          <p:nvPr/>
        </p:nvGrpSpPr>
        <p:grpSpPr>
          <a:xfrm>
            <a:off x="1219433" y="1945161"/>
            <a:ext cx="2233727" cy="4633190"/>
            <a:chOff x="2547150" y="238125"/>
            <a:chExt cx="2525675" cy="5238750"/>
          </a:xfrm>
        </p:grpSpPr>
        <p:sp>
          <p:nvSpPr>
            <p:cNvPr id="9" name="Google Shape;1965;p31">
              <a:extLst>
                <a:ext uri="{FF2B5EF4-FFF2-40B4-BE49-F238E27FC236}">
                  <a16:creationId xmlns:a16="http://schemas.microsoft.com/office/drawing/2014/main" id="{722101BA-FB25-44B7-9EF3-F6F584F99D3E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6;p31">
              <a:extLst>
                <a:ext uri="{FF2B5EF4-FFF2-40B4-BE49-F238E27FC236}">
                  <a16:creationId xmlns:a16="http://schemas.microsoft.com/office/drawing/2014/main" id="{3DBCEC72-6A45-4117-BD53-FE6E158E4AC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7;p31">
              <a:extLst>
                <a:ext uri="{FF2B5EF4-FFF2-40B4-BE49-F238E27FC236}">
                  <a16:creationId xmlns:a16="http://schemas.microsoft.com/office/drawing/2014/main" id="{178A4635-84DE-46CF-AD44-D7F75BEBF73B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68;p31">
              <a:extLst>
                <a:ext uri="{FF2B5EF4-FFF2-40B4-BE49-F238E27FC236}">
                  <a16:creationId xmlns:a16="http://schemas.microsoft.com/office/drawing/2014/main" id="{B25AFFDE-666E-4C57-9860-51444504E7DF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964;p31">
            <a:extLst>
              <a:ext uri="{FF2B5EF4-FFF2-40B4-BE49-F238E27FC236}">
                <a16:creationId xmlns:a16="http://schemas.microsoft.com/office/drawing/2014/main" id="{0F6DACD5-506F-495D-828D-31FDA4A847F1}"/>
              </a:ext>
            </a:extLst>
          </p:cNvPr>
          <p:cNvGrpSpPr/>
          <p:nvPr/>
        </p:nvGrpSpPr>
        <p:grpSpPr>
          <a:xfrm>
            <a:off x="3686205" y="1945161"/>
            <a:ext cx="2233727" cy="4633190"/>
            <a:chOff x="2547150" y="238125"/>
            <a:chExt cx="2525675" cy="5238750"/>
          </a:xfrm>
        </p:grpSpPr>
        <p:sp>
          <p:nvSpPr>
            <p:cNvPr id="14" name="Google Shape;1965;p31">
              <a:extLst>
                <a:ext uri="{FF2B5EF4-FFF2-40B4-BE49-F238E27FC236}">
                  <a16:creationId xmlns:a16="http://schemas.microsoft.com/office/drawing/2014/main" id="{3A31C8CA-C498-4EC1-BA0A-877D08DEAE68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6;p31">
              <a:extLst>
                <a:ext uri="{FF2B5EF4-FFF2-40B4-BE49-F238E27FC236}">
                  <a16:creationId xmlns:a16="http://schemas.microsoft.com/office/drawing/2014/main" id="{877626E7-0F1E-4988-8B35-8FCF7D7DBDD7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7;p31">
              <a:extLst>
                <a:ext uri="{FF2B5EF4-FFF2-40B4-BE49-F238E27FC236}">
                  <a16:creationId xmlns:a16="http://schemas.microsoft.com/office/drawing/2014/main" id="{0D2982F5-AAF1-4866-96D0-3247D0E83495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8;p31">
              <a:extLst>
                <a:ext uri="{FF2B5EF4-FFF2-40B4-BE49-F238E27FC236}">
                  <a16:creationId xmlns:a16="http://schemas.microsoft.com/office/drawing/2014/main" id="{50CA9224-1A0A-4BE7-B4D9-5EE97CC5485F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067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CBA53-3EB8-483F-9F16-C760F49F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latin typeface="+mj-lt"/>
              </a:rPr>
              <a:t>Buzón Electrónico</a:t>
            </a:r>
            <a:endParaRPr lang="es-PE" sz="3200" dirty="0"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817696-AAFE-425C-B738-B3FACBADD2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08034"/>
            <a:ext cx="5948680" cy="3041931"/>
          </a:xfrm>
        </p:spPr>
        <p:txBody>
          <a:bodyPr/>
          <a:lstStyle/>
          <a:p>
            <a:pPr algn="just"/>
            <a:r>
              <a:rPr lang="es-ES" b="0" i="0" dirty="0">
                <a:solidFill>
                  <a:srgbClr val="333333"/>
                </a:solidFill>
                <a:effectLst/>
                <a:latin typeface="Helvetica Neue"/>
              </a:rPr>
              <a:t>Es un servicio electrónico mediante el cual SUNAT deposita documentos en los cuales constan diversos actos administrativos que son materia de notificación y además comunicaciones informativas.</a:t>
            </a:r>
          </a:p>
          <a:p>
            <a:pPr algn="just"/>
            <a:r>
              <a:rPr lang="es-ES" dirty="0">
                <a:solidFill>
                  <a:srgbClr val="333333"/>
                </a:solidFill>
                <a:latin typeface="Helvetica Neue"/>
              </a:rPr>
              <a:t>Es muy importante revisar constantemente su buzón electrónico, porque ello le permitirá responder a sus notificaciones dentro de los plazos señalados por ley.</a:t>
            </a:r>
            <a:endParaRPr lang="es-E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s-ES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E42540A-3CEE-49F5-95DC-4BB56D9CB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2675" r="52083" b="31631"/>
          <a:stretch/>
        </p:blipFill>
        <p:spPr>
          <a:xfrm>
            <a:off x="7120646" y="2260365"/>
            <a:ext cx="5071353" cy="45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4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29624-E488-4D12-9082-E3678C67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latin typeface="+mj-lt"/>
              </a:rPr>
              <a:t>Buzón Electrónico:</a:t>
            </a:r>
            <a:endParaRPr lang="es-PE" sz="3200" dirty="0"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2976E-1E72-4249-92DE-1477A4E2D6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433" y="2112963"/>
            <a:ext cx="8113480" cy="39989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Algunas de estas notificaciones son: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Resoluciones cobranza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Ordenes de pago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Resoluciones de ejecución coactiva (REC)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Resoluciones de fraccionamiento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Resoluciones de devoluciones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Declaraciones y pagos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Entre otros.</a:t>
            </a:r>
          </a:p>
          <a:p>
            <a:pPr algn="l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Asimismo, también le hace llegar comunicaciones informativas: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Recordatorios de obligaciones.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Invitación a charlas.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Encuestas</a:t>
            </a:r>
          </a:p>
          <a:p>
            <a:pPr lvl="1"/>
            <a:r>
              <a:rPr lang="es-ES" b="0" i="0" dirty="0">
                <a:solidFill>
                  <a:srgbClr val="212529"/>
                </a:solidFill>
                <a:effectLst/>
                <a:latin typeface="+mj-lt"/>
              </a:rPr>
              <a:t>Entre otros</a:t>
            </a:r>
          </a:p>
          <a:p>
            <a:endParaRPr lang="es-P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43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F3F72-C479-4E87-92AF-44A20DB4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latin typeface="+mj-lt"/>
              </a:rPr>
              <a:t>¿Cómo puedo revisar mi buzón electrónico?</a:t>
            </a:r>
            <a:endParaRPr lang="es-PE" sz="2400" dirty="0"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3FCB5-6D84-4F46-A77E-06173E1BCE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433" y="2112963"/>
            <a:ext cx="8113480" cy="3998912"/>
          </a:xfrm>
        </p:spPr>
        <p:txBody>
          <a:bodyPr/>
          <a:lstStyle/>
          <a:p>
            <a:r>
              <a:rPr lang="es-ES" dirty="0">
                <a:latin typeface="+mj-lt"/>
              </a:rPr>
              <a:t>Revisar su Buzón Electrónico SUNAT es muy fácil, lo puede hacer desde cualquiera de estos medios: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pPr lvl="1"/>
            <a:r>
              <a:rPr lang="es-ES" dirty="0">
                <a:latin typeface="+mj-lt"/>
              </a:rPr>
              <a:t>Pagina de SUNAT (</a:t>
            </a:r>
            <a:r>
              <a:rPr lang="es-ES" dirty="0">
                <a:latin typeface="+mj-lt"/>
                <a:hlinkClick r:id="rId2"/>
              </a:rPr>
              <a:t>www.sunat.gob.pe</a:t>
            </a:r>
            <a:r>
              <a:rPr lang="es-ES" dirty="0">
                <a:latin typeface="+mj-lt"/>
              </a:rPr>
              <a:t>)</a:t>
            </a:r>
          </a:p>
          <a:p>
            <a:pPr lvl="1"/>
            <a:r>
              <a:rPr lang="es-ES" dirty="0">
                <a:latin typeface="+mj-lt"/>
              </a:rPr>
              <a:t>Portal Emprender (</a:t>
            </a:r>
            <a:r>
              <a:rPr lang="es-ES" dirty="0">
                <a:latin typeface="+mj-lt"/>
                <a:hlinkClick r:id="rId3"/>
              </a:rPr>
              <a:t>www.emprender.sunat.gob.pe</a:t>
            </a:r>
            <a:r>
              <a:rPr lang="es-ES" dirty="0">
                <a:latin typeface="+mj-lt"/>
              </a:rPr>
              <a:t>)</a:t>
            </a:r>
          </a:p>
          <a:p>
            <a:pPr lvl="1"/>
            <a:r>
              <a:rPr lang="es-ES" dirty="0">
                <a:latin typeface="+mj-lt"/>
              </a:rPr>
              <a:t>Portal Personas (</a:t>
            </a:r>
            <a:r>
              <a:rPr lang="es-ES" dirty="0">
                <a:latin typeface="+mj-lt"/>
                <a:hlinkClick r:id="rId4"/>
              </a:rPr>
              <a:t>www.personas.sunat.gob.pe</a:t>
            </a:r>
            <a:r>
              <a:rPr lang="es-ES" dirty="0">
                <a:latin typeface="+mj-lt"/>
              </a:rPr>
              <a:t>)</a:t>
            </a:r>
          </a:p>
          <a:p>
            <a:pPr lvl="1"/>
            <a:r>
              <a:rPr lang="es-PE" dirty="0">
                <a:latin typeface="+mj-lt"/>
              </a:rPr>
              <a:t>APP SUNAT</a:t>
            </a:r>
          </a:p>
          <a:p>
            <a:pPr lvl="1"/>
            <a:r>
              <a:rPr lang="es-PE" dirty="0">
                <a:latin typeface="+mj-lt"/>
              </a:rPr>
              <a:t>APP Personas</a:t>
            </a:r>
          </a:p>
          <a:p>
            <a:pPr lvl="1"/>
            <a:r>
              <a:rPr lang="es-PE" dirty="0">
                <a:latin typeface="+mj-lt"/>
              </a:rPr>
              <a:t>APP Emprender</a:t>
            </a:r>
          </a:p>
        </p:txBody>
      </p:sp>
    </p:spTree>
    <p:extLst>
      <p:ext uri="{BB962C8B-B14F-4D97-AF65-F5344CB8AC3E}">
        <p14:creationId xmlns:p14="http://schemas.microsoft.com/office/powerpoint/2010/main" val="222012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3548D-280B-41CE-AB20-49474042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+mj-lt"/>
              </a:rPr>
              <a:t>Buzón Electrónico por página de SUNAT (</a:t>
            </a:r>
            <a:r>
              <a:rPr lang="es-ES" sz="2800" dirty="0">
                <a:latin typeface="+mj-lt"/>
                <a:hlinkClick r:id="rId2"/>
              </a:rPr>
              <a:t>www.sunat.gob.pe</a:t>
            </a:r>
            <a:r>
              <a:rPr lang="es-ES" sz="2800" dirty="0">
                <a:latin typeface="+mj-lt"/>
              </a:rPr>
              <a:t>)</a:t>
            </a:r>
            <a:endParaRPr lang="es-PE" sz="2800" dirty="0"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7AF95B-5333-4057-88AC-85DAE2B1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41" y="2150075"/>
            <a:ext cx="8135776" cy="4328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1CB2F6EA-ECFF-4FEC-A747-827E3A24FC91}"/>
              </a:ext>
            </a:extLst>
          </p:cNvPr>
          <p:cNvSpPr/>
          <p:nvPr/>
        </p:nvSpPr>
        <p:spPr>
          <a:xfrm>
            <a:off x="1523440" y="5181996"/>
            <a:ext cx="1605448" cy="435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14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3902E0AA-47FC-405E-9444-B3AEDFBC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89" y="2108888"/>
            <a:ext cx="8960831" cy="4332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3684B41-277C-48B0-AB90-7B11139B0924}"/>
              </a:ext>
            </a:extLst>
          </p:cNvPr>
          <p:cNvSpPr txBox="1"/>
          <p:nvPr/>
        </p:nvSpPr>
        <p:spPr>
          <a:xfrm>
            <a:off x="1241024" y="936039"/>
            <a:ext cx="9709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800" b="1" dirty="0">
                <a:solidFill>
                  <a:schemeClr val="accent5"/>
                </a:solidFill>
                <a:latin typeface="+mj-lt"/>
                <a:sym typeface="Merriweather"/>
              </a:rPr>
              <a:t>Pagina de SUNAT (</a:t>
            </a:r>
            <a:r>
              <a:rPr lang="es-ES" sz="2800" b="1" dirty="0">
                <a:solidFill>
                  <a:schemeClr val="accent5"/>
                </a:solidFill>
                <a:latin typeface="+mj-lt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www.sunat.gob.pe</a:t>
            </a:r>
            <a:r>
              <a:rPr lang="es-ES" sz="2800" b="1" dirty="0">
                <a:solidFill>
                  <a:schemeClr val="accent5"/>
                </a:solidFill>
                <a:latin typeface="+mj-lt"/>
                <a:sym typeface="Merriweath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928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82E299-5FCD-4696-8A16-827541F1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94" y="2072789"/>
            <a:ext cx="8760536" cy="4526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4A689EF-327D-466D-96B4-38E1099A2703}"/>
              </a:ext>
            </a:extLst>
          </p:cNvPr>
          <p:cNvSpPr/>
          <p:nvPr/>
        </p:nvSpPr>
        <p:spPr>
          <a:xfrm>
            <a:off x="7392140" y="3212757"/>
            <a:ext cx="598563" cy="337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D0EDAF2-F4D5-4C57-B7E6-C98E9DF0E5A4}"/>
              </a:ext>
            </a:extLst>
          </p:cNvPr>
          <p:cNvSpPr/>
          <p:nvPr/>
        </p:nvSpPr>
        <p:spPr>
          <a:xfrm rot="5400000">
            <a:off x="7497412" y="2746600"/>
            <a:ext cx="388018" cy="3462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883E55-F39E-4F40-9A3B-A074A2D2C45F}"/>
              </a:ext>
            </a:extLst>
          </p:cNvPr>
          <p:cNvSpPr txBox="1"/>
          <p:nvPr/>
        </p:nvSpPr>
        <p:spPr>
          <a:xfrm>
            <a:off x="1235676" y="975611"/>
            <a:ext cx="9951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000" b="1" dirty="0">
                <a:solidFill>
                  <a:schemeClr val="accent5"/>
                </a:solidFill>
                <a:latin typeface="+mj-lt"/>
                <a:sym typeface="Merriweather"/>
              </a:rPr>
              <a:t>Portal Emprender (</a:t>
            </a:r>
            <a:r>
              <a:rPr lang="es-ES" sz="2000" b="1" dirty="0">
                <a:solidFill>
                  <a:schemeClr val="accent5"/>
                </a:solidFill>
                <a:latin typeface="+mj-lt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www.emprender.sunat.gob.pe</a:t>
            </a:r>
            <a:r>
              <a:rPr lang="es-ES" sz="2000" b="1" dirty="0">
                <a:solidFill>
                  <a:schemeClr val="accent5"/>
                </a:solidFill>
                <a:latin typeface="+mj-lt"/>
                <a:sym typeface="Merriweath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82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F8969E-4015-4D34-9B5D-CCA3F5E3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3" y="1969513"/>
            <a:ext cx="8654449" cy="4504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87794C-143D-4062-8645-0F8CB6F80BB4}"/>
              </a:ext>
            </a:extLst>
          </p:cNvPr>
          <p:cNvSpPr/>
          <p:nvPr/>
        </p:nvSpPr>
        <p:spPr>
          <a:xfrm>
            <a:off x="7414054" y="3097427"/>
            <a:ext cx="713093" cy="4118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5774FE-A782-4482-8F17-47D19D2A7D64}"/>
              </a:ext>
            </a:extLst>
          </p:cNvPr>
          <p:cNvSpPr txBox="1"/>
          <p:nvPr/>
        </p:nvSpPr>
        <p:spPr>
          <a:xfrm>
            <a:off x="1219433" y="961012"/>
            <a:ext cx="991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2400" b="1" dirty="0">
                <a:solidFill>
                  <a:schemeClr val="accent5"/>
                </a:solidFill>
                <a:latin typeface="+mj-lt"/>
              </a:rPr>
              <a:t>Portal Personas (</a:t>
            </a:r>
            <a:r>
              <a:rPr lang="es-ES" sz="2400" b="1" dirty="0">
                <a:solidFill>
                  <a:schemeClr val="accent5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www.personas.sunat.gob.pe</a:t>
            </a:r>
            <a:r>
              <a:rPr lang="es-ES" sz="2400" b="1" dirty="0">
                <a:solidFill>
                  <a:schemeClr val="accent5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16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6B9C9D-8922-40B6-9135-22B3BAE6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4"/>
          <a:stretch/>
        </p:blipFill>
        <p:spPr>
          <a:xfrm>
            <a:off x="1274816" y="2404287"/>
            <a:ext cx="2138395" cy="3792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E78E0F-2994-4078-B3D7-A7C345B3C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1"/>
          <a:stretch/>
        </p:blipFill>
        <p:spPr>
          <a:xfrm>
            <a:off x="3656797" y="2394886"/>
            <a:ext cx="2138396" cy="3801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9A44435-F13B-4842-B552-ABEC2ABB3CDF}"/>
              </a:ext>
            </a:extLst>
          </p:cNvPr>
          <p:cNvSpPr/>
          <p:nvPr/>
        </p:nvSpPr>
        <p:spPr>
          <a:xfrm>
            <a:off x="1219433" y="3058971"/>
            <a:ext cx="2216885" cy="4860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371C25-66DE-4F8D-BF66-02F6D59BCC0F}"/>
              </a:ext>
            </a:extLst>
          </p:cNvPr>
          <p:cNvSpPr txBox="1"/>
          <p:nvPr/>
        </p:nvSpPr>
        <p:spPr>
          <a:xfrm>
            <a:off x="5700583" y="3209160"/>
            <a:ext cx="40365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+mj-lt"/>
              </a:rPr>
              <a:t>Ingresar a la opción Buzón SOL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+mj-lt"/>
              </a:rPr>
              <a:t>Luego ingresar con tu clave sol a SUNAT en Línea.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3FA6258-73D2-472F-BF25-E6BC0465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>
                <a:latin typeface="+mj-lt"/>
              </a:rPr>
              <a:t>App SUNAT</a:t>
            </a:r>
          </a:p>
        </p:txBody>
      </p:sp>
      <p:grpSp>
        <p:nvGrpSpPr>
          <p:cNvPr id="12" name="Google Shape;1964;p31">
            <a:extLst>
              <a:ext uri="{FF2B5EF4-FFF2-40B4-BE49-F238E27FC236}">
                <a16:creationId xmlns:a16="http://schemas.microsoft.com/office/drawing/2014/main" id="{704A2E31-F3E8-41EC-923B-DE60E1342959}"/>
              </a:ext>
            </a:extLst>
          </p:cNvPr>
          <p:cNvGrpSpPr/>
          <p:nvPr/>
        </p:nvGrpSpPr>
        <p:grpSpPr>
          <a:xfrm>
            <a:off x="1219433" y="1978422"/>
            <a:ext cx="2233727" cy="4633190"/>
            <a:chOff x="2547150" y="238125"/>
            <a:chExt cx="2525675" cy="5238750"/>
          </a:xfrm>
        </p:grpSpPr>
        <p:sp>
          <p:nvSpPr>
            <p:cNvPr id="14" name="Google Shape;1965;p31">
              <a:extLst>
                <a:ext uri="{FF2B5EF4-FFF2-40B4-BE49-F238E27FC236}">
                  <a16:creationId xmlns:a16="http://schemas.microsoft.com/office/drawing/2014/main" id="{896BB5C1-A386-48AA-8508-28BF18735AB7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6;p31">
              <a:extLst>
                <a:ext uri="{FF2B5EF4-FFF2-40B4-BE49-F238E27FC236}">
                  <a16:creationId xmlns:a16="http://schemas.microsoft.com/office/drawing/2014/main" id="{F49903FF-98CD-439A-A78F-D0F79ABF49E9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7;p31">
              <a:extLst>
                <a:ext uri="{FF2B5EF4-FFF2-40B4-BE49-F238E27FC236}">
                  <a16:creationId xmlns:a16="http://schemas.microsoft.com/office/drawing/2014/main" id="{B54745EC-2CF7-4523-B122-4DC6838A8D78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8;p31">
              <a:extLst>
                <a:ext uri="{FF2B5EF4-FFF2-40B4-BE49-F238E27FC236}">
                  <a16:creationId xmlns:a16="http://schemas.microsoft.com/office/drawing/2014/main" id="{81735904-BAE7-4688-B51F-0E7740C5B918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964;p31">
            <a:extLst>
              <a:ext uri="{FF2B5EF4-FFF2-40B4-BE49-F238E27FC236}">
                <a16:creationId xmlns:a16="http://schemas.microsoft.com/office/drawing/2014/main" id="{BBEF829E-CCAB-475A-9CDE-25794192C981}"/>
              </a:ext>
            </a:extLst>
          </p:cNvPr>
          <p:cNvGrpSpPr/>
          <p:nvPr/>
        </p:nvGrpSpPr>
        <p:grpSpPr>
          <a:xfrm>
            <a:off x="3602211" y="1977260"/>
            <a:ext cx="2233727" cy="4633190"/>
            <a:chOff x="2547150" y="238125"/>
            <a:chExt cx="2525675" cy="5238750"/>
          </a:xfrm>
        </p:grpSpPr>
        <p:sp>
          <p:nvSpPr>
            <p:cNvPr id="19" name="Google Shape;1965;p31">
              <a:extLst>
                <a:ext uri="{FF2B5EF4-FFF2-40B4-BE49-F238E27FC236}">
                  <a16:creationId xmlns:a16="http://schemas.microsoft.com/office/drawing/2014/main" id="{735BEE7A-3E5E-49E5-885E-4111F2905BAA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966;p31">
              <a:extLst>
                <a:ext uri="{FF2B5EF4-FFF2-40B4-BE49-F238E27FC236}">
                  <a16:creationId xmlns:a16="http://schemas.microsoft.com/office/drawing/2014/main" id="{01165F95-5F99-49AC-ADB0-8380F929F957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7;p31">
              <a:extLst>
                <a:ext uri="{FF2B5EF4-FFF2-40B4-BE49-F238E27FC236}">
                  <a16:creationId xmlns:a16="http://schemas.microsoft.com/office/drawing/2014/main" id="{D030B09A-D237-4194-AB0D-EF372E3CF754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8;p31">
              <a:extLst>
                <a:ext uri="{FF2B5EF4-FFF2-40B4-BE49-F238E27FC236}">
                  <a16:creationId xmlns:a16="http://schemas.microsoft.com/office/drawing/2014/main" id="{6637549E-FB72-4780-86FD-F0B34F758524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8327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63251CAE-1A95-4FCF-AF02-1A112A57D606}" vid="{F78C0FD3-35CD-4330-863E-FDB4E8A7598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234E2DE18D4B4FB0A1D22BE558132A" ma:contentTypeVersion="8" ma:contentTypeDescription="Crear nuevo documento." ma:contentTypeScope="" ma:versionID="3a75b07709b8ad13ab3e7fb6044771ae">
  <xsd:schema xmlns:xsd="http://www.w3.org/2001/XMLSchema" xmlns:xs="http://www.w3.org/2001/XMLSchema" xmlns:p="http://schemas.microsoft.com/office/2006/metadata/properties" xmlns:ns2="b1c5b7f8-e175-482d-858e-1c0011096349" xmlns:ns3="8a7934d8-bca8-423c-84a6-bdc3dd68f4b0" targetNamespace="http://schemas.microsoft.com/office/2006/metadata/properties" ma:root="true" ma:fieldsID="a916f39872577411564c7796ec646f4c" ns2:_="" ns3:_="">
    <xsd:import namespace="b1c5b7f8-e175-482d-858e-1c0011096349"/>
    <xsd:import namespace="8a7934d8-bca8-423c-84a6-bdc3dd68f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b7f8-e175-482d-858e-1c0011096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34d8-bca8-423c-84a6-bdc3dd68f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774560-542E-45D6-9400-B17ACCA3058F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1c5b7f8-e175-482d-858e-1c0011096349"/>
    <ds:schemaRef ds:uri="http://schemas.microsoft.com/office/2006/metadata/properties"/>
    <ds:schemaRef ds:uri="8a7934d8-bca8-423c-84a6-bdc3dd68f4b0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9A3511E-A323-441F-BBA0-7E7D7FC29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5b7f8-e175-482d-858e-1c0011096349"/>
    <ds:schemaRef ds:uri="8a7934d8-bca8-423c-84a6-bdc3dd68f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421442-5C10-487A-B411-CBDF2DA102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132</TotalTime>
  <Words>409</Words>
  <Application>Microsoft Office PowerPoint</Application>
  <PresentationFormat>Panorámica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Neue</vt:lpstr>
      <vt:lpstr>IBM Plex Sans</vt:lpstr>
      <vt:lpstr>IBM Plex Sans Light</vt:lpstr>
      <vt:lpstr>Merriweather</vt:lpstr>
      <vt:lpstr>Tema2</vt:lpstr>
      <vt:lpstr>Importancia para el cumplimiento oportuno de las obligaciones fiscales</vt:lpstr>
      <vt:lpstr>Buzón Electrónico</vt:lpstr>
      <vt:lpstr>Buzón Electrónico:</vt:lpstr>
      <vt:lpstr>¿Cómo puedo revisar mi buzón electrónico?</vt:lpstr>
      <vt:lpstr>Buzón Electrónico por página de SUNAT (www.sunat.gob.pe)</vt:lpstr>
      <vt:lpstr>Presentación de PowerPoint</vt:lpstr>
      <vt:lpstr>Presentación de PowerPoint</vt:lpstr>
      <vt:lpstr>Presentación de PowerPoint</vt:lpstr>
      <vt:lpstr>App SUNAT</vt:lpstr>
      <vt:lpstr>App SUNAT</vt:lpstr>
      <vt:lpstr>Presentación de PowerPoint</vt:lpstr>
      <vt:lpstr>APP EMPRENDER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Buzón electrónico: Importancia para el cumplimiento oportuno de las obligaciones fiscales</dc:title>
  <dc:creator>Osorio Mariluz Oscar Javier</dc:creator>
  <cp:lastModifiedBy>Cubas Salazar Carlos Orlando</cp:lastModifiedBy>
  <cp:revision>17</cp:revision>
  <dcterms:created xsi:type="dcterms:W3CDTF">2022-12-05T03:28:01Z</dcterms:created>
  <dcterms:modified xsi:type="dcterms:W3CDTF">2023-01-02T21:29:35Z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0x0101005C234E2DE18D4B4FB0A1D22BE558132A</vt:lpwstr>
  </property>
</Properties>
</file>