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320" r:id="rId5"/>
    <p:sldId id="260" r:id="rId6"/>
    <p:sldId id="310" r:id="rId7"/>
    <p:sldId id="311" r:id="rId8"/>
    <p:sldId id="312" r:id="rId9"/>
    <p:sldId id="313" r:id="rId10"/>
    <p:sldId id="314" r:id="rId11"/>
    <p:sldId id="315" r:id="rId12"/>
    <p:sldId id="316" r:id="rId13"/>
    <p:sldId id="317" r:id="rId14"/>
    <p:sldId id="318" r:id="rId15"/>
    <p:sldId id="319" r:id="rId16"/>
  </p:sldIdLst>
  <p:sldSz cx="9156700" cy="5156200"/>
  <p:notesSz cx="9156700" cy="51562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0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p:cViewPr varScale="1">
        <p:scale>
          <a:sx n="83" d="100"/>
          <a:sy n="83" d="100"/>
        </p:scale>
        <p:origin x="796"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74732" y="0"/>
            <a:ext cx="4981968" cy="51562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6619029" cy="51562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9" name="Rectángulo 8">
            <a:extLst>
              <a:ext uri="{FF2B5EF4-FFF2-40B4-BE49-F238E27FC236}">
                <a16:creationId xmlns:a16="http://schemas.microsoft.com/office/drawing/2014/main" id="{7D9CF8C8-3DFA-4B9C-A7B6-9C7D1093EDE3}"/>
              </a:ext>
            </a:extLst>
          </p:cNvPr>
          <p:cNvSpPr/>
          <p:nvPr/>
        </p:nvSpPr>
        <p:spPr>
          <a:xfrm>
            <a:off x="0" y="3423898"/>
            <a:ext cx="3406654" cy="58346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543679" y="1689459"/>
            <a:ext cx="4087382" cy="1404198"/>
          </a:xfrm>
        </p:spPr>
        <p:txBody>
          <a:bodyPr anchor="b">
            <a:noAutofit/>
          </a:bodyPr>
          <a:lstStyle>
            <a:lvl1pPr algn="l">
              <a:defRPr sz="33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543679" y="3502485"/>
            <a:ext cx="2331344" cy="441556"/>
          </a:xfrm>
        </p:spPr>
        <p:txBody>
          <a:bodyPr>
            <a:normAutofit/>
          </a:bodyPr>
          <a:lstStyle>
            <a:lvl1pPr marL="0" indent="0" algn="l">
              <a:buNone/>
              <a:defRPr sz="1352">
                <a:solidFill>
                  <a:schemeClr val="tx1">
                    <a:lumMod val="85000"/>
                    <a:lumOff val="15000"/>
                  </a:schemeClr>
                </a:solidFill>
                <a:latin typeface="Arial" panose="020B0604020202020204" pitchFamily="34" charset="0"/>
                <a:cs typeface="Arial" panose="020B0604020202020204" pitchFamily="34" charset="0"/>
              </a:defRPr>
            </a:lvl1pPr>
            <a:lvl2pPr marL="343357" indent="0" algn="ctr">
              <a:buNone/>
              <a:defRPr sz="1502"/>
            </a:lvl2pPr>
            <a:lvl3pPr marL="686714" indent="0" algn="ctr">
              <a:buNone/>
              <a:defRPr sz="1352"/>
            </a:lvl3pPr>
            <a:lvl4pPr marL="1030072" indent="0" algn="ctr">
              <a:buNone/>
              <a:defRPr sz="1202"/>
            </a:lvl4pPr>
            <a:lvl5pPr marL="1373429" indent="0" algn="ctr">
              <a:buNone/>
              <a:defRPr sz="1202"/>
            </a:lvl5pPr>
            <a:lvl6pPr marL="1716786" indent="0" algn="ctr">
              <a:buNone/>
              <a:defRPr sz="1202"/>
            </a:lvl6pPr>
            <a:lvl7pPr marL="2060143" indent="0" algn="ctr">
              <a:buNone/>
              <a:defRPr sz="1202"/>
            </a:lvl7pPr>
            <a:lvl8pPr marL="2403500" indent="0" algn="ctr">
              <a:buNone/>
              <a:defRPr sz="1202"/>
            </a:lvl8pPr>
            <a:lvl9pPr marL="2746858" indent="0" algn="ctr">
              <a:buNone/>
              <a:defRPr sz="1202"/>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543679" y="4722150"/>
            <a:ext cx="1061992" cy="274520"/>
          </a:xfrm>
        </p:spPr>
        <p:txBody>
          <a:bodyPr/>
          <a:lstStyle>
            <a:lvl1pPr>
              <a:defRPr>
                <a:solidFill>
                  <a:schemeClr val="bg1"/>
                </a:solidFill>
                <a:latin typeface="Arial" panose="020B0604020202020204" pitchFamily="34" charset="0"/>
                <a:cs typeface="Arial" panose="020B0604020202020204" pitchFamily="34" charset="0"/>
              </a:defRPr>
            </a:lvl1pPr>
          </a:lstStyle>
          <a:p>
            <a:fld id="{1D8BD707-D9CF-40AE-B4C6-C98DA3205C09}" type="datetimeFigureOut">
              <a:rPr lang="en-US" smtClean="0"/>
              <a:t>9/2/2024</a:t>
            </a:fld>
            <a:endParaRPr lang="en-US"/>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543679" y="4158977"/>
            <a:ext cx="1592988" cy="274520"/>
          </a:xfrm>
        </p:spPr>
        <p:txBody>
          <a:bodyPr/>
          <a:lstStyle>
            <a:lvl1pPr algn="l">
              <a:defRPr>
                <a:solidFill>
                  <a:schemeClr val="bg1"/>
                </a:solidFill>
                <a:latin typeface="Arial" panose="020B0604020202020204" pitchFamily="34" charset="0"/>
                <a:cs typeface="Arial" panose="020B0604020202020204" pitchFamily="34" charset="0"/>
              </a:defRPr>
            </a:lvl1p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3679" y="997223"/>
            <a:ext cx="1147836" cy="30322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561564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Tree>
    <p:extLst>
      <p:ext uri="{BB962C8B-B14F-4D97-AF65-F5344CB8AC3E}">
        <p14:creationId xmlns:p14="http://schemas.microsoft.com/office/powerpoint/2010/main" val="1462671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1D8BD707-D9CF-40AE-B4C6-C98DA3205C09}" type="datetimeFigureOut">
              <a:rPr lang="en-US" smtClean="0"/>
              <a:t>9/2/2024</a:t>
            </a:fld>
            <a:endParaRPr lang="en-US"/>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157983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6552764" y="274520"/>
            <a:ext cx="1974413" cy="4369641"/>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629523" y="274520"/>
            <a:ext cx="5808782" cy="436964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1D8BD707-D9CF-40AE-B4C6-C98DA3205C09}" type="datetimeFigureOut">
              <a:rPr lang="en-US" smtClean="0"/>
              <a:t>9/2/2024</a:t>
            </a:fld>
            <a:endParaRPr lang="en-US"/>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363831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907387" y="1519722"/>
            <a:ext cx="7897654" cy="3270116"/>
          </a:xfrm>
        </p:spPr>
        <p:txBody>
          <a:bodyPr/>
          <a:lstStyle>
            <a:lvl1pPr marL="171679" indent="-171679">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515036"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858393"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201750"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1545107" indent="-171679">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555727" cy="51562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555728" y="102647"/>
            <a:ext cx="8600971" cy="9152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907387" y="250671"/>
            <a:ext cx="4186781" cy="651310"/>
          </a:xfrm>
        </p:spPr>
        <p:txBody>
          <a:bodyPr>
            <a:normAutofit/>
          </a:bodyPr>
          <a:lstStyle>
            <a:lvl1pPr>
              <a:defRPr sz="1802">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8134" y="408639"/>
            <a:ext cx="1147836" cy="30322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7222866" y="559158"/>
            <a:ext cx="548365" cy="343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295680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4770" y="0"/>
            <a:ext cx="9156700" cy="3278675"/>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117479"/>
            <a:ext cx="9156700" cy="3038721"/>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8" name="Rectángulo 7">
            <a:extLst>
              <a:ext uri="{FF2B5EF4-FFF2-40B4-BE49-F238E27FC236}">
                <a16:creationId xmlns:a16="http://schemas.microsoft.com/office/drawing/2014/main" id="{FE8D49E9-4ACE-4F77-B3EA-6058741265BF}"/>
              </a:ext>
            </a:extLst>
          </p:cNvPr>
          <p:cNvSpPr/>
          <p:nvPr/>
        </p:nvSpPr>
        <p:spPr>
          <a:xfrm>
            <a:off x="1560002" y="1285470"/>
            <a:ext cx="6027157" cy="1993205"/>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1957595" y="1643775"/>
            <a:ext cx="5317814" cy="927212"/>
          </a:xfrm>
        </p:spPr>
        <p:txBody>
          <a:bodyPr anchor="b">
            <a:normAutofit/>
          </a:bodyPr>
          <a:lstStyle>
            <a:lvl1pPr algn="ctr">
              <a:defRPr sz="30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1957595" y="2677891"/>
            <a:ext cx="5317814" cy="366801"/>
          </a:xfrm>
        </p:spPr>
        <p:txBody>
          <a:bodyPr>
            <a:normAutofit/>
          </a:bodyPr>
          <a:lstStyle>
            <a:lvl1pPr marL="0" indent="0" algn="ctr">
              <a:buNone/>
              <a:defRPr sz="1502">
                <a:solidFill>
                  <a:srgbClr val="FFC000"/>
                </a:solidFill>
                <a:latin typeface="Arial" panose="020B0604020202020204" pitchFamily="34" charset="0"/>
                <a:cs typeface="Arial" panose="020B0604020202020204" pitchFamily="34" charset="0"/>
              </a:defRPr>
            </a:lvl1pPr>
            <a:lvl2pPr marL="343357" indent="0">
              <a:buNone/>
              <a:defRPr sz="1502">
                <a:solidFill>
                  <a:schemeClr val="tx1">
                    <a:tint val="75000"/>
                  </a:schemeClr>
                </a:solidFill>
              </a:defRPr>
            </a:lvl2pPr>
            <a:lvl3pPr marL="686714" indent="0">
              <a:buNone/>
              <a:defRPr sz="1352">
                <a:solidFill>
                  <a:schemeClr val="tx1">
                    <a:tint val="75000"/>
                  </a:schemeClr>
                </a:solidFill>
              </a:defRPr>
            </a:lvl3pPr>
            <a:lvl4pPr marL="1030072" indent="0">
              <a:buNone/>
              <a:defRPr sz="1202">
                <a:solidFill>
                  <a:schemeClr val="tx1">
                    <a:tint val="75000"/>
                  </a:schemeClr>
                </a:solidFill>
              </a:defRPr>
            </a:lvl4pPr>
            <a:lvl5pPr marL="1373429" indent="0">
              <a:buNone/>
              <a:defRPr sz="1202">
                <a:solidFill>
                  <a:schemeClr val="tx1">
                    <a:tint val="75000"/>
                  </a:schemeClr>
                </a:solidFill>
              </a:defRPr>
            </a:lvl5pPr>
            <a:lvl6pPr marL="1716786" indent="0">
              <a:buNone/>
              <a:defRPr sz="1202">
                <a:solidFill>
                  <a:schemeClr val="tx1">
                    <a:tint val="75000"/>
                  </a:schemeClr>
                </a:solidFill>
              </a:defRPr>
            </a:lvl6pPr>
            <a:lvl7pPr marL="2060143" indent="0">
              <a:buNone/>
              <a:defRPr sz="1202">
                <a:solidFill>
                  <a:schemeClr val="tx1">
                    <a:tint val="75000"/>
                  </a:schemeClr>
                </a:solidFill>
              </a:defRPr>
            </a:lvl7pPr>
            <a:lvl8pPr marL="2403500" indent="0">
              <a:buNone/>
              <a:defRPr sz="1202">
                <a:solidFill>
                  <a:schemeClr val="tx1">
                    <a:tint val="75000"/>
                  </a:schemeClr>
                </a:solidFill>
              </a:defRPr>
            </a:lvl8pPr>
            <a:lvl9pPr marL="2746858" indent="0">
              <a:buNone/>
              <a:defRPr sz="1202">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1D8BD707-D9CF-40AE-B4C6-C98DA3205C09}" type="datetimeFigureOut">
              <a:rPr lang="en-US" smtClean="0"/>
              <a:t>9/2/2024</a:t>
            </a:fld>
            <a:endParaRPr lang="en-US"/>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2718" y="4613065"/>
            <a:ext cx="1147836" cy="303228"/>
          </a:xfrm>
          <a:prstGeom prst="rect">
            <a:avLst/>
          </a:prstGeom>
        </p:spPr>
      </p:pic>
    </p:spTree>
    <p:extLst>
      <p:ext uri="{BB962C8B-B14F-4D97-AF65-F5344CB8AC3E}">
        <p14:creationId xmlns:p14="http://schemas.microsoft.com/office/powerpoint/2010/main" val="300928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569306" y="0"/>
            <a:ext cx="5591912" cy="1821199"/>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9156700" cy="51562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852809" y="1581473"/>
            <a:ext cx="3319304" cy="996627"/>
          </a:xfrm>
        </p:spPr>
        <p:txBody>
          <a:bodyPr>
            <a:noAutofit/>
          </a:bodyPr>
          <a:lstStyle>
            <a:lvl1pPr>
              <a:defRPr sz="2704">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852809" y="2876617"/>
            <a:ext cx="4980069" cy="2121278"/>
          </a:xfrm>
        </p:spPr>
        <p:txBody>
          <a:bodyPr>
            <a:normAutofit/>
          </a:bodyPr>
          <a:lstStyle>
            <a:lvl1pPr marL="171679" indent="-171679">
              <a:buClr>
                <a:srgbClr val="FFC000"/>
              </a:buClr>
              <a:buFont typeface="Wingdings" panose="05000000000000000000" pitchFamily="2" charset="2"/>
              <a:buChar char="§"/>
              <a:defRPr sz="1802">
                <a:solidFill>
                  <a:schemeClr val="bg1"/>
                </a:solidFill>
                <a:latin typeface="Arial" panose="020B0604020202020204" pitchFamily="34" charset="0"/>
                <a:cs typeface="Arial" panose="020B0604020202020204" pitchFamily="34" charset="0"/>
              </a:defRPr>
            </a:lvl1pPr>
            <a:lvl2pPr marL="515036" indent="-171679">
              <a:buClr>
                <a:srgbClr val="FFC000"/>
              </a:buClr>
              <a:buFont typeface="Wingdings" panose="05000000000000000000" pitchFamily="2" charset="2"/>
              <a:buChar char="§"/>
              <a:defRPr sz="1502">
                <a:solidFill>
                  <a:schemeClr val="bg1"/>
                </a:solidFill>
                <a:latin typeface="Arial" panose="020B0604020202020204" pitchFamily="34" charset="0"/>
                <a:cs typeface="Arial" panose="020B0604020202020204" pitchFamily="34" charset="0"/>
              </a:defRPr>
            </a:lvl2pPr>
            <a:lvl3pPr marL="858393" indent="-171679">
              <a:buClr>
                <a:srgbClr val="FFC000"/>
              </a:buClr>
              <a:buFont typeface="Wingdings" panose="05000000000000000000" pitchFamily="2" charset="2"/>
              <a:buChar char="§"/>
              <a:defRPr sz="1352">
                <a:solidFill>
                  <a:schemeClr val="bg1"/>
                </a:solidFill>
                <a:latin typeface="Arial" panose="020B0604020202020204" pitchFamily="34" charset="0"/>
                <a:cs typeface="Arial" panose="020B0604020202020204" pitchFamily="34" charset="0"/>
              </a:defRPr>
            </a:lvl3pPr>
            <a:lvl4pPr marL="1201750" indent="-171679">
              <a:buClr>
                <a:srgbClr val="FFC000"/>
              </a:buClr>
              <a:buFont typeface="Wingdings" panose="05000000000000000000" pitchFamily="2" charset="2"/>
              <a:buChar char="§"/>
              <a:defRPr sz="1202">
                <a:solidFill>
                  <a:schemeClr val="bg1"/>
                </a:solidFill>
                <a:latin typeface="Arial" panose="020B0604020202020204" pitchFamily="34" charset="0"/>
                <a:cs typeface="Arial" panose="020B0604020202020204" pitchFamily="34" charset="0"/>
              </a:defRPr>
            </a:lvl4pPr>
            <a:lvl5pPr marL="1545107" indent="-171679">
              <a:buClr>
                <a:srgbClr val="FFC000"/>
              </a:buClr>
              <a:buFont typeface="Wingdings" panose="05000000000000000000" pitchFamily="2" charset="2"/>
              <a:buChar char="§"/>
              <a:defRPr sz="1202">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5617907" y="1736825"/>
            <a:ext cx="3541052" cy="3428233"/>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68134" y="4452185"/>
            <a:ext cx="1147836" cy="30322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625006" y="1581474"/>
            <a:ext cx="52711" cy="1001055"/>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27777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print">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9156700" cy="51562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1651832"/>
            <a:ext cx="9156700" cy="1993205"/>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352"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1608603" y="2020989"/>
            <a:ext cx="5939494" cy="996627"/>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1D8BD707-D9CF-40AE-B4C6-C98DA3205C09}" type="datetimeFigureOut">
              <a:rPr lang="en-US" smtClean="0"/>
              <a:t>9/2/2024</a:t>
            </a:fld>
            <a:endParaRPr lang="en-US"/>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B6F15528-21DE-4FAA-801E-634DDDAF4B2B}" type="slidenum">
              <a:rPr lang="es-PE" smtClean="0"/>
              <a:t>‹Nº›</a:t>
            </a:fld>
            <a:endParaRPr lang="es-PE"/>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197184" y="3292731"/>
            <a:ext cx="762333" cy="201388"/>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4557997" y="81006"/>
            <a:ext cx="40707" cy="5939496"/>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sz="1352"/>
          </a:p>
        </p:txBody>
      </p:sp>
    </p:spTree>
    <p:extLst>
      <p:ext uri="{BB962C8B-B14F-4D97-AF65-F5344CB8AC3E}">
        <p14:creationId xmlns:p14="http://schemas.microsoft.com/office/powerpoint/2010/main" val="232973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1D8BD707-D9CF-40AE-B4C6-C98DA3205C09}" type="datetimeFigureOut">
              <a:rPr lang="en-US" smtClean="0"/>
              <a:t>9/2/2024</a:t>
            </a:fld>
            <a:endParaRPr lang="en-US"/>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2510279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1D8BD707-D9CF-40AE-B4C6-C98DA3205C09}" type="datetimeFigureOut">
              <a:rPr lang="en-US" smtClean="0"/>
              <a:t>9/2/2024</a:t>
            </a:fld>
            <a:endParaRPr lang="en-US"/>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2545231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630716" y="343747"/>
            <a:ext cx="2953274" cy="1203113"/>
          </a:xfrm>
        </p:spPr>
        <p:txBody>
          <a:bodyPr anchor="b"/>
          <a:lstStyle>
            <a:lvl1pPr>
              <a:defRPr sz="2403"/>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3892790" y="742398"/>
            <a:ext cx="4635579" cy="3664244"/>
          </a:xfrm>
        </p:spPr>
        <p:txBody>
          <a:bodyPr/>
          <a:lstStyle>
            <a:lvl1pPr>
              <a:defRPr sz="2403"/>
            </a:lvl1pPr>
            <a:lvl2pPr>
              <a:defRPr sz="2103"/>
            </a:lvl2pPr>
            <a:lvl3pPr>
              <a:defRPr sz="1802"/>
            </a:lvl3pPr>
            <a:lvl4pPr>
              <a:defRPr sz="1502"/>
            </a:lvl4pPr>
            <a:lvl5pPr>
              <a:defRPr sz="1502"/>
            </a:lvl5pPr>
            <a:lvl6pPr>
              <a:defRPr sz="1502"/>
            </a:lvl6pPr>
            <a:lvl7pPr>
              <a:defRPr sz="1502"/>
            </a:lvl7pPr>
            <a:lvl8pPr>
              <a:defRPr sz="1502"/>
            </a:lvl8pPr>
            <a:lvl9pPr>
              <a:defRPr sz="150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630716" y="1546860"/>
            <a:ext cx="2953274" cy="2865749"/>
          </a:xfrm>
        </p:spPr>
        <p:txBody>
          <a:bodyPr/>
          <a:lstStyle>
            <a:lvl1pPr marL="0" indent="0">
              <a:buNone/>
              <a:defRPr sz="1202"/>
            </a:lvl1pPr>
            <a:lvl2pPr marL="343357" indent="0">
              <a:buNone/>
              <a:defRPr sz="1051"/>
            </a:lvl2pPr>
            <a:lvl3pPr marL="686714" indent="0">
              <a:buNone/>
              <a:defRPr sz="901"/>
            </a:lvl3pPr>
            <a:lvl4pPr marL="1030072" indent="0">
              <a:buNone/>
              <a:defRPr sz="751"/>
            </a:lvl4pPr>
            <a:lvl5pPr marL="1373429" indent="0">
              <a:buNone/>
              <a:defRPr sz="751"/>
            </a:lvl5pPr>
            <a:lvl6pPr marL="1716786" indent="0">
              <a:buNone/>
              <a:defRPr sz="751"/>
            </a:lvl6pPr>
            <a:lvl7pPr marL="2060143" indent="0">
              <a:buNone/>
              <a:defRPr sz="751"/>
            </a:lvl7pPr>
            <a:lvl8pPr marL="2403500" indent="0">
              <a:buNone/>
              <a:defRPr sz="751"/>
            </a:lvl8pPr>
            <a:lvl9pPr marL="2746858"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1D8BD707-D9CF-40AE-B4C6-C98DA3205C09}" type="datetimeFigureOut">
              <a:rPr lang="en-US" smtClean="0"/>
              <a:t>9/2/2024</a:t>
            </a:fld>
            <a:endParaRPr lang="en-US"/>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215068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630716" y="343747"/>
            <a:ext cx="2953274" cy="1203113"/>
          </a:xfrm>
        </p:spPr>
        <p:txBody>
          <a:bodyPr anchor="b"/>
          <a:lstStyle>
            <a:lvl1pPr>
              <a:defRPr sz="2403"/>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3892790" y="742398"/>
            <a:ext cx="4635579" cy="3664244"/>
          </a:xfrm>
        </p:spPr>
        <p:txBody>
          <a:bodyPr/>
          <a:lstStyle>
            <a:lvl1pPr marL="0" indent="0">
              <a:buNone/>
              <a:defRPr sz="2403"/>
            </a:lvl1pPr>
            <a:lvl2pPr marL="343357" indent="0">
              <a:buNone/>
              <a:defRPr sz="2103"/>
            </a:lvl2pPr>
            <a:lvl3pPr marL="686714" indent="0">
              <a:buNone/>
              <a:defRPr sz="1802"/>
            </a:lvl3pPr>
            <a:lvl4pPr marL="1030072" indent="0">
              <a:buNone/>
              <a:defRPr sz="1502"/>
            </a:lvl4pPr>
            <a:lvl5pPr marL="1373429" indent="0">
              <a:buNone/>
              <a:defRPr sz="1502"/>
            </a:lvl5pPr>
            <a:lvl6pPr marL="1716786" indent="0">
              <a:buNone/>
              <a:defRPr sz="1502"/>
            </a:lvl6pPr>
            <a:lvl7pPr marL="2060143" indent="0">
              <a:buNone/>
              <a:defRPr sz="1502"/>
            </a:lvl7pPr>
            <a:lvl8pPr marL="2403500" indent="0">
              <a:buNone/>
              <a:defRPr sz="1502"/>
            </a:lvl8pPr>
            <a:lvl9pPr marL="2746858" indent="0">
              <a:buNone/>
              <a:defRPr sz="1502"/>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630716" y="1546860"/>
            <a:ext cx="2953274" cy="2865749"/>
          </a:xfrm>
        </p:spPr>
        <p:txBody>
          <a:bodyPr/>
          <a:lstStyle>
            <a:lvl1pPr marL="0" indent="0">
              <a:buNone/>
              <a:defRPr sz="1202"/>
            </a:lvl1pPr>
            <a:lvl2pPr marL="343357" indent="0">
              <a:buNone/>
              <a:defRPr sz="1051"/>
            </a:lvl2pPr>
            <a:lvl3pPr marL="686714" indent="0">
              <a:buNone/>
              <a:defRPr sz="901"/>
            </a:lvl3pPr>
            <a:lvl4pPr marL="1030072" indent="0">
              <a:buNone/>
              <a:defRPr sz="751"/>
            </a:lvl4pPr>
            <a:lvl5pPr marL="1373429" indent="0">
              <a:buNone/>
              <a:defRPr sz="751"/>
            </a:lvl5pPr>
            <a:lvl6pPr marL="1716786" indent="0">
              <a:buNone/>
              <a:defRPr sz="751"/>
            </a:lvl6pPr>
            <a:lvl7pPr marL="2060143" indent="0">
              <a:buNone/>
              <a:defRPr sz="751"/>
            </a:lvl7pPr>
            <a:lvl8pPr marL="2403500" indent="0">
              <a:buNone/>
              <a:defRPr sz="751"/>
            </a:lvl8pPr>
            <a:lvl9pPr marL="2746858" indent="0">
              <a:buNone/>
              <a:defRPr sz="751"/>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1D8BD707-D9CF-40AE-B4C6-C98DA3205C09}" type="datetimeFigureOut">
              <a:rPr lang="en-US" smtClean="0"/>
              <a:t>9/2/2024</a:t>
            </a:fld>
            <a:endParaRPr lang="en-US"/>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B6F15528-21DE-4FAA-801E-634DDDAF4B2B}" type="slidenum">
              <a:rPr lang="es-PE" smtClean="0"/>
              <a:t>‹Nº›</a:t>
            </a:fld>
            <a:endParaRPr lang="es-PE"/>
          </a:p>
        </p:txBody>
      </p:sp>
    </p:spTree>
    <p:extLst>
      <p:ext uri="{BB962C8B-B14F-4D97-AF65-F5344CB8AC3E}">
        <p14:creationId xmlns:p14="http://schemas.microsoft.com/office/powerpoint/2010/main" val="4024662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629523" y="274520"/>
            <a:ext cx="7897654" cy="996627"/>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629523" y="1372599"/>
            <a:ext cx="7897654" cy="3271562"/>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629523" y="4779034"/>
            <a:ext cx="2060258" cy="274520"/>
          </a:xfrm>
          <a:prstGeom prst="rect">
            <a:avLst/>
          </a:prstGeom>
        </p:spPr>
        <p:txBody>
          <a:bodyPr vert="horz" lIns="91440" tIns="45720" rIns="91440" bIns="45720" rtlCol="0" anchor="ctr"/>
          <a:lstStyle>
            <a:lvl1pPr algn="l">
              <a:defRPr sz="901">
                <a:solidFill>
                  <a:schemeClr val="tx1">
                    <a:tint val="75000"/>
                  </a:schemeClr>
                </a:solidFill>
              </a:defRPr>
            </a:lvl1pPr>
          </a:lstStyle>
          <a:p>
            <a:fld id="{1D8BD707-D9CF-40AE-B4C6-C98DA3205C09}" type="datetimeFigureOut">
              <a:rPr lang="en-US" smtClean="0"/>
              <a:t>9/2/2024</a:t>
            </a:fld>
            <a:endParaRPr lang="en-US"/>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3033157" y="4779034"/>
            <a:ext cx="3090386" cy="274520"/>
          </a:xfrm>
          <a:prstGeom prst="rect">
            <a:avLst/>
          </a:prstGeom>
        </p:spPr>
        <p:txBody>
          <a:bodyPr vert="horz" lIns="91440" tIns="45720" rIns="91440" bIns="45720" rtlCol="0" anchor="ctr"/>
          <a:lstStyle>
            <a:lvl1pPr algn="ctr">
              <a:defRPr sz="901">
                <a:solidFill>
                  <a:schemeClr val="tx1">
                    <a:tint val="75000"/>
                  </a:schemeClr>
                </a:solidFill>
              </a:defRPr>
            </a:lvl1pPr>
          </a:lstStyle>
          <a:p>
            <a:pPr marL="12700">
              <a:lnSpc>
                <a:spcPts val="1675"/>
              </a:lnSpc>
            </a:pPr>
            <a:r>
              <a:rPr lang="es-PE" spc="5"/>
              <a:t>Comprobante</a:t>
            </a:r>
            <a:r>
              <a:rPr lang="es-PE" spc="-200"/>
              <a:t> </a:t>
            </a:r>
            <a:r>
              <a:rPr lang="es-PE" spc="40"/>
              <a:t>de</a:t>
            </a:r>
          </a:p>
          <a:p>
            <a:pPr marL="12700">
              <a:lnSpc>
                <a:spcPct val="100000"/>
              </a:lnSpc>
              <a:spcBef>
                <a:spcPts val="125"/>
              </a:spcBef>
            </a:pPr>
            <a:r>
              <a:rPr lang="es-PE" spc="15"/>
              <a:t>Pago</a:t>
            </a:r>
            <a:r>
              <a:rPr lang="es-PE" spc="-204"/>
              <a:t> </a:t>
            </a:r>
            <a:r>
              <a:rPr lang="es-PE" spc="10"/>
              <a:t>Electrónico</a:t>
            </a:r>
            <a:endParaRPr lang="es-PE" spc="10" dirty="0"/>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6466919" y="4779034"/>
            <a:ext cx="2060258" cy="274520"/>
          </a:xfrm>
          <a:prstGeom prst="rect">
            <a:avLst/>
          </a:prstGeom>
        </p:spPr>
        <p:txBody>
          <a:bodyPr vert="horz" lIns="91440" tIns="45720" rIns="91440" bIns="45720" rtlCol="0" anchor="ctr"/>
          <a:lstStyle>
            <a:lvl1pPr algn="r">
              <a:defRPr sz="901">
                <a:solidFill>
                  <a:schemeClr val="tx1">
                    <a:tint val="75000"/>
                  </a:schemeClr>
                </a:solidFill>
              </a:defRPr>
            </a:lvl1pPr>
          </a:lstStyle>
          <a:p>
            <a:fld id="{B6F15528-21DE-4FAA-801E-634DDDAF4B2B}" type="slidenum">
              <a:rPr lang="es-PE" smtClean="0"/>
              <a:t>‹Nº›</a:t>
            </a:fld>
            <a:endParaRPr lang="es-PE"/>
          </a:p>
        </p:txBody>
      </p:sp>
    </p:spTree>
    <p:extLst>
      <p:ext uri="{BB962C8B-B14F-4D97-AF65-F5344CB8AC3E}">
        <p14:creationId xmlns:p14="http://schemas.microsoft.com/office/powerpoint/2010/main" val="154931410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6714" rtl="0" eaLnBrk="1" latinLnBrk="0" hangingPunct="1">
        <a:lnSpc>
          <a:spcPct val="90000"/>
        </a:lnSpc>
        <a:spcBef>
          <a:spcPct val="0"/>
        </a:spcBef>
        <a:buNone/>
        <a:defRPr sz="3304" kern="1200">
          <a:solidFill>
            <a:schemeClr val="tx1"/>
          </a:solidFill>
          <a:latin typeface="+mj-lt"/>
          <a:ea typeface="+mj-ea"/>
          <a:cs typeface="+mj-cs"/>
        </a:defRPr>
      </a:lvl1pPr>
    </p:titleStyle>
    <p:bodyStyle>
      <a:lvl1pPr marL="171679" indent="-171679" algn="l" defTabSz="686714" rtl="0" eaLnBrk="1" latinLnBrk="0" hangingPunct="1">
        <a:lnSpc>
          <a:spcPct val="90000"/>
        </a:lnSpc>
        <a:spcBef>
          <a:spcPts val="751"/>
        </a:spcBef>
        <a:buFont typeface="Arial" panose="020B0604020202020204" pitchFamily="34" charset="0"/>
        <a:buChar char="•"/>
        <a:defRPr sz="2103" kern="1200">
          <a:solidFill>
            <a:schemeClr val="tx1"/>
          </a:solidFill>
          <a:latin typeface="+mn-lt"/>
          <a:ea typeface="+mn-ea"/>
          <a:cs typeface="+mn-cs"/>
        </a:defRPr>
      </a:lvl1pPr>
      <a:lvl2pPr marL="515036" indent="-171679" algn="l" defTabSz="686714" rtl="0" eaLnBrk="1" latinLnBrk="0" hangingPunct="1">
        <a:lnSpc>
          <a:spcPct val="90000"/>
        </a:lnSpc>
        <a:spcBef>
          <a:spcPts val="376"/>
        </a:spcBef>
        <a:buFont typeface="Arial" panose="020B0604020202020204" pitchFamily="34" charset="0"/>
        <a:buChar char="•"/>
        <a:defRPr sz="1802" kern="1200">
          <a:solidFill>
            <a:schemeClr val="tx1"/>
          </a:solidFill>
          <a:latin typeface="+mn-lt"/>
          <a:ea typeface="+mn-ea"/>
          <a:cs typeface="+mn-cs"/>
        </a:defRPr>
      </a:lvl2pPr>
      <a:lvl3pPr marL="858393" indent="-171679" algn="l" defTabSz="686714" rtl="0" eaLnBrk="1" latinLnBrk="0" hangingPunct="1">
        <a:lnSpc>
          <a:spcPct val="90000"/>
        </a:lnSpc>
        <a:spcBef>
          <a:spcPts val="376"/>
        </a:spcBef>
        <a:buFont typeface="Arial" panose="020B0604020202020204" pitchFamily="34" charset="0"/>
        <a:buChar char="•"/>
        <a:defRPr sz="1502" kern="1200">
          <a:solidFill>
            <a:schemeClr val="tx1"/>
          </a:solidFill>
          <a:latin typeface="+mn-lt"/>
          <a:ea typeface="+mn-ea"/>
          <a:cs typeface="+mn-cs"/>
        </a:defRPr>
      </a:lvl3pPr>
      <a:lvl4pPr marL="1201750"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4pPr>
      <a:lvl5pPr marL="1545107"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5pPr>
      <a:lvl6pPr marL="1888465"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6pPr>
      <a:lvl7pPr marL="2231822"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7pPr>
      <a:lvl8pPr marL="2575179"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8pPr>
      <a:lvl9pPr marL="2918536" indent="-171679" algn="l" defTabSz="686714" rtl="0" eaLnBrk="1" latinLnBrk="0" hangingPunct="1">
        <a:lnSpc>
          <a:spcPct val="90000"/>
        </a:lnSpc>
        <a:spcBef>
          <a:spcPts val="376"/>
        </a:spcBef>
        <a:buFont typeface="Arial" panose="020B0604020202020204" pitchFamily="34" charset="0"/>
        <a:buChar char="•"/>
        <a:defRPr sz="1352" kern="1200">
          <a:solidFill>
            <a:schemeClr val="tx1"/>
          </a:solidFill>
          <a:latin typeface="+mn-lt"/>
          <a:ea typeface="+mn-ea"/>
          <a:cs typeface="+mn-cs"/>
        </a:defRPr>
      </a:lvl9pPr>
    </p:bodyStyle>
    <p:otherStyle>
      <a:defPPr>
        <a:defRPr lang="es-PE"/>
      </a:defPPr>
      <a:lvl1pPr marL="0" algn="l" defTabSz="686714" rtl="0" eaLnBrk="1" latinLnBrk="0" hangingPunct="1">
        <a:defRPr sz="1352" kern="1200">
          <a:solidFill>
            <a:schemeClr val="tx1"/>
          </a:solidFill>
          <a:latin typeface="+mn-lt"/>
          <a:ea typeface="+mn-ea"/>
          <a:cs typeface="+mn-cs"/>
        </a:defRPr>
      </a:lvl1pPr>
      <a:lvl2pPr marL="343357" algn="l" defTabSz="686714" rtl="0" eaLnBrk="1" latinLnBrk="0" hangingPunct="1">
        <a:defRPr sz="1352" kern="1200">
          <a:solidFill>
            <a:schemeClr val="tx1"/>
          </a:solidFill>
          <a:latin typeface="+mn-lt"/>
          <a:ea typeface="+mn-ea"/>
          <a:cs typeface="+mn-cs"/>
        </a:defRPr>
      </a:lvl2pPr>
      <a:lvl3pPr marL="686714" algn="l" defTabSz="686714" rtl="0" eaLnBrk="1" latinLnBrk="0" hangingPunct="1">
        <a:defRPr sz="1352" kern="1200">
          <a:solidFill>
            <a:schemeClr val="tx1"/>
          </a:solidFill>
          <a:latin typeface="+mn-lt"/>
          <a:ea typeface="+mn-ea"/>
          <a:cs typeface="+mn-cs"/>
        </a:defRPr>
      </a:lvl3pPr>
      <a:lvl4pPr marL="1030072" algn="l" defTabSz="686714" rtl="0" eaLnBrk="1" latinLnBrk="0" hangingPunct="1">
        <a:defRPr sz="1352" kern="1200">
          <a:solidFill>
            <a:schemeClr val="tx1"/>
          </a:solidFill>
          <a:latin typeface="+mn-lt"/>
          <a:ea typeface="+mn-ea"/>
          <a:cs typeface="+mn-cs"/>
        </a:defRPr>
      </a:lvl4pPr>
      <a:lvl5pPr marL="1373429" algn="l" defTabSz="686714" rtl="0" eaLnBrk="1" latinLnBrk="0" hangingPunct="1">
        <a:defRPr sz="1352" kern="1200">
          <a:solidFill>
            <a:schemeClr val="tx1"/>
          </a:solidFill>
          <a:latin typeface="+mn-lt"/>
          <a:ea typeface="+mn-ea"/>
          <a:cs typeface="+mn-cs"/>
        </a:defRPr>
      </a:lvl5pPr>
      <a:lvl6pPr marL="1716786" algn="l" defTabSz="686714" rtl="0" eaLnBrk="1" latinLnBrk="0" hangingPunct="1">
        <a:defRPr sz="1352" kern="1200">
          <a:solidFill>
            <a:schemeClr val="tx1"/>
          </a:solidFill>
          <a:latin typeface="+mn-lt"/>
          <a:ea typeface="+mn-ea"/>
          <a:cs typeface="+mn-cs"/>
        </a:defRPr>
      </a:lvl6pPr>
      <a:lvl7pPr marL="2060143" algn="l" defTabSz="686714" rtl="0" eaLnBrk="1" latinLnBrk="0" hangingPunct="1">
        <a:defRPr sz="1352" kern="1200">
          <a:solidFill>
            <a:schemeClr val="tx1"/>
          </a:solidFill>
          <a:latin typeface="+mn-lt"/>
          <a:ea typeface="+mn-ea"/>
          <a:cs typeface="+mn-cs"/>
        </a:defRPr>
      </a:lvl7pPr>
      <a:lvl8pPr marL="2403500" algn="l" defTabSz="686714" rtl="0" eaLnBrk="1" latinLnBrk="0" hangingPunct="1">
        <a:defRPr sz="1352" kern="1200">
          <a:solidFill>
            <a:schemeClr val="tx1"/>
          </a:solidFill>
          <a:latin typeface="+mn-lt"/>
          <a:ea typeface="+mn-ea"/>
          <a:cs typeface="+mn-cs"/>
        </a:defRPr>
      </a:lvl8pPr>
      <a:lvl9pPr marL="2746858" algn="l" defTabSz="686714" rtl="0" eaLnBrk="1" latinLnBrk="0" hangingPunct="1">
        <a:defRPr sz="13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4D0CA21D-5685-2AE8-9F20-F26607BF5642}"/>
              </a:ext>
            </a:extLst>
          </p:cNvPr>
          <p:cNvSpPr>
            <a:spLocks noGrp="1"/>
          </p:cNvSpPr>
          <p:nvPr>
            <p:ph type="ctrTitle"/>
          </p:nvPr>
        </p:nvSpPr>
        <p:spPr>
          <a:xfrm>
            <a:off x="543679" y="1689459"/>
            <a:ext cx="3425071" cy="1404198"/>
          </a:xfrm>
        </p:spPr>
        <p:txBody>
          <a:bodyPr/>
          <a:lstStyle/>
          <a:p>
            <a:r>
              <a:rPr lang="es-PE" sz="2800" dirty="0"/>
              <a:t>Atribución de la condición de sujeto sin capacidad operativa (SSCO)</a:t>
            </a:r>
          </a:p>
        </p:txBody>
      </p:sp>
      <p:sp>
        <p:nvSpPr>
          <p:cNvPr id="5" name="Subtítulo 4">
            <a:extLst>
              <a:ext uri="{FF2B5EF4-FFF2-40B4-BE49-F238E27FC236}">
                <a16:creationId xmlns:a16="http://schemas.microsoft.com/office/drawing/2014/main" id="{75622618-1A26-29EC-AF0F-E60A9C80D2F6}"/>
              </a:ext>
            </a:extLst>
          </p:cNvPr>
          <p:cNvSpPr>
            <a:spLocks noGrp="1"/>
          </p:cNvSpPr>
          <p:nvPr>
            <p:ph type="subTitle" idx="1"/>
          </p:nvPr>
        </p:nvSpPr>
        <p:spPr/>
        <p:txBody>
          <a:bodyPr>
            <a:normAutofit fontScale="85000" lnSpcReduction="20000"/>
          </a:bodyPr>
          <a:lstStyle/>
          <a:p>
            <a:r>
              <a:rPr lang="es-PE" dirty="0"/>
              <a:t>Decreto L. 1532</a:t>
            </a:r>
          </a:p>
          <a:p>
            <a:r>
              <a:rPr lang="es-PE" dirty="0"/>
              <a:t>DGO – Setiembre 2024</a:t>
            </a:r>
          </a:p>
        </p:txBody>
      </p:sp>
    </p:spTree>
    <p:extLst>
      <p:ext uri="{BB962C8B-B14F-4D97-AF65-F5344CB8AC3E}">
        <p14:creationId xmlns:p14="http://schemas.microsoft.com/office/powerpoint/2010/main" val="3828034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68300"/>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ES" sz="2400" dirty="0"/>
              <a:t>4.5. Efectos para el comprador-adquirente</a:t>
            </a:r>
            <a:endParaRPr sz="2150" dirty="0">
              <a:latin typeface="Arial"/>
              <a:cs typeface="Arial"/>
            </a:endParaRPr>
          </a:p>
        </p:txBody>
      </p:sp>
      <p:sp>
        <p:nvSpPr>
          <p:cNvPr id="2" name="CuadroTexto 1">
            <a:extLst>
              <a:ext uri="{FF2B5EF4-FFF2-40B4-BE49-F238E27FC236}">
                <a16:creationId xmlns:a16="http://schemas.microsoft.com/office/drawing/2014/main" id="{93EB711B-A203-D7B5-74FE-E0F6F3C6B71C}"/>
              </a:ext>
            </a:extLst>
          </p:cNvPr>
          <p:cNvSpPr txBox="1"/>
          <p:nvPr/>
        </p:nvSpPr>
        <p:spPr>
          <a:xfrm>
            <a:off x="1149350" y="1892300"/>
            <a:ext cx="7239000" cy="1917448"/>
          </a:xfrm>
          <a:prstGeom prst="rect">
            <a:avLst/>
          </a:prstGeom>
          <a:noFill/>
        </p:spPr>
        <p:txBody>
          <a:bodyPr wrap="square">
            <a:spAutoFit/>
          </a:bodyPr>
          <a:lstStyle/>
          <a:p>
            <a:pPr lvl="0" algn="just">
              <a:lnSpc>
                <a:spcPct val="107000"/>
              </a:lnSpc>
            </a:pPr>
            <a:r>
              <a:rPr lang="es-ES" sz="1600" kern="0" dirty="0">
                <a:solidFill>
                  <a:schemeClr val="tx1">
                    <a:lumMod val="65000"/>
                    <a:lumOff val="35000"/>
                  </a:schemeClr>
                </a:solidFill>
                <a:latin typeface="Arial" panose="020B0604020202020204" pitchFamily="34" charset="0"/>
                <a:cs typeface="Arial" panose="020B0604020202020204" pitchFamily="34" charset="0"/>
              </a:rPr>
              <a:t>Las operaciones que se realicen con el SSCO </a:t>
            </a:r>
            <a:r>
              <a:rPr lang="es-ES" sz="1600" b="1" kern="0" dirty="0">
                <a:solidFill>
                  <a:schemeClr val="tx1">
                    <a:lumMod val="65000"/>
                    <a:lumOff val="35000"/>
                  </a:schemeClr>
                </a:solidFill>
                <a:latin typeface="Arial" panose="020B0604020202020204" pitchFamily="34" charset="0"/>
                <a:cs typeface="Arial" panose="020B0604020202020204" pitchFamily="34" charset="0"/>
              </a:rPr>
              <a:t>no permiten</a:t>
            </a:r>
            <a:r>
              <a:rPr lang="es-ES" sz="1600" kern="0" dirty="0">
                <a:solidFill>
                  <a:schemeClr val="tx1">
                    <a:lumMod val="65000"/>
                    <a:lumOff val="35000"/>
                  </a:schemeClr>
                </a:solidFill>
                <a:latin typeface="Arial" panose="020B0604020202020204" pitchFamily="34" charset="0"/>
                <a:cs typeface="Arial" panose="020B0604020202020204" pitchFamily="34" charset="0"/>
              </a:rPr>
              <a:t>:</a:t>
            </a:r>
          </a:p>
          <a:p>
            <a:pPr lvl="0" algn="just">
              <a:lnSpc>
                <a:spcPct val="107000"/>
              </a:lnSpc>
            </a:pPr>
            <a:endParaRPr lang="es-ES" sz="1600" kern="0"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lgn="just">
              <a:lnSpc>
                <a:spcPct val="107000"/>
              </a:lnSpc>
              <a:buFont typeface="+mj-lt"/>
              <a:buAutoNum type="alphaLcParenR"/>
            </a:pPr>
            <a:r>
              <a:rPr lang="es-ES" sz="1600" b="1" kern="0" dirty="0">
                <a:solidFill>
                  <a:schemeClr val="tx1">
                    <a:lumMod val="65000"/>
                    <a:lumOff val="35000"/>
                  </a:schemeClr>
                </a:solidFill>
                <a:latin typeface="Arial" panose="020B0604020202020204" pitchFamily="34" charset="0"/>
                <a:cs typeface="Arial" panose="020B0604020202020204" pitchFamily="34" charset="0"/>
              </a:rPr>
              <a:t>ejercer el derecho al crédito fiscal </a:t>
            </a:r>
            <a:r>
              <a:rPr lang="es-ES" sz="1600" kern="0" dirty="0">
                <a:solidFill>
                  <a:schemeClr val="tx1">
                    <a:lumMod val="65000"/>
                    <a:lumOff val="35000"/>
                  </a:schemeClr>
                </a:solidFill>
                <a:latin typeface="Arial" panose="020B0604020202020204" pitchFamily="34" charset="0"/>
                <a:cs typeface="Arial" panose="020B0604020202020204" pitchFamily="34" charset="0"/>
              </a:rPr>
              <a:t>o cualquier otro derecho o beneficio derivado del IGV y/o</a:t>
            </a:r>
          </a:p>
          <a:p>
            <a:pPr marL="342900" lvl="0" indent="-342900" algn="just">
              <a:lnSpc>
                <a:spcPct val="107000"/>
              </a:lnSpc>
              <a:buFont typeface="+mj-lt"/>
              <a:buAutoNum type="alphaLcParenR"/>
            </a:pPr>
            <a:endParaRPr lang="es-ES" sz="1600" kern="0"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lgn="just">
              <a:lnSpc>
                <a:spcPct val="107000"/>
              </a:lnSpc>
              <a:buFont typeface="+mj-lt"/>
              <a:buAutoNum type="alphaLcParenR"/>
            </a:pPr>
            <a:r>
              <a:rPr lang="es-ES" sz="1600" b="1" kern="0" dirty="0">
                <a:solidFill>
                  <a:schemeClr val="tx1">
                    <a:lumMod val="65000"/>
                    <a:lumOff val="35000"/>
                  </a:schemeClr>
                </a:solidFill>
                <a:latin typeface="Arial" panose="020B0604020202020204" pitchFamily="34" charset="0"/>
                <a:cs typeface="Arial" panose="020B0604020202020204" pitchFamily="34" charset="0"/>
              </a:rPr>
              <a:t>sustentar costo o gasto para efectos del IR</a:t>
            </a:r>
            <a:r>
              <a:rPr lang="es-ES" sz="1600" kern="0" dirty="0">
                <a:solidFill>
                  <a:schemeClr val="tx1">
                    <a:lumMod val="65000"/>
                    <a:lumOff val="35000"/>
                  </a:schemeClr>
                </a:solidFill>
                <a:latin typeface="Arial" panose="020B0604020202020204" pitchFamily="34" charset="0"/>
                <a:cs typeface="Arial" panose="020B0604020202020204" pitchFamily="34" charset="0"/>
              </a:rPr>
              <a:t>.</a:t>
            </a:r>
            <a:endParaRPr lang="es-419" sz="1600" kern="0" dirty="0">
              <a:solidFill>
                <a:schemeClr val="tx1">
                  <a:lumMod val="65000"/>
                  <a:lumOff val="35000"/>
                </a:schemeClr>
              </a:solidFill>
              <a:latin typeface="Arial" panose="020B0604020202020204" pitchFamily="34" charset="0"/>
              <a:cs typeface="Arial" panose="020B0604020202020204" pitchFamily="34" charset="0"/>
            </a:endParaRPr>
          </a:p>
          <a:p>
            <a:pPr marL="228600" algn="just">
              <a:lnSpc>
                <a:spcPct val="107000"/>
              </a:lnSpc>
              <a:spcAft>
                <a:spcPts val="800"/>
              </a:spcAft>
            </a:pPr>
            <a:r>
              <a:rPr lang="es-ES" sz="1600" kern="0" dirty="0">
                <a:solidFill>
                  <a:schemeClr val="tx1">
                    <a:lumMod val="65000"/>
                    <a:lumOff val="35000"/>
                  </a:schemeClr>
                </a:solidFill>
                <a:latin typeface="Arial" panose="020B0604020202020204" pitchFamily="34" charset="0"/>
                <a:cs typeface="Arial" panose="020B0604020202020204" pitchFamily="34" charset="0"/>
              </a:rPr>
              <a:t> </a:t>
            </a:r>
            <a:endParaRPr lang="es-419" sz="1600" kern="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814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445178"/>
            <a:ext cx="6896092" cy="304122"/>
          </a:xfrm>
          <a:prstGeom prst="rect">
            <a:avLst/>
          </a:prstGeom>
        </p:spPr>
        <p:txBody>
          <a:bodyPr vert="horz" wrap="square" lIns="0" tIns="10160" rIns="0" bIns="0" rtlCol="0">
            <a:spAutoFit/>
          </a:bodyPr>
          <a:lstStyle/>
          <a:p>
            <a:pPr marL="12700" marR="5080">
              <a:lnSpc>
                <a:spcPct val="102000"/>
              </a:lnSpc>
              <a:spcBef>
                <a:spcPts val="80"/>
              </a:spcBef>
            </a:pPr>
            <a:r>
              <a:rPr lang="es-419" sz="2000" dirty="0"/>
              <a:t>5. Procedimiento de revisión (comprador-adquirente) </a:t>
            </a:r>
            <a:endParaRPr sz="2000" dirty="0">
              <a:latin typeface="Arial"/>
              <a:cs typeface="Arial"/>
            </a:endParaRPr>
          </a:p>
        </p:txBody>
      </p:sp>
      <p:pic>
        <p:nvPicPr>
          <p:cNvPr id="2" name="Imagen 1">
            <a:extLst>
              <a:ext uri="{FF2B5EF4-FFF2-40B4-BE49-F238E27FC236}">
                <a16:creationId xmlns:a16="http://schemas.microsoft.com/office/drawing/2014/main" id="{45D6B20B-4842-F452-86F4-6C2895AFE45A}"/>
              </a:ext>
            </a:extLst>
          </p:cNvPr>
          <p:cNvPicPr>
            <a:picLocks noChangeAspect="1"/>
          </p:cNvPicPr>
          <p:nvPr/>
        </p:nvPicPr>
        <p:blipFill rotWithShape="1">
          <a:blip r:embed="rId2"/>
          <a:srcRect l="4462" t="21433" r="1960" b="5253"/>
          <a:stretch/>
        </p:blipFill>
        <p:spPr>
          <a:xfrm>
            <a:off x="1911354" y="1206500"/>
            <a:ext cx="5333992" cy="3687653"/>
          </a:xfrm>
          <a:prstGeom prst="rect">
            <a:avLst/>
          </a:prstGeom>
        </p:spPr>
      </p:pic>
    </p:spTree>
    <p:extLst>
      <p:ext uri="{BB962C8B-B14F-4D97-AF65-F5344CB8AC3E}">
        <p14:creationId xmlns:p14="http://schemas.microsoft.com/office/powerpoint/2010/main" val="327561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86444"/>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ES" sz="2400" dirty="0"/>
              <a:t>6. Otras disposiciones</a:t>
            </a:r>
            <a:endParaRPr sz="2150" dirty="0">
              <a:latin typeface="Arial"/>
              <a:cs typeface="Arial"/>
            </a:endParaRPr>
          </a:p>
        </p:txBody>
      </p:sp>
      <p:pic>
        <p:nvPicPr>
          <p:cNvPr id="2" name="Imagen 1">
            <a:extLst>
              <a:ext uri="{FF2B5EF4-FFF2-40B4-BE49-F238E27FC236}">
                <a16:creationId xmlns:a16="http://schemas.microsoft.com/office/drawing/2014/main" id="{C3FF240B-7139-3073-CE88-8672A3830434}"/>
              </a:ext>
            </a:extLst>
          </p:cNvPr>
          <p:cNvPicPr>
            <a:picLocks noChangeAspect="1"/>
          </p:cNvPicPr>
          <p:nvPr/>
        </p:nvPicPr>
        <p:blipFill rotWithShape="1">
          <a:blip r:embed="rId2"/>
          <a:srcRect l="5944" t="1882" r="2211" b="7784"/>
          <a:stretch/>
        </p:blipFill>
        <p:spPr>
          <a:xfrm>
            <a:off x="1987550" y="1270926"/>
            <a:ext cx="5842000" cy="3505200"/>
          </a:xfrm>
          <a:prstGeom prst="rect">
            <a:avLst/>
          </a:prstGeom>
        </p:spPr>
      </p:pic>
    </p:spTree>
    <p:extLst>
      <p:ext uri="{BB962C8B-B14F-4D97-AF65-F5344CB8AC3E}">
        <p14:creationId xmlns:p14="http://schemas.microsoft.com/office/powerpoint/2010/main" val="320183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368300"/>
            <a:ext cx="8077200" cy="360752"/>
          </a:xfrm>
          <a:prstGeom prst="rect">
            <a:avLst/>
          </a:prstGeom>
        </p:spPr>
        <p:txBody>
          <a:bodyPr vert="horz" wrap="square" lIns="0" tIns="10160" rIns="0" bIns="0" rtlCol="0">
            <a:spAutoFit/>
          </a:bodyPr>
          <a:lstStyle/>
          <a:p>
            <a:pPr marL="12700" marR="5080">
              <a:lnSpc>
                <a:spcPct val="102000"/>
              </a:lnSpc>
              <a:spcBef>
                <a:spcPts val="80"/>
              </a:spcBef>
            </a:pPr>
            <a:r>
              <a:rPr lang="es-ES" sz="2400" dirty="0"/>
              <a:t>1. Base Legal</a:t>
            </a:r>
            <a:endParaRPr sz="2150" dirty="0">
              <a:latin typeface="Arial"/>
              <a:cs typeface="Arial"/>
            </a:endParaRPr>
          </a:p>
        </p:txBody>
      </p:sp>
      <p:sp>
        <p:nvSpPr>
          <p:cNvPr id="8" name="Marcador de contenido 2">
            <a:extLst>
              <a:ext uri="{FF2B5EF4-FFF2-40B4-BE49-F238E27FC236}">
                <a16:creationId xmlns:a16="http://schemas.microsoft.com/office/drawing/2014/main" id="{F5DE1AA2-03B7-3144-9DC3-0CFEFD33C9D7}"/>
              </a:ext>
            </a:extLst>
          </p:cNvPr>
          <p:cNvSpPr txBox="1">
            <a:spLocks/>
          </p:cNvSpPr>
          <p:nvPr/>
        </p:nvSpPr>
        <p:spPr>
          <a:xfrm>
            <a:off x="1149350" y="1968500"/>
            <a:ext cx="7162800" cy="1600197"/>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lvl="0" indent="-342900" algn="just">
              <a:lnSpc>
                <a:spcPct val="107000"/>
              </a:lnSpc>
              <a:buFont typeface="Symbol" panose="05050102010706020507" pitchFamily="18" charset="2"/>
              <a:buChar char=""/>
            </a:pPr>
            <a:r>
              <a:rPr lang="es-ES" sz="1500" kern="0" dirty="0">
                <a:solidFill>
                  <a:schemeClr val="tx1">
                    <a:lumMod val="65000"/>
                    <a:lumOff val="35000"/>
                  </a:schemeClr>
                </a:solidFill>
                <a:latin typeface="Arial" panose="020B0604020202020204" pitchFamily="34" charset="0"/>
                <a:cs typeface="Arial" panose="020B0604020202020204" pitchFamily="34" charset="0"/>
              </a:rPr>
              <a:t>Decreto Legislativo </a:t>
            </a:r>
            <a:r>
              <a:rPr lang="es-ES" sz="1500" kern="0" dirty="0" err="1">
                <a:solidFill>
                  <a:schemeClr val="tx1">
                    <a:lumMod val="65000"/>
                    <a:lumOff val="35000"/>
                  </a:schemeClr>
                </a:solidFill>
                <a:latin typeface="Arial" panose="020B0604020202020204" pitchFamily="34" charset="0"/>
                <a:cs typeface="Arial" panose="020B0604020202020204" pitchFamily="34" charset="0"/>
              </a:rPr>
              <a:t>N°</a:t>
            </a:r>
            <a:r>
              <a:rPr lang="es-ES" sz="1500" kern="0" dirty="0">
                <a:solidFill>
                  <a:schemeClr val="tx1">
                    <a:lumMod val="65000"/>
                    <a:lumOff val="35000"/>
                  </a:schemeClr>
                </a:solidFill>
                <a:latin typeface="Arial" panose="020B0604020202020204" pitchFamily="34" charset="0"/>
                <a:cs typeface="Arial" panose="020B0604020202020204" pitchFamily="34" charset="0"/>
              </a:rPr>
              <a:t> 1532 - Procedimiento de atribución de la condición de SSCO</a:t>
            </a:r>
          </a:p>
          <a:p>
            <a:pPr marL="342900" lvl="0" indent="-342900" algn="just">
              <a:lnSpc>
                <a:spcPct val="107000"/>
              </a:lnSpc>
              <a:buFont typeface="Symbol" panose="05050102010706020507" pitchFamily="18" charset="2"/>
              <a:buChar char=""/>
            </a:pPr>
            <a:endParaRPr lang="es-419" sz="1500" kern="0" dirty="0">
              <a:solidFill>
                <a:schemeClr val="tx1">
                  <a:lumMod val="65000"/>
                  <a:lumOff val="35000"/>
                </a:schemeClr>
              </a:solidFill>
              <a:latin typeface="Arial" panose="020B0604020202020204" pitchFamily="34" charset="0"/>
              <a:cs typeface="Arial" panose="020B0604020202020204" pitchFamily="34" charset="0"/>
            </a:endParaRPr>
          </a:p>
          <a:p>
            <a:pPr marL="342900" lvl="0" indent="-342900" algn="just">
              <a:lnSpc>
                <a:spcPct val="107000"/>
              </a:lnSpc>
              <a:spcAft>
                <a:spcPts val="800"/>
              </a:spcAft>
              <a:buFont typeface="Symbol" panose="05050102010706020507" pitchFamily="18" charset="2"/>
              <a:buChar char=""/>
            </a:pPr>
            <a:r>
              <a:rPr lang="es-ES" sz="1500" kern="0" dirty="0">
                <a:solidFill>
                  <a:schemeClr val="tx1">
                    <a:lumMod val="65000"/>
                    <a:lumOff val="35000"/>
                  </a:schemeClr>
                </a:solidFill>
                <a:latin typeface="Arial" panose="020B0604020202020204" pitchFamily="34" charset="0"/>
                <a:cs typeface="Arial" panose="020B0604020202020204" pitchFamily="34" charset="0"/>
              </a:rPr>
              <a:t>Decreto Supremo </a:t>
            </a:r>
            <a:r>
              <a:rPr lang="es-ES" sz="1500" kern="0" dirty="0" err="1">
                <a:solidFill>
                  <a:schemeClr val="tx1">
                    <a:lumMod val="65000"/>
                    <a:lumOff val="35000"/>
                  </a:schemeClr>
                </a:solidFill>
                <a:latin typeface="Arial" panose="020B0604020202020204" pitchFamily="34" charset="0"/>
                <a:cs typeface="Arial" panose="020B0604020202020204" pitchFamily="34" charset="0"/>
              </a:rPr>
              <a:t>N°</a:t>
            </a:r>
            <a:r>
              <a:rPr lang="es-ES" sz="1500" kern="0" dirty="0">
                <a:solidFill>
                  <a:schemeClr val="tx1">
                    <a:lumMod val="65000"/>
                    <a:lumOff val="35000"/>
                  </a:schemeClr>
                </a:solidFill>
                <a:latin typeface="Arial" panose="020B0604020202020204" pitchFamily="34" charset="0"/>
                <a:cs typeface="Arial" panose="020B0604020202020204" pitchFamily="34" charset="0"/>
              </a:rPr>
              <a:t> 319-2023-EF – Reglamento del procedimiento de atribución de la condición de SSCO</a:t>
            </a:r>
            <a:endParaRPr lang="es-419" sz="1500" kern="0" dirty="0">
              <a:solidFill>
                <a:schemeClr val="tx1">
                  <a:lumMod val="65000"/>
                  <a:lumOff val="35000"/>
                </a:schemeClr>
              </a:solidFill>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368300"/>
            <a:ext cx="6465888" cy="362856"/>
          </a:xfrm>
          <a:prstGeom prst="rect">
            <a:avLst/>
          </a:prstGeom>
        </p:spPr>
        <p:txBody>
          <a:bodyPr vert="horz" wrap="square" lIns="0" tIns="10160" rIns="0" bIns="0" rtlCol="0">
            <a:spAutoFit/>
          </a:bodyPr>
          <a:lstStyle/>
          <a:p>
            <a:pPr marL="12700" marR="5080">
              <a:lnSpc>
                <a:spcPct val="102000"/>
              </a:lnSpc>
              <a:spcBef>
                <a:spcPts val="80"/>
              </a:spcBef>
            </a:pPr>
            <a:r>
              <a:rPr lang="es-ES" sz="2400" dirty="0"/>
              <a:t>2. Objetivo</a:t>
            </a:r>
            <a:endParaRPr sz="2150" dirty="0">
              <a:latin typeface="Arial"/>
              <a:cs typeface="Arial"/>
            </a:endParaRPr>
          </a:p>
        </p:txBody>
      </p:sp>
      <p:grpSp>
        <p:nvGrpSpPr>
          <p:cNvPr id="8" name="Grupo 7">
            <a:extLst>
              <a:ext uri="{FF2B5EF4-FFF2-40B4-BE49-F238E27FC236}">
                <a16:creationId xmlns:a16="http://schemas.microsoft.com/office/drawing/2014/main" id="{B7339596-DD1F-EDB7-5C19-4211617724CA}"/>
              </a:ext>
            </a:extLst>
          </p:cNvPr>
          <p:cNvGrpSpPr/>
          <p:nvPr/>
        </p:nvGrpSpPr>
        <p:grpSpPr>
          <a:xfrm>
            <a:off x="2083797" y="1206500"/>
            <a:ext cx="5105400" cy="3403600"/>
            <a:chOff x="2063750" y="1206500"/>
            <a:chExt cx="5029200" cy="3352800"/>
          </a:xfrm>
        </p:grpSpPr>
        <p:pic>
          <p:nvPicPr>
            <p:cNvPr id="2" name="Imagen 1">
              <a:extLst>
                <a:ext uri="{FF2B5EF4-FFF2-40B4-BE49-F238E27FC236}">
                  <a16:creationId xmlns:a16="http://schemas.microsoft.com/office/drawing/2014/main" id="{F40AD592-4CAA-472B-67AD-78EDF4A0BDBB}"/>
                </a:ext>
              </a:extLst>
            </p:cNvPr>
            <p:cNvPicPr>
              <a:picLocks noChangeAspect="1"/>
            </p:cNvPicPr>
            <p:nvPr/>
          </p:nvPicPr>
          <p:blipFill rotWithShape="1">
            <a:blip r:embed="rId2"/>
            <a:srcRect l="5434" t="27813" r="4903" b="8093"/>
            <a:stretch/>
          </p:blipFill>
          <p:spPr>
            <a:xfrm>
              <a:off x="2063750" y="1282699"/>
              <a:ext cx="5029200" cy="3276601"/>
            </a:xfrm>
            <a:prstGeom prst="rect">
              <a:avLst/>
            </a:prstGeom>
          </p:spPr>
        </p:pic>
        <p:sp>
          <p:nvSpPr>
            <p:cNvPr id="5" name="Rectángulo 4">
              <a:extLst>
                <a:ext uri="{FF2B5EF4-FFF2-40B4-BE49-F238E27FC236}">
                  <a16:creationId xmlns:a16="http://schemas.microsoft.com/office/drawing/2014/main" id="{FCD4B162-56DD-27BA-846E-0FAB222D98E0}"/>
                </a:ext>
              </a:extLst>
            </p:cNvPr>
            <p:cNvSpPr/>
            <p:nvPr/>
          </p:nvSpPr>
          <p:spPr>
            <a:xfrm>
              <a:off x="4578350" y="1206500"/>
              <a:ext cx="381000" cy="381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s-PE"/>
            </a:p>
          </p:txBody>
        </p:sp>
      </p:grpSp>
    </p:spTree>
    <p:extLst>
      <p:ext uri="{BB962C8B-B14F-4D97-AF65-F5344CB8AC3E}">
        <p14:creationId xmlns:p14="http://schemas.microsoft.com/office/powerpoint/2010/main" val="2688667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79820"/>
            <a:ext cx="6629400" cy="369824"/>
          </a:xfrm>
          <a:prstGeom prst="rect">
            <a:avLst/>
          </a:prstGeom>
        </p:spPr>
        <p:txBody>
          <a:bodyPr vert="horz" wrap="square" lIns="0" tIns="10160" rIns="0" bIns="0" rtlCol="0">
            <a:spAutoFit/>
          </a:bodyPr>
          <a:lstStyle/>
          <a:p>
            <a:pPr marL="12700" marR="5080">
              <a:lnSpc>
                <a:spcPct val="102000"/>
              </a:lnSpc>
              <a:spcBef>
                <a:spcPts val="80"/>
              </a:spcBef>
            </a:pPr>
            <a:r>
              <a:rPr lang="es-ES" sz="2400" dirty="0"/>
              <a:t>3. Sujeto sin Capacidad Operativa - SSCO</a:t>
            </a:r>
            <a:endParaRPr sz="2150" dirty="0">
              <a:latin typeface="Arial"/>
              <a:cs typeface="Arial"/>
            </a:endParaRPr>
          </a:p>
        </p:txBody>
      </p:sp>
      <p:pic>
        <p:nvPicPr>
          <p:cNvPr id="2" name="Imagen 1">
            <a:extLst>
              <a:ext uri="{FF2B5EF4-FFF2-40B4-BE49-F238E27FC236}">
                <a16:creationId xmlns:a16="http://schemas.microsoft.com/office/drawing/2014/main" id="{7CB78E32-2A78-388C-E8F5-A7AA51EA2433}"/>
              </a:ext>
            </a:extLst>
          </p:cNvPr>
          <p:cNvPicPr>
            <a:picLocks noChangeAspect="1"/>
          </p:cNvPicPr>
          <p:nvPr/>
        </p:nvPicPr>
        <p:blipFill rotWithShape="1">
          <a:blip r:embed="rId2"/>
          <a:srcRect l="5262" t="3414" r="2504" b="9999"/>
          <a:stretch/>
        </p:blipFill>
        <p:spPr>
          <a:xfrm>
            <a:off x="844550" y="1595023"/>
            <a:ext cx="3639563" cy="2670653"/>
          </a:xfrm>
          <a:prstGeom prst="rect">
            <a:avLst/>
          </a:prstGeom>
        </p:spPr>
      </p:pic>
      <p:grpSp>
        <p:nvGrpSpPr>
          <p:cNvPr id="11" name="Grupo 10">
            <a:extLst>
              <a:ext uri="{FF2B5EF4-FFF2-40B4-BE49-F238E27FC236}">
                <a16:creationId xmlns:a16="http://schemas.microsoft.com/office/drawing/2014/main" id="{1D8A701B-1C44-8ED8-FEE3-6606FBE81884}"/>
              </a:ext>
            </a:extLst>
          </p:cNvPr>
          <p:cNvGrpSpPr/>
          <p:nvPr/>
        </p:nvGrpSpPr>
        <p:grpSpPr>
          <a:xfrm>
            <a:off x="4838006" y="1584555"/>
            <a:ext cx="4083744" cy="2614894"/>
            <a:chOff x="4076006" y="1282700"/>
            <a:chExt cx="4998144" cy="3200400"/>
          </a:xfrm>
        </p:grpSpPr>
        <p:pic>
          <p:nvPicPr>
            <p:cNvPr id="6" name="Imagen 5">
              <a:extLst>
                <a:ext uri="{FF2B5EF4-FFF2-40B4-BE49-F238E27FC236}">
                  <a16:creationId xmlns:a16="http://schemas.microsoft.com/office/drawing/2014/main" id="{602746E0-103F-1EF0-0CE3-913241A80F95}"/>
                </a:ext>
              </a:extLst>
            </p:cNvPr>
            <p:cNvPicPr>
              <a:picLocks noChangeAspect="1"/>
            </p:cNvPicPr>
            <p:nvPr/>
          </p:nvPicPr>
          <p:blipFill>
            <a:blip r:embed="rId3"/>
            <a:stretch>
              <a:fillRect/>
            </a:stretch>
          </p:blipFill>
          <p:spPr>
            <a:xfrm>
              <a:off x="4163807" y="1435100"/>
              <a:ext cx="4910343" cy="2861394"/>
            </a:xfrm>
            <a:prstGeom prst="rect">
              <a:avLst/>
            </a:prstGeom>
          </p:spPr>
        </p:pic>
        <p:sp>
          <p:nvSpPr>
            <p:cNvPr id="7" name="Rectángulo 6">
              <a:extLst>
                <a:ext uri="{FF2B5EF4-FFF2-40B4-BE49-F238E27FC236}">
                  <a16:creationId xmlns:a16="http://schemas.microsoft.com/office/drawing/2014/main" id="{E91C88D8-B5AF-63C6-9DDB-2A04D0ED6645}"/>
                </a:ext>
              </a:extLst>
            </p:cNvPr>
            <p:cNvSpPr/>
            <p:nvPr/>
          </p:nvSpPr>
          <p:spPr>
            <a:xfrm>
              <a:off x="4163807" y="1359795"/>
              <a:ext cx="2776743" cy="38010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8" name="Rectángulo 7">
              <a:extLst>
                <a:ext uri="{FF2B5EF4-FFF2-40B4-BE49-F238E27FC236}">
                  <a16:creationId xmlns:a16="http://schemas.microsoft.com/office/drawing/2014/main" id="{7706D879-ABE2-9413-F541-4A08A52990E8}"/>
                </a:ext>
              </a:extLst>
            </p:cNvPr>
            <p:cNvSpPr/>
            <p:nvPr/>
          </p:nvSpPr>
          <p:spPr>
            <a:xfrm>
              <a:off x="7854950" y="3949700"/>
              <a:ext cx="1219200" cy="34679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9" name="Rectángulo 8">
              <a:extLst>
                <a:ext uri="{FF2B5EF4-FFF2-40B4-BE49-F238E27FC236}">
                  <a16:creationId xmlns:a16="http://schemas.microsoft.com/office/drawing/2014/main" id="{48E10051-EDCB-4434-D0D9-3DDC8C79007D}"/>
                </a:ext>
              </a:extLst>
            </p:cNvPr>
            <p:cNvSpPr/>
            <p:nvPr/>
          </p:nvSpPr>
          <p:spPr>
            <a:xfrm>
              <a:off x="4076006" y="3949700"/>
              <a:ext cx="654744" cy="533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sp>
          <p:nvSpPr>
            <p:cNvPr id="10" name="Rectángulo 9">
              <a:extLst>
                <a:ext uri="{FF2B5EF4-FFF2-40B4-BE49-F238E27FC236}">
                  <a16:creationId xmlns:a16="http://schemas.microsoft.com/office/drawing/2014/main" id="{D506DFF9-065C-335D-01D1-97BE9E926F19}"/>
                </a:ext>
              </a:extLst>
            </p:cNvPr>
            <p:cNvSpPr/>
            <p:nvPr/>
          </p:nvSpPr>
          <p:spPr>
            <a:xfrm>
              <a:off x="8693150" y="1282700"/>
              <a:ext cx="381000" cy="92647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grpSp>
    </p:spTree>
    <p:extLst>
      <p:ext uri="{BB962C8B-B14F-4D97-AF65-F5344CB8AC3E}">
        <p14:creationId xmlns:p14="http://schemas.microsoft.com/office/powerpoint/2010/main" val="2133570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444500"/>
            <a:ext cx="7086600" cy="304122"/>
          </a:xfrm>
          <a:prstGeom prst="rect">
            <a:avLst/>
          </a:prstGeom>
        </p:spPr>
        <p:txBody>
          <a:bodyPr vert="horz" wrap="square" lIns="0" tIns="10160" rIns="0" bIns="0" rtlCol="0">
            <a:spAutoFit/>
          </a:bodyPr>
          <a:lstStyle/>
          <a:p>
            <a:pPr marL="12700" marR="5080">
              <a:lnSpc>
                <a:spcPct val="102000"/>
              </a:lnSpc>
              <a:spcBef>
                <a:spcPts val="80"/>
              </a:spcBef>
            </a:pPr>
            <a:r>
              <a:rPr lang="es-419" sz="2000" dirty="0"/>
              <a:t>4. Procedimiento de atribución de la condición de SSCO</a:t>
            </a:r>
            <a:endParaRPr sz="2000" dirty="0">
              <a:latin typeface="Arial"/>
              <a:cs typeface="Arial"/>
            </a:endParaRPr>
          </a:p>
        </p:txBody>
      </p:sp>
      <p:pic>
        <p:nvPicPr>
          <p:cNvPr id="6" name="Imagen 5">
            <a:extLst>
              <a:ext uri="{FF2B5EF4-FFF2-40B4-BE49-F238E27FC236}">
                <a16:creationId xmlns:a16="http://schemas.microsoft.com/office/drawing/2014/main" id="{47F4A37C-1839-705A-0111-0FFF666AC355}"/>
              </a:ext>
            </a:extLst>
          </p:cNvPr>
          <p:cNvPicPr>
            <a:picLocks noChangeAspect="1"/>
          </p:cNvPicPr>
          <p:nvPr/>
        </p:nvPicPr>
        <p:blipFill rotWithShape="1">
          <a:blip r:embed="rId2"/>
          <a:srcRect l="2738" t="2880" r="4465" b="3369"/>
          <a:stretch/>
        </p:blipFill>
        <p:spPr>
          <a:xfrm>
            <a:off x="2673350" y="1054100"/>
            <a:ext cx="4206082" cy="3943497"/>
          </a:xfrm>
          <a:prstGeom prst="rect">
            <a:avLst/>
          </a:prstGeom>
        </p:spPr>
      </p:pic>
    </p:spTree>
    <p:extLst>
      <p:ext uri="{BB962C8B-B14F-4D97-AF65-F5344CB8AC3E}">
        <p14:creationId xmlns:p14="http://schemas.microsoft.com/office/powerpoint/2010/main" val="210255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92150" y="386743"/>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419" sz="2400" dirty="0"/>
              <a:t>4.1. Verificación de campo</a:t>
            </a:r>
            <a:endParaRPr sz="2150" dirty="0">
              <a:latin typeface="Arial"/>
              <a:cs typeface="Arial"/>
            </a:endParaRPr>
          </a:p>
        </p:txBody>
      </p:sp>
      <p:pic>
        <p:nvPicPr>
          <p:cNvPr id="7" name="Imagen 6">
            <a:extLst>
              <a:ext uri="{FF2B5EF4-FFF2-40B4-BE49-F238E27FC236}">
                <a16:creationId xmlns:a16="http://schemas.microsoft.com/office/drawing/2014/main" id="{EBB28FEC-5FE7-4933-E824-C00344F4A9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550" y="1130300"/>
            <a:ext cx="7867650" cy="3821013"/>
          </a:xfrm>
          <a:prstGeom prst="rect">
            <a:avLst/>
          </a:prstGeom>
        </p:spPr>
      </p:pic>
    </p:spTree>
    <p:extLst>
      <p:ext uri="{BB962C8B-B14F-4D97-AF65-F5344CB8AC3E}">
        <p14:creationId xmlns:p14="http://schemas.microsoft.com/office/powerpoint/2010/main" val="248831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57742" y="378880"/>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419" sz="2400" dirty="0"/>
              <a:t>4.2. Resolución firme y su publicación</a:t>
            </a:r>
            <a:endParaRPr sz="2150" dirty="0">
              <a:latin typeface="Arial"/>
              <a:cs typeface="Arial"/>
            </a:endParaRPr>
          </a:p>
        </p:txBody>
      </p:sp>
      <p:pic>
        <p:nvPicPr>
          <p:cNvPr id="2" name="Imagen 1">
            <a:extLst>
              <a:ext uri="{FF2B5EF4-FFF2-40B4-BE49-F238E27FC236}">
                <a16:creationId xmlns:a16="http://schemas.microsoft.com/office/drawing/2014/main" id="{A81B099D-4C5E-92FC-207C-E25D2DE04079}"/>
              </a:ext>
            </a:extLst>
          </p:cNvPr>
          <p:cNvPicPr>
            <a:picLocks noChangeAspect="1"/>
          </p:cNvPicPr>
          <p:nvPr/>
        </p:nvPicPr>
        <p:blipFill rotWithShape="1">
          <a:blip r:embed="rId2"/>
          <a:srcRect t="5578" b="8539"/>
          <a:stretch/>
        </p:blipFill>
        <p:spPr>
          <a:xfrm>
            <a:off x="1073150" y="1282700"/>
            <a:ext cx="7338086" cy="3108936"/>
          </a:xfrm>
          <a:prstGeom prst="rect">
            <a:avLst/>
          </a:prstGeom>
        </p:spPr>
      </p:pic>
      <p:sp>
        <p:nvSpPr>
          <p:cNvPr id="5" name="CuadroTexto 4">
            <a:extLst>
              <a:ext uri="{FF2B5EF4-FFF2-40B4-BE49-F238E27FC236}">
                <a16:creationId xmlns:a16="http://schemas.microsoft.com/office/drawing/2014/main" id="{E54F0145-59AE-DE31-A32B-574A4DC8ABC3}"/>
              </a:ext>
            </a:extLst>
          </p:cNvPr>
          <p:cNvSpPr txBox="1"/>
          <p:nvPr/>
        </p:nvSpPr>
        <p:spPr>
          <a:xfrm>
            <a:off x="3686836" y="4026262"/>
            <a:ext cx="4724400" cy="906338"/>
          </a:xfrm>
          <a:prstGeom prst="rect">
            <a:avLst/>
          </a:prstGeom>
          <a:noFill/>
        </p:spPr>
        <p:txBody>
          <a:bodyPr wrap="square">
            <a:spAutoFit/>
          </a:bodyPr>
          <a:lstStyle/>
          <a:p>
            <a:pPr>
              <a:lnSpc>
                <a:spcPct val="107000"/>
              </a:lnSpc>
              <a:spcAft>
                <a:spcPts val="800"/>
              </a:spcAft>
            </a:pPr>
            <a:r>
              <a:rPr lang="es-ES" sz="1100" b="1" kern="0" dirty="0">
                <a:solidFill>
                  <a:srgbClr val="0070C0"/>
                </a:solidFill>
                <a:latin typeface="Arial" panose="020B0604020202020204" pitchFamily="34" charset="0"/>
                <a:cs typeface="Arial" panose="020B0604020202020204" pitchFamily="34" charset="0"/>
              </a:rPr>
              <a:t>RECUERDA</a:t>
            </a:r>
            <a:endParaRPr lang="es-419" sz="1100" b="1" kern="0" dirty="0">
              <a:solidFill>
                <a:srgbClr val="0070C0"/>
              </a:solidFill>
              <a:latin typeface="Arial" panose="020B0604020202020204" pitchFamily="34" charset="0"/>
              <a:cs typeface="Arial" panose="020B0604020202020204" pitchFamily="34" charset="0"/>
            </a:endParaRPr>
          </a:p>
          <a:p>
            <a:pPr>
              <a:lnSpc>
                <a:spcPct val="107000"/>
              </a:lnSpc>
              <a:spcAft>
                <a:spcPts val="800"/>
              </a:spcAft>
            </a:pPr>
            <a:r>
              <a:rPr lang="es-ES" sz="1100" b="1" kern="0" dirty="0">
                <a:solidFill>
                  <a:schemeClr val="tx1">
                    <a:lumMod val="65000"/>
                    <a:lumOff val="35000"/>
                  </a:schemeClr>
                </a:solidFill>
                <a:latin typeface="Arial" panose="020B0604020202020204" pitchFamily="34" charset="0"/>
                <a:cs typeface="Arial" panose="020B0604020202020204" pitchFamily="34" charset="0"/>
              </a:rPr>
              <a:t>La SUNAT publica </a:t>
            </a:r>
            <a:r>
              <a:rPr lang="es-ES" sz="1100" kern="0" dirty="0">
                <a:solidFill>
                  <a:schemeClr val="tx1">
                    <a:lumMod val="65000"/>
                    <a:lumOff val="35000"/>
                  </a:schemeClr>
                </a:solidFill>
                <a:latin typeface="Arial" panose="020B0604020202020204" pitchFamily="34" charset="0"/>
                <a:cs typeface="Arial" panose="020B0604020202020204" pitchFamily="34" charset="0"/>
              </a:rPr>
              <a:t>en su página web y en el Diario Oficial El Peruano la relación de Sujetos sin Capacidad Operativa cuyas resoluciones de atribución de dicha condición hayan quedado firmes.</a:t>
            </a:r>
            <a:endParaRPr lang="es-419" sz="1100" kern="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4782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68300"/>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419" sz="2400" dirty="0"/>
              <a:t>4.3. Impugnación de la resolución</a:t>
            </a:r>
            <a:endParaRPr sz="2150" dirty="0">
              <a:latin typeface="Arial"/>
              <a:cs typeface="Arial"/>
            </a:endParaRPr>
          </a:p>
        </p:txBody>
      </p:sp>
      <p:pic>
        <p:nvPicPr>
          <p:cNvPr id="6" name="Imagen 5">
            <a:extLst>
              <a:ext uri="{FF2B5EF4-FFF2-40B4-BE49-F238E27FC236}">
                <a16:creationId xmlns:a16="http://schemas.microsoft.com/office/drawing/2014/main" id="{EC8CC12E-E7BE-7153-F296-5BD200DA14E5}"/>
              </a:ext>
            </a:extLst>
          </p:cNvPr>
          <p:cNvPicPr>
            <a:picLocks noChangeAspect="1"/>
          </p:cNvPicPr>
          <p:nvPr/>
        </p:nvPicPr>
        <p:blipFill>
          <a:blip r:embed="rId2"/>
          <a:stretch>
            <a:fillRect/>
          </a:stretch>
        </p:blipFill>
        <p:spPr>
          <a:xfrm>
            <a:off x="2695857" y="2345557"/>
            <a:ext cx="1882493" cy="1371299"/>
          </a:xfrm>
          <a:prstGeom prst="rect">
            <a:avLst/>
          </a:prstGeom>
        </p:spPr>
      </p:pic>
      <p:sp>
        <p:nvSpPr>
          <p:cNvPr id="7" name="Bocadillo: rectángulo 9">
            <a:extLst>
              <a:ext uri="{FF2B5EF4-FFF2-40B4-BE49-F238E27FC236}">
                <a16:creationId xmlns:a16="http://schemas.microsoft.com/office/drawing/2014/main" id="{71BD259C-878F-2140-7F38-B39C73F7BB9A}"/>
              </a:ext>
            </a:extLst>
          </p:cNvPr>
          <p:cNvSpPr/>
          <p:nvPr/>
        </p:nvSpPr>
        <p:spPr>
          <a:xfrm>
            <a:off x="824614" y="2316908"/>
            <a:ext cx="1438157" cy="1969770"/>
          </a:xfrm>
          <a:prstGeom prst="wedgeRectCallout">
            <a:avLst>
              <a:gd name="adj1" fmla="val 76167"/>
              <a:gd name="adj2" fmla="val -43814"/>
            </a:avLst>
          </a:prstGeom>
          <a:ln>
            <a:solidFill>
              <a:srgbClr val="C00000"/>
            </a:solidFill>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Wingdings" panose="05000000000000000000" pitchFamily="2" charset="2"/>
              <a:buChar char="q"/>
            </a:pPr>
            <a:r>
              <a:rPr lang="es-419" sz="1100" dirty="0">
                <a:solidFill>
                  <a:schemeClr val="tx1"/>
                </a:solidFill>
                <a:latin typeface="Arial" panose="020B0604020202020204" pitchFamily="34" charset="0"/>
                <a:cs typeface="Arial" panose="020B0604020202020204" pitchFamily="34" charset="0"/>
              </a:rPr>
              <a:t>Se rige por lo dispuesto en el Código Tributario.</a:t>
            </a:r>
          </a:p>
          <a:p>
            <a:pPr marL="285750" indent="-285750">
              <a:buFont typeface="Wingdings" panose="05000000000000000000" pitchFamily="2" charset="2"/>
              <a:buChar char="q"/>
            </a:pPr>
            <a:endParaRPr lang="es-419" sz="1100" dirty="0">
              <a:solidFill>
                <a:schemeClr val="tx1"/>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s-419" sz="1100" dirty="0">
                <a:solidFill>
                  <a:schemeClr val="tx1"/>
                </a:solidFill>
                <a:latin typeface="Arial" panose="020B0604020202020204" pitchFamily="34" charset="0"/>
                <a:cs typeface="Arial" panose="020B0604020202020204" pitchFamily="34" charset="0"/>
              </a:rPr>
              <a:t>La SUNAT y el Tribunal fiscal son los órganos competentes</a:t>
            </a:r>
          </a:p>
          <a:p>
            <a:pPr marL="285750" indent="-285750">
              <a:buFont typeface="Wingdings" panose="05000000000000000000" pitchFamily="2" charset="2"/>
              <a:buChar char="q"/>
            </a:pPr>
            <a:endParaRPr lang="es-419" sz="1200" dirty="0">
              <a:solidFill>
                <a:schemeClr val="tx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A89F9FA4-6581-D94B-068E-04C299485D76}"/>
              </a:ext>
            </a:extLst>
          </p:cNvPr>
          <p:cNvSpPr txBox="1"/>
          <p:nvPr/>
        </p:nvSpPr>
        <p:spPr>
          <a:xfrm>
            <a:off x="2695119" y="1847995"/>
            <a:ext cx="1882493" cy="26161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s-PE"/>
            </a:defPPr>
            <a:lvl1pPr marL="285750" indent="-285750" algn="just">
              <a:buFont typeface="Wingdings" panose="05000000000000000000" pitchFamily="2" charset="2"/>
              <a:buChar char="q"/>
              <a:defRPr sz="1200">
                <a:solidFill>
                  <a:schemeClr val="dk1"/>
                </a:solidFill>
                <a:latin typeface="Arial" panose="020B0604020202020204" pitchFamily="34" charset="0"/>
                <a:cs typeface="Arial" panose="020B0604020202020204" pitchFamily="34"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marL="0" indent="0" algn="ctr">
              <a:buNone/>
            </a:pPr>
            <a:r>
              <a:rPr lang="es-ES" sz="1100" dirty="0"/>
              <a:t>I M P U G N A C I O N E S</a:t>
            </a:r>
            <a:endParaRPr lang="es-419" sz="1100" dirty="0"/>
          </a:p>
        </p:txBody>
      </p:sp>
      <p:sp>
        <p:nvSpPr>
          <p:cNvPr id="9" name="CuadroTexto 8">
            <a:extLst>
              <a:ext uri="{FF2B5EF4-FFF2-40B4-BE49-F238E27FC236}">
                <a16:creationId xmlns:a16="http://schemas.microsoft.com/office/drawing/2014/main" id="{DAF5F94A-0E65-C313-8297-0026935F53B8}"/>
              </a:ext>
            </a:extLst>
          </p:cNvPr>
          <p:cNvSpPr txBox="1"/>
          <p:nvPr/>
        </p:nvSpPr>
        <p:spPr>
          <a:xfrm>
            <a:off x="5762175" y="1246132"/>
            <a:ext cx="2358991" cy="307777"/>
          </a:xfrm>
          <a:prstGeom prst="rect">
            <a:avLst/>
          </a:prstGeom>
          <a:noFill/>
          <a:ln cap="rnd">
            <a:noFill/>
            <a:round/>
            <a:extLst>
              <a:ext uri="{C807C97D-BFC1-408E-A445-0C87EB9F89A2}">
                <ask:lineSketchStyleProps xmlns:ask="http://schemas.microsoft.com/office/drawing/2018/sketchyshapes" sd="1219033472">
                  <a:custGeom>
                    <a:avLst/>
                    <a:gdLst>
                      <a:gd name="connsiteX0" fmla="*/ 0 w 2830945"/>
                      <a:gd name="connsiteY0" fmla="*/ 0 h 461665"/>
                      <a:gd name="connsiteX1" fmla="*/ 537880 w 2830945"/>
                      <a:gd name="connsiteY1" fmla="*/ 0 h 461665"/>
                      <a:gd name="connsiteX2" fmla="*/ 1104069 w 2830945"/>
                      <a:gd name="connsiteY2" fmla="*/ 0 h 461665"/>
                      <a:gd name="connsiteX3" fmla="*/ 1698567 w 2830945"/>
                      <a:gd name="connsiteY3" fmla="*/ 0 h 461665"/>
                      <a:gd name="connsiteX4" fmla="*/ 2293065 w 2830945"/>
                      <a:gd name="connsiteY4" fmla="*/ 0 h 461665"/>
                      <a:gd name="connsiteX5" fmla="*/ 2830945 w 2830945"/>
                      <a:gd name="connsiteY5" fmla="*/ 0 h 461665"/>
                      <a:gd name="connsiteX6" fmla="*/ 2830945 w 2830945"/>
                      <a:gd name="connsiteY6" fmla="*/ 461665 h 461665"/>
                      <a:gd name="connsiteX7" fmla="*/ 2208137 w 2830945"/>
                      <a:gd name="connsiteY7" fmla="*/ 461665 h 461665"/>
                      <a:gd name="connsiteX8" fmla="*/ 1585329 w 2830945"/>
                      <a:gd name="connsiteY8" fmla="*/ 461665 h 461665"/>
                      <a:gd name="connsiteX9" fmla="*/ 1019140 w 2830945"/>
                      <a:gd name="connsiteY9" fmla="*/ 461665 h 461665"/>
                      <a:gd name="connsiteX10" fmla="*/ 0 w 2830945"/>
                      <a:gd name="connsiteY10" fmla="*/ 461665 h 461665"/>
                      <a:gd name="connsiteX11" fmla="*/ 0 w 2830945"/>
                      <a:gd name="connsiteY11"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30945" h="461665" fill="none" extrusionOk="0">
                        <a:moveTo>
                          <a:pt x="0" y="0"/>
                        </a:moveTo>
                        <a:cubicBezTo>
                          <a:pt x="167490" y="-59248"/>
                          <a:pt x="429981" y="16325"/>
                          <a:pt x="537880" y="0"/>
                        </a:cubicBezTo>
                        <a:cubicBezTo>
                          <a:pt x="645779" y="-16325"/>
                          <a:pt x="969377" y="1489"/>
                          <a:pt x="1104069" y="0"/>
                        </a:cubicBezTo>
                        <a:cubicBezTo>
                          <a:pt x="1238761" y="-1489"/>
                          <a:pt x="1461735" y="42413"/>
                          <a:pt x="1698567" y="0"/>
                        </a:cubicBezTo>
                        <a:cubicBezTo>
                          <a:pt x="1935399" y="-42413"/>
                          <a:pt x="2038227" y="41686"/>
                          <a:pt x="2293065" y="0"/>
                        </a:cubicBezTo>
                        <a:cubicBezTo>
                          <a:pt x="2547903" y="-41686"/>
                          <a:pt x="2643350" y="17666"/>
                          <a:pt x="2830945" y="0"/>
                        </a:cubicBezTo>
                        <a:cubicBezTo>
                          <a:pt x="2858859" y="96958"/>
                          <a:pt x="2794180" y="337943"/>
                          <a:pt x="2830945" y="461665"/>
                        </a:cubicBezTo>
                        <a:cubicBezTo>
                          <a:pt x="2674102" y="480728"/>
                          <a:pt x="2347535" y="453691"/>
                          <a:pt x="2208137" y="461665"/>
                        </a:cubicBezTo>
                        <a:cubicBezTo>
                          <a:pt x="2068739" y="469639"/>
                          <a:pt x="1816813" y="433153"/>
                          <a:pt x="1585329" y="461665"/>
                        </a:cubicBezTo>
                        <a:cubicBezTo>
                          <a:pt x="1353845" y="490177"/>
                          <a:pt x="1235474" y="458799"/>
                          <a:pt x="1019140" y="461665"/>
                        </a:cubicBezTo>
                        <a:cubicBezTo>
                          <a:pt x="802806" y="464531"/>
                          <a:pt x="437758" y="385827"/>
                          <a:pt x="0" y="461665"/>
                        </a:cubicBezTo>
                        <a:cubicBezTo>
                          <a:pt x="-34514" y="234006"/>
                          <a:pt x="45347" y="206993"/>
                          <a:pt x="0" y="0"/>
                        </a:cubicBezTo>
                        <a:close/>
                      </a:path>
                      <a:path w="2830945" h="461665" stroke="0" extrusionOk="0">
                        <a:moveTo>
                          <a:pt x="0" y="0"/>
                        </a:moveTo>
                        <a:cubicBezTo>
                          <a:pt x="182041" y="-64146"/>
                          <a:pt x="285367" y="42952"/>
                          <a:pt x="537880" y="0"/>
                        </a:cubicBezTo>
                        <a:cubicBezTo>
                          <a:pt x="790393" y="-42952"/>
                          <a:pt x="904002" y="24665"/>
                          <a:pt x="1019140" y="0"/>
                        </a:cubicBezTo>
                        <a:cubicBezTo>
                          <a:pt x="1134278" y="-24665"/>
                          <a:pt x="1424811" y="34013"/>
                          <a:pt x="1641948" y="0"/>
                        </a:cubicBezTo>
                        <a:cubicBezTo>
                          <a:pt x="1859085" y="-34013"/>
                          <a:pt x="1929484" y="39789"/>
                          <a:pt x="2179828" y="0"/>
                        </a:cubicBezTo>
                        <a:cubicBezTo>
                          <a:pt x="2430172" y="-39789"/>
                          <a:pt x="2665776" y="66624"/>
                          <a:pt x="2830945" y="0"/>
                        </a:cubicBezTo>
                        <a:cubicBezTo>
                          <a:pt x="2878185" y="216469"/>
                          <a:pt x="2787247" y="274171"/>
                          <a:pt x="2830945" y="461665"/>
                        </a:cubicBezTo>
                        <a:cubicBezTo>
                          <a:pt x="2550574" y="518820"/>
                          <a:pt x="2468456" y="424904"/>
                          <a:pt x="2264756" y="461665"/>
                        </a:cubicBezTo>
                        <a:cubicBezTo>
                          <a:pt x="2061056" y="498426"/>
                          <a:pt x="1867159" y="418355"/>
                          <a:pt x="1641948" y="461665"/>
                        </a:cubicBezTo>
                        <a:cubicBezTo>
                          <a:pt x="1416737" y="504975"/>
                          <a:pt x="1389112" y="410647"/>
                          <a:pt x="1160687" y="461665"/>
                        </a:cubicBezTo>
                        <a:cubicBezTo>
                          <a:pt x="932262" y="512683"/>
                          <a:pt x="742891" y="451369"/>
                          <a:pt x="594498" y="461665"/>
                        </a:cubicBezTo>
                        <a:cubicBezTo>
                          <a:pt x="446105" y="471961"/>
                          <a:pt x="203559" y="448409"/>
                          <a:pt x="0" y="461665"/>
                        </a:cubicBezTo>
                        <a:cubicBezTo>
                          <a:pt x="-47736" y="282824"/>
                          <a:pt x="14639" y="135594"/>
                          <a:pt x="0" y="0"/>
                        </a:cubicBezTo>
                        <a:close/>
                      </a:path>
                    </a:pathLst>
                  </a:custGeom>
                  <ask:type>
                    <ask:lineSketchNone/>
                  </ask:type>
                </ask:lineSketchStyleProps>
              </a:ext>
            </a:extLst>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1400" b="1" dirty="0">
                <a:latin typeface="Arial" panose="020B0604020202020204" pitchFamily="34" charset="0"/>
                <a:cs typeface="Arial" panose="020B0604020202020204" pitchFamily="34" charset="0"/>
              </a:rPr>
              <a:t>PLAZOS ESPECIALES:</a:t>
            </a:r>
          </a:p>
        </p:txBody>
      </p:sp>
      <p:graphicFrame>
        <p:nvGraphicFramePr>
          <p:cNvPr id="10" name="Tabla 11">
            <a:extLst>
              <a:ext uri="{FF2B5EF4-FFF2-40B4-BE49-F238E27FC236}">
                <a16:creationId xmlns:a16="http://schemas.microsoft.com/office/drawing/2014/main" id="{FBD7EFD8-9A97-5793-C9FF-6987159C7933}"/>
              </a:ext>
            </a:extLst>
          </p:cNvPr>
          <p:cNvGraphicFramePr>
            <a:graphicFrameLocks noGrp="1"/>
          </p:cNvGraphicFramePr>
          <p:nvPr>
            <p:extLst>
              <p:ext uri="{D42A27DB-BD31-4B8C-83A1-F6EECF244321}">
                <p14:modId xmlns:p14="http://schemas.microsoft.com/office/powerpoint/2010/main" val="1520721099"/>
              </p:ext>
            </p:extLst>
          </p:nvPr>
        </p:nvGraphicFramePr>
        <p:xfrm>
          <a:off x="5011436" y="1655124"/>
          <a:ext cx="3860467" cy="3349559"/>
        </p:xfrm>
        <a:graphic>
          <a:graphicData uri="http://schemas.openxmlformats.org/drawingml/2006/table">
            <a:tbl>
              <a:tblPr firstRow="1" bandRow="1">
                <a:tableStyleId>{5A111915-BE36-4E01-A7E5-04B1672EAD32}</a:tableStyleId>
              </a:tblPr>
              <a:tblGrid>
                <a:gridCol w="3203900">
                  <a:extLst>
                    <a:ext uri="{9D8B030D-6E8A-4147-A177-3AD203B41FA5}">
                      <a16:colId xmlns:a16="http://schemas.microsoft.com/office/drawing/2014/main" val="1985009202"/>
                    </a:ext>
                  </a:extLst>
                </a:gridCol>
                <a:gridCol w="656567">
                  <a:extLst>
                    <a:ext uri="{9D8B030D-6E8A-4147-A177-3AD203B41FA5}">
                      <a16:colId xmlns:a16="http://schemas.microsoft.com/office/drawing/2014/main" val="495841463"/>
                    </a:ext>
                  </a:extLst>
                </a:gridCol>
              </a:tblGrid>
              <a:tr h="372223">
                <a:tc>
                  <a:txBody>
                    <a:bodyPr/>
                    <a:lstStyle/>
                    <a:p>
                      <a:pPr algn="ctr"/>
                      <a:r>
                        <a:rPr lang="es-ES" sz="1000" b="1" kern="1200" dirty="0">
                          <a:solidFill>
                            <a:schemeClr val="dk1"/>
                          </a:solidFill>
                          <a:effectLst/>
                          <a:latin typeface="Arial" panose="020B0604020202020204" pitchFamily="34" charset="0"/>
                          <a:cs typeface="Arial" panose="020B0604020202020204" pitchFamily="34" charset="0"/>
                        </a:rPr>
                        <a:t>Recurso</a:t>
                      </a:r>
                      <a:endParaRPr lang="es-419" sz="1000" b="1" kern="1200" dirty="0">
                        <a:solidFill>
                          <a:schemeClr val="dk1"/>
                        </a:solidFill>
                        <a:effectLst/>
                        <a:latin typeface="Arial" panose="020B0604020202020204" pitchFamily="34" charset="0"/>
                        <a:ea typeface="+mn-ea"/>
                        <a:cs typeface="Arial" panose="020B0604020202020204" pitchFamily="34" charset="0"/>
                      </a:endParaRPr>
                    </a:p>
                  </a:txBody>
                  <a:tcPr anchor="ctr"/>
                </a:tc>
                <a:tc>
                  <a:txBody>
                    <a:bodyPr/>
                    <a:lstStyle/>
                    <a:p>
                      <a:pPr algn="ctr"/>
                      <a:r>
                        <a:rPr lang="es-ES" sz="1000" b="1" kern="1200" dirty="0">
                          <a:solidFill>
                            <a:schemeClr val="dk1"/>
                          </a:solidFill>
                          <a:effectLst/>
                          <a:latin typeface="Arial" panose="020B0604020202020204" pitchFamily="34" charset="0"/>
                          <a:cs typeface="Arial" panose="020B0604020202020204" pitchFamily="34" charset="0"/>
                        </a:rPr>
                        <a:t>Días hábiles</a:t>
                      </a:r>
                      <a:endParaRPr lang="es-419" sz="1000" b="1"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980150604"/>
                  </a:ext>
                </a:extLst>
              </a:tr>
              <a:tr h="241647">
                <a:tc>
                  <a:txBody>
                    <a:bodyPr/>
                    <a:lstStyle/>
                    <a:p>
                      <a:r>
                        <a:rPr lang="es-ES" sz="1000" dirty="0">
                          <a:latin typeface="Arial" panose="020B0604020202020204" pitchFamily="34" charset="0"/>
                          <a:cs typeface="Arial" panose="020B0604020202020204" pitchFamily="34" charset="0"/>
                        </a:rPr>
                        <a:t>Interponer Reclamación / Apelación</a:t>
                      </a:r>
                      <a:endParaRPr lang="es-419" sz="1000" dirty="0">
                        <a:latin typeface="Arial" panose="020B0604020202020204" pitchFamily="34" charset="0"/>
                        <a:cs typeface="Arial" panose="020B0604020202020204" pitchFamily="34" charset="0"/>
                      </a:endParaRPr>
                    </a:p>
                  </a:txBody>
                  <a:tcPr/>
                </a:tc>
                <a:tc>
                  <a:txBody>
                    <a:bodyPr/>
                    <a:lstStyle/>
                    <a:p>
                      <a:pPr algn="ctr"/>
                      <a:r>
                        <a:rPr lang="es-ES" sz="1000" dirty="0">
                          <a:latin typeface="Arial" panose="020B0604020202020204" pitchFamily="34" charset="0"/>
                          <a:cs typeface="Arial" panose="020B0604020202020204" pitchFamily="34" charset="0"/>
                        </a:rPr>
                        <a:t>10</a:t>
                      </a:r>
                      <a:endParaRPr lang="es-419"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95223471"/>
                  </a:ext>
                </a:extLst>
              </a:tr>
              <a:tr h="398008">
                <a:tc>
                  <a:txBody>
                    <a:bodyPr/>
                    <a:lstStyle/>
                    <a:p>
                      <a:r>
                        <a:rPr lang="es-ES" sz="1000" dirty="0">
                          <a:latin typeface="Arial" panose="020B0604020202020204" pitchFamily="34" charset="0"/>
                          <a:cs typeface="Arial" panose="020B0604020202020204" pitchFamily="34" charset="0"/>
                        </a:rPr>
                        <a:t>Subsanación requisitos admisibilidad de reclamación / apelación</a:t>
                      </a:r>
                      <a:endParaRPr lang="es-419" sz="1000" dirty="0">
                        <a:latin typeface="Arial" panose="020B0604020202020204" pitchFamily="34" charset="0"/>
                        <a:cs typeface="Arial" panose="020B0604020202020204" pitchFamily="34" charset="0"/>
                      </a:endParaRPr>
                    </a:p>
                  </a:txBody>
                  <a:tcPr/>
                </a:tc>
                <a:tc>
                  <a:txBody>
                    <a:bodyPr/>
                    <a:lstStyle/>
                    <a:p>
                      <a:pPr algn="ctr"/>
                      <a:r>
                        <a:rPr lang="es-ES" sz="1000" dirty="0">
                          <a:latin typeface="Arial" panose="020B0604020202020204" pitchFamily="34" charset="0"/>
                          <a:cs typeface="Arial" panose="020B0604020202020204" pitchFamily="34" charset="0"/>
                        </a:rPr>
                        <a:t>5</a:t>
                      </a:r>
                      <a:endParaRPr lang="es-419"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91439035"/>
                  </a:ext>
                </a:extLst>
              </a:tr>
              <a:tr h="241647">
                <a:tc>
                  <a:txBody>
                    <a:bodyPr/>
                    <a:lstStyle/>
                    <a:p>
                      <a:r>
                        <a:rPr lang="es-ES" sz="1000" dirty="0">
                          <a:latin typeface="Arial" panose="020B0604020202020204" pitchFamily="34" charset="0"/>
                          <a:cs typeface="Arial" panose="020B0604020202020204" pitchFamily="34" charset="0"/>
                        </a:rPr>
                        <a:t>Resolver Reclamación / apelación</a:t>
                      </a:r>
                      <a:endParaRPr lang="es-419" sz="1000" dirty="0">
                        <a:latin typeface="Arial" panose="020B0604020202020204" pitchFamily="34" charset="0"/>
                        <a:cs typeface="Arial" panose="020B0604020202020204" pitchFamily="34" charset="0"/>
                      </a:endParaRPr>
                    </a:p>
                  </a:txBody>
                  <a:tcPr/>
                </a:tc>
                <a:tc>
                  <a:txBody>
                    <a:bodyPr/>
                    <a:lstStyle/>
                    <a:p>
                      <a:pPr algn="ctr"/>
                      <a:r>
                        <a:rPr lang="es-ES" sz="1000" dirty="0">
                          <a:latin typeface="Arial" panose="020B0604020202020204" pitchFamily="34" charset="0"/>
                          <a:cs typeface="Arial" panose="020B0604020202020204" pitchFamily="34" charset="0"/>
                        </a:rPr>
                        <a:t>30</a:t>
                      </a:r>
                      <a:endParaRPr lang="es-419"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1971639"/>
                  </a:ext>
                </a:extLst>
              </a:tr>
              <a:tr h="765244">
                <a:tc>
                  <a:txBody>
                    <a:bodyPr/>
                    <a:lstStyle/>
                    <a:p>
                      <a:r>
                        <a:rPr lang="es-ES" sz="1000" dirty="0">
                          <a:latin typeface="Arial" panose="020B0604020202020204" pitchFamily="34" charset="0"/>
                          <a:cs typeface="Arial" panose="020B0604020202020204" pitchFamily="34" charset="0"/>
                        </a:rPr>
                        <a:t>Actuación de los medios probatorios</a:t>
                      </a:r>
                      <a:r>
                        <a:rPr lang="es-419" sz="1000" dirty="0">
                          <a:latin typeface="Arial" panose="020B0604020202020204" pitchFamily="34" charset="0"/>
                          <a:cs typeface="Arial" panose="020B0604020202020204" pitchFamily="34" charset="0"/>
                        </a:rPr>
                        <a:t>, siempre que estos hubieran sido ofrecidos dentro del plazo otorgado de 30 días hábiles y no hubieran podido ser actuados por causas no imputables al sujeto</a:t>
                      </a:r>
                    </a:p>
                  </a:txBody>
                  <a:tcPr/>
                </a:tc>
                <a:tc>
                  <a:txBody>
                    <a:bodyPr/>
                    <a:lstStyle/>
                    <a:p>
                      <a:pPr algn="ctr"/>
                      <a:r>
                        <a:rPr lang="es-ES" sz="1000" dirty="0">
                          <a:latin typeface="Arial" panose="020B0604020202020204" pitchFamily="34" charset="0"/>
                          <a:cs typeface="Arial" panose="020B0604020202020204" pitchFamily="34" charset="0"/>
                        </a:rPr>
                        <a:t>10</a:t>
                      </a:r>
                      <a:endParaRPr lang="es-419" sz="1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6558998"/>
                  </a:ext>
                </a:extLst>
              </a:tr>
              <a:tr h="3980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000" dirty="0">
                          <a:latin typeface="Arial" panose="020B0604020202020204" pitchFamily="34" charset="0"/>
                          <a:cs typeface="Arial" panose="020B0604020202020204" pitchFamily="34" charset="0"/>
                        </a:rPr>
                        <a:t>SUNAT eleve el expediente de apelación al Tribunal Fiscal.</a:t>
                      </a:r>
                    </a:p>
                  </a:txBody>
                  <a:tcPr/>
                </a:tc>
                <a:tc>
                  <a:txBody>
                    <a:bodyPr/>
                    <a:lstStyle/>
                    <a:p>
                      <a:pPr marL="0" algn="ctr" defTabSz="914400" rtl="0" eaLnBrk="1" latinLnBrk="0" hangingPunct="1"/>
                      <a:r>
                        <a:rPr lang="es-ES" sz="1000" kern="1200" dirty="0">
                          <a:solidFill>
                            <a:schemeClr val="tx1"/>
                          </a:solidFill>
                          <a:latin typeface="Arial" panose="020B0604020202020204" pitchFamily="34" charset="0"/>
                          <a:cs typeface="Arial" panose="020B0604020202020204" pitchFamily="34" charset="0"/>
                        </a:rPr>
                        <a:t>10</a:t>
                      </a:r>
                      <a:endParaRPr lang="es-419" sz="10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99296522"/>
                  </a:ext>
                </a:extLst>
              </a:tr>
              <a:tr h="904379">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000" dirty="0">
                          <a:latin typeface="Arial" panose="020B0604020202020204" pitchFamily="34" charset="0"/>
                          <a:cs typeface="Arial" panose="020B0604020202020204" pitchFamily="34" charset="0"/>
                        </a:rPr>
                        <a:t>Cuando SUNAT o el Tribunal Fiscal requieran información al SSCO y/o a la AT según corresponda.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419" sz="1000" dirty="0">
                          <a:latin typeface="Arial" panose="020B0604020202020204" pitchFamily="34" charset="0"/>
                          <a:cs typeface="Arial" panose="020B0604020202020204" pitchFamily="34" charset="0"/>
                        </a:rPr>
                        <a:t>Dicho plazo no se computa dentro del plazo para</a:t>
                      </a:r>
                    </a:p>
                    <a:p>
                      <a:pPr marL="0" marR="0" lvl="0" indent="0" algn="just" defTabSz="914400" rtl="0" eaLnBrk="1" fontAlgn="auto" latinLnBrk="0" hangingPunct="1">
                        <a:lnSpc>
                          <a:spcPct val="100000"/>
                        </a:lnSpc>
                        <a:spcBef>
                          <a:spcPts val="0"/>
                        </a:spcBef>
                        <a:spcAft>
                          <a:spcPts val="0"/>
                        </a:spcAft>
                        <a:buClrTx/>
                        <a:buSzTx/>
                        <a:buFontTx/>
                        <a:buNone/>
                        <a:tabLst/>
                        <a:defRPr/>
                      </a:pPr>
                      <a:r>
                        <a:rPr lang="es-419" sz="1000" dirty="0">
                          <a:latin typeface="Arial" panose="020B0604020202020204" pitchFamily="34" charset="0"/>
                          <a:cs typeface="Arial" panose="020B0604020202020204" pitchFamily="34" charset="0"/>
                        </a:rPr>
                        <a:t>resolver.</a:t>
                      </a:r>
                    </a:p>
                  </a:txBody>
                  <a:tcPr/>
                </a:tc>
                <a:tc>
                  <a:txBody>
                    <a:bodyPr/>
                    <a:lstStyle/>
                    <a:p>
                      <a:pPr marL="0" algn="ctr" defTabSz="914400" rtl="0" eaLnBrk="1" latinLnBrk="0" hangingPunct="1"/>
                      <a:r>
                        <a:rPr lang="es-ES" sz="1000" kern="1200" dirty="0">
                          <a:solidFill>
                            <a:schemeClr val="tx1"/>
                          </a:solidFill>
                          <a:latin typeface="Arial" panose="020B0604020202020204" pitchFamily="34" charset="0"/>
                          <a:cs typeface="Arial" panose="020B0604020202020204" pitchFamily="34" charset="0"/>
                        </a:rPr>
                        <a:t>10</a:t>
                      </a:r>
                      <a:endParaRPr lang="es-419" sz="100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727636422"/>
                  </a:ext>
                </a:extLst>
              </a:tr>
            </a:tbl>
          </a:graphicData>
        </a:graphic>
      </p:graphicFrame>
    </p:spTree>
    <p:extLst>
      <p:ext uri="{BB962C8B-B14F-4D97-AF65-F5344CB8AC3E}">
        <p14:creationId xmlns:p14="http://schemas.microsoft.com/office/powerpoint/2010/main" val="148104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615950" y="368300"/>
            <a:ext cx="7086600" cy="362856"/>
          </a:xfrm>
          <a:prstGeom prst="rect">
            <a:avLst/>
          </a:prstGeom>
        </p:spPr>
        <p:txBody>
          <a:bodyPr vert="horz" wrap="square" lIns="0" tIns="10160" rIns="0" bIns="0" rtlCol="0">
            <a:spAutoFit/>
          </a:bodyPr>
          <a:lstStyle/>
          <a:p>
            <a:pPr marL="12700" marR="5080">
              <a:lnSpc>
                <a:spcPct val="102000"/>
              </a:lnSpc>
              <a:spcBef>
                <a:spcPts val="80"/>
              </a:spcBef>
            </a:pPr>
            <a:r>
              <a:rPr lang="es-ES" sz="2400" dirty="0"/>
              <a:t>4.4. Efectos para el vendedor-proveedor (SSCO)</a:t>
            </a:r>
            <a:endParaRPr sz="2150" dirty="0">
              <a:latin typeface="Arial"/>
              <a:cs typeface="Arial"/>
            </a:endParaRPr>
          </a:p>
        </p:txBody>
      </p:sp>
      <p:pic>
        <p:nvPicPr>
          <p:cNvPr id="2" name="Imagen 1">
            <a:extLst>
              <a:ext uri="{FF2B5EF4-FFF2-40B4-BE49-F238E27FC236}">
                <a16:creationId xmlns:a16="http://schemas.microsoft.com/office/drawing/2014/main" id="{75FD4867-3180-AB35-6094-03D4A2765F3B}"/>
              </a:ext>
            </a:extLst>
          </p:cNvPr>
          <p:cNvPicPr>
            <a:picLocks noChangeAspect="1"/>
          </p:cNvPicPr>
          <p:nvPr/>
        </p:nvPicPr>
        <p:blipFill>
          <a:blip r:embed="rId2"/>
          <a:stretch>
            <a:fillRect/>
          </a:stretch>
        </p:blipFill>
        <p:spPr>
          <a:xfrm>
            <a:off x="6940550" y="1435100"/>
            <a:ext cx="1679955" cy="1421114"/>
          </a:xfrm>
          <a:prstGeom prst="rect">
            <a:avLst/>
          </a:prstGeom>
        </p:spPr>
      </p:pic>
      <p:pic>
        <p:nvPicPr>
          <p:cNvPr id="5" name="Imagen 4">
            <a:extLst>
              <a:ext uri="{FF2B5EF4-FFF2-40B4-BE49-F238E27FC236}">
                <a16:creationId xmlns:a16="http://schemas.microsoft.com/office/drawing/2014/main" id="{279ACE4E-11E1-0ECB-2F96-65152AF3A0E1}"/>
              </a:ext>
            </a:extLst>
          </p:cNvPr>
          <p:cNvPicPr>
            <a:picLocks noChangeAspect="1"/>
          </p:cNvPicPr>
          <p:nvPr/>
        </p:nvPicPr>
        <p:blipFill>
          <a:blip r:embed="rId3"/>
          <a:stretch>
            <a:fillRect/>
          </a:stretch>
        </p:blipFill>
        <p:spPr>
          <a:xfrm>
            <a:off x="6940550" y="2906128"/>
            <a:ext cx="1679955" cy="1524000"/>
          </a:xfrm>
          <a:prstGeom prst="rect">
            <a:avLst/>
          </a:prstGeom>
        </p:spPr>
      </p:pic>
      <p:sp>
        <p:nvSpPr>
          <p:cNvPr id="7" name="CuadroTexto 6">
            <a:extLst>
              <a:ext uri="{FF2B5EF4-FFF2-40B4-BE49-F238E27FC236}">
                <a16:creationId xmlns:a16="http://schemas.microsoft.com/office/drawing/2014/main" id="{53022130-C9C9-9072-97FA-60BC6D59AC2B}"/>
              </a:ext>
            </a:extLst>
          </p:cNvPr>
          <p:cNvSpPr txBox="1"/>
          <p:nvPr/>
        </p:nvSpPr>
        <p:spPr>
          <a:xfrm>
            <a:off x="311150" y="1467738"/>
            <a:ext cx="6019800" cy="3317831"/>
          </a:xfrm>
          <a:prstGeom prst="rect">
            <a:avLst/>
          </a:prstGeom>
          <a:noFill/>
        </p:spPr>
        <p:txBody>
          <a:bodyPr wrap="square">
            <a:spAutoFit/>
          </a:bodyPr>
          <a:lstStyle/>
          <a:p>
            <a:pPr marL="742950" lvl="1" indent="-285750" algn="just">
              <a:lnSpc>
                <a:spcPct val="107000"/>
              </a:lnSpc>
              <a:buFont typeface="+mj-lt"/>
              <a:buAutoNum type="alphaLcPeriod"/>
            </a:pPr>
            <a:r>
              <a:rPr lang="es-ES" sz="1300" kern="0" dirty="0">
                <a:solidFill>
                  <a:schemeClr val="tx1">
                    <a:lumMod val="65000"/>
                    <a:lumOff val="35000"/>
                  </a:schemeClr>
                </a:solidFill>
                <a:latin typeface="Arial" panose="020B0604020202020204" pitchFamily="34" charset="0"/>
                <a:cs typeface="Arial" panose="020B0604020202020204" pitchFamily="34" charset="0"/>
              </a:rPr>
              <a:t>La baja de los comprobantes de pago físicos del SSCO. </a:t>
            </a:r>
          </a:p>
          <a:p>
            <a:pPr marL="742950" lvl="1" indent="-285750" algn="just">
              <a:lnSpc>
                <a:spcPct val="107000"/>
              </a:lnSpc>
              <a:buFont typeface="+mj-lt"/>
              <a:buAutoNum type="alphaLcPeriod"/>
            </a:pP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lgn="just">
              <a:lnSpc>
                <a:spcPct val="107000"/>
              </a:lnSpc>
              <a:buFont typeface="+mj-lt"/>
              <a:buAutoNum type="alphaLcPeriod"/>
            </a:pPr>
            <a:r>
              <a:rPr lang="es-ES" sz="1300" kern="0" dirty="0">
                <a:solidFill>
                  <a:schemeClr val="tx1">
                    <a:lumMod val="65000"/>
                    <a:lumOff val="35000"/>
                  </a:schemeClr>
                </a:solidFill>
                <a:latin typeface="Arial" panose="020B0604020202020204" pitchFamily="34" charset="0"/>
                <a:cs typeface="Arial" panose="020B0604020202020204" pitchFamily="34" charset="0"/>
              </a:rPr>
              <a:t>El SSCO solo podrá emitir en forma electrónica boletas de venta y notas de débito y crédito, mientras se mantenga la publicación en la página web de la SUNAT (4 años).</a:t>
            </a:r>
          </a:p>
          <a:p>
            <a:pPr marL="742950" lvl="1" indent="-285750" algn="just">
              <a:lnSpc>
                <a:spcPct val="107000"/>
              </a:lnSpc>
              <a:buFont typeface="+mj-lt"/>
              <a:buAutoNum type="alphaLcPeriod"/>
            </a:pP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lgn="just">
              <a:lnSpc>
                <a:spcPct val="107000"/>
              </a:lnSpc>
              <a:buFont typeface="+mj-lt"/>
              <a:buAutoNum type="alphaLcPeriod"/>
            </a:pPr>
            <a:r>
              <a:rPr lang="es-ES" sz="1300" kern="0" dirty="0">
                <a:solidFill>
                  <a:schemeClr val="tx1">
                    <a:lumMod val="65000"/>
                    <a:lumOff val="35000"/>
                  </a:schemeClr>
                </a:solidFill>
                <a:latin typeface="Arial" panose="020B0604020202020204" pitchFamily="34" charset="0"/>
                <a:cs typeface="Arial" panose="020B0604020202020204" pitchFamily="34" charset="0"/>
              </a:rPr>
              <a:t>El SSCO deberá pagar el IGV consignado en los comprobantes de pago o en las notas de débito, en donde este figure como emisor, en tanto se hayan emitido hasta el día de la publicación. </a:t>
            </a: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457200">
              <a:lnSpc>
                <a:spcPct val="107000"/>
              </a:lnSpc>
            </a:pPr>
            <a:r>
              <a:rPr lang="es-ES" sz="1300" kern="0" dirty="0">
                <a:solidFill>
                  <a:schemeClr val="tx1">
                    <a:lumMod val="65000"/>
                    <a:lumOff val="35000"/>
                  </a:schemeClr>
                </a:solidFill>
                <a:latin typeface="Arial" panose="020B0604020202020204" pitchFamily="34" charset="0"/>
                <a:cs typeface="Arial" panose="020B0604020202020204" pitchFamily="34" charset="0"/>
              </a:rPr>
              <a:t> </a:t>
            </a: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742950" lvl="1" indent="-285750" algn="just">
              <a:lnSpc>
                <a:spcPct val="107000"/>
              </a:lnSpc>
              <a:buFont typeface="+mj-lt"/>
              <a:buAutoNum type="alphaLcPeriod"/>
            </a:pPr>
            <a:r>
              <a:rPr lang="es-ES" sz="1300" kern="0" dirty="0">
                <a:solidFill>
                  <a:schemeClr val="tx1">
                    <a:lumMod val="65000"/>
                    <a:lumOff val="35000"/>
                  </a:schemeClr>
                </a:solidFill>
                <a:latin typeface="Arial" panose="020B0604020202020204" pitchFamily="34" charset="0"/>
                <a:cs typeface="Arial" panose="020B0604020202020204" pitchFamily="34" charset="0"/>
              </a:rPr>
              <a:t>Los titulares de cuentas de detracciones calificados como SSCO no podrán solicitar la libre disposición de los montos depositados en la cuenta de detracciones, los que serán considerados como ingreso por recaudación.</a:t>
            </a:r>
            <a:endParaRPr lang="es-419" sz="1300" kern="0" dirty="0">
              <a:solidFill>
                <a:schemeClr val="tx1">
                  <a:lumMod val="65000"/>
                  <a:lumOff val="35000"/>
                </a:schemeClr>
              </a:solidFill>
              <a:latin typeface="Arial" panose="020B0604020202020204" pitchFamily="34" charset="0"/>
              <a:cs typeface="Arial" panose="020B0604020202020204" pitchFamily="34" charset="0"/>
            </a:endParaRPr>
          </a:p>
          <a:p>
            <a:pPr marL="457200" algn="just">
              <a:lnSpc>
                <a:spcPct val="107000"/>
              </a:lnSpc>
              <a:spcAft>
                <a:spcPts val="800"/>
              </a:spcAft>
            </a:pPr>
            <a:r>
              <a:rPr lang="es-ES" sz="1500" kern="0" dirty="0">
                <a:solidFill>
                  <a:schemeClr val="tx1">
                    <a:lumMod val="65000"/>
                    <a:lumOff val="35000"/>
                  </a:schemeClr>
                </a:solidFill>
                <a:latin typeface="Arial" panose="020B0604020202020204" pitchFamily="34" charset="0"/>
                <a:cs typeface="Arial" panose="020B0604020202020204" pitchFamily="34" charset="0"/>
              </a:rPr>
              <a:t> </a:t>
            </a:r>
            <a:endParaRPr lang="es-419" sz="1500" kern="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7724421"/>
      </p:ext>
    </p:extLst>
  </p:cSld>
  <p:clrMapOvr>
    <a:masterClrMapping/>
  </p:clrMapOvr>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pptx" id="{AB794001-3DFC-4C5F-8D7F-AF76496AE157}" vid="{FFC9B4D6-15CE-4984-94F1-9B27E8BCFE4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3D0B4E-67AD-4D51-A54C-313E9B06AC62}"/>
</file>

<file path=customXml/itemProps2.xml><?xml version="1.0" encoding="utf-8"?>
<ds:datastoreItem xmlns:ds="http://schemas.openxmlformats.org/officeDocument/2006/customXml" ds:itemID="{F0CDEAC5-CD1F-42B4-AA99-26CF6DFA8785}">
  <ds:schemaRefs>
    <ds:schemaRef ds:uri="http://purl.org/dc/elements/1.1/"/>
    <ds:schemaRef ds:uri="http://schemas.microsoft.com/office/infopath/2007/PartnerControls"/>
    <ds:schemaRef ds:uri="http://purl.org/dc/dcmitype/"/>
    <ds:schemaRef ds:uri="http://schemas.microsoft.com/office/2006/documentManagement/types"/>
    <ds:schemaRef ds:uri="http://www.w3.org/XML/1998/namespace"/>
    <ds:schemaRef ds:uri="8a7934d8-bca8-423c-84a6-bdc3dd68f4b0"/>
    <ds:schemaRef ds:uri="http://schemas.microsoft.com/office/2006/metadata/properties"/>
    <ds:schemaRef ds:uri="http://schemas.openxmlformats.org/package/2006/metadata/core-properties"/>
    <ds:schemaRef ds:uri="b1c5b7f8-e175-482d-858e-1c0011096349"/>
    <ds:schemaRef ds:uri="http://purl.org/dc/terms/"/>
  </ds:schemaRefs>
</ds:datastoreItem>
</file>

<file path=customXml/itemProps3.xml><?xml version="1.0" encoding="utf-8"?>
<ds:datastoreItem xmlns:ds="http://schemas.openxmlformats.org/officeDocument/2006/customXml" ds:itemID="{A23451C4-E880-4159-B073-FB8500D5BA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PPT_charlas</Template>
  <TotalTime>4627</TotalTime>
  <Words>443</Words>
  <Application>Microsoft Office PowerPoint</Application>
  <PresentationFormat>Personalizado</PresentationFormat>
  <Paragraphs>54</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Symbol</vt:lpstr>
      <vt:lpstr>Wingdings</vt:lpstr>
      <vt:lpstr>PPT_charlas</vt:lpstr>
      <vt:lpstr>Atribución de la condición de sujeto sin capacidad operativa (SSCO)</vt:lpstr>
      <vt:lpstr>1. Base Legal</vt:lpstr>
      <vt:lpstr>2. Objetivo</vt:lpstr>
      <vt:lpstr>3. Sujeto sin Capacidad Operativa - SSCO</vt:lpstr>
      <vt:lpstr>4. Procedimiento de atribución de la condición de SSCO</vt:lpstr>
      <vt:lpstr>4.1. Verificación de campo</vt:lpstr>
      <vt:lpstr>4.2. Resolución firme y su publicación</vt:lpstr>
      <vt:lpstr>4.3. Impugnación de la resolución</vt:lpstr>
      <vt:lpstr>4.4. Efectos para el vendedor-proveedor (SSCO)</vt:lpstr>
      <vt:lpstr>4.5. Efectos para el comprador-adquirente</vt:lpstr>
      <vt:lpstr>5. Procedimiento de revisión (comprador-adquirente) </vt:lpstr>
      <vt:lpstr>6. Otras disposiciones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Comprobante de  Pago Electrónico CPE</dc:title>
  <dc:creator>Mendez Bendezu Roxana Vanesa</dc:creator>
  <cp:lastModifiedBy>Tejada Flores Karina Elena</cp:lastModifiedBy>
  <cp:revision>63</cp:revision>
  <dcterms:created xsi:type="dcterms:W3CDTF">2020-01-07T13:28:44Z</dcterms:created>
  <dcterms:modified xsi:type="dcterms:W3CDTF">2024-09-02T20:39:52Z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2019-11-19T00:00:00Z</vt:filetime>
  </property>
  <property fmtid="{D5CDD505-2E9C-101B-9397-08002B2CF9AE}" pid="3" name="LastSaved">
    <vt:filetime>2020-01-07T00:00:00Z</vt:filetime>
  </property>
  <property fmtid="{D5CDD505-2E9C-101B-9397-08002B2CF9AE}" pid="4" name="ContentTypeId">
    <vt:lpwstr>0x0101005C234E2DE18D4B4FB0A1D22BE558132A</vt:lpwstr>
  </property>
</Properties>
</file>