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4"/>
  </p:notesMasterIdLst>
  <p:sldIdLst>
    <p:sldId id="266" r:id="rId5"/>
    <p:sldId id="290" r:id="rId6"/>
    <p:sldId id="516" r:id="rId7"/>
    <p:sldId id="560" r:id="rId8"/>
    <p:sldId id="561" r:id="rId9"/>
    <p:sldId id="564" r:id="rId10"/>
    <p:sldId id="602" r:id="rId11"/>
    <p:sldId id="567" r:id="rId12"/>
    <p:sldId id="569" r:id="rId13"/>
    <p:sldId id="612" r:id="rId14"/>
    <p:sldId id="613" r:id="rId15"/>
    <p:sldId id="615" r:id="rId16"/>
    <p:sldId id="616" r:id="rId17"/>
    <p:sldId id="614" r:id="rId18"/>
    <p:sldId id="608" r:id="rId19"/>
    <p:sldId id="618" r:id="rId20"/>
    <p:sldId id="619" r:id="rId21"/>
    <p:sldId id="620" r:id="rId22"/>
    <p:sldId id="272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ixie One" panose="020B0604020202020204" charset="0"/>
      <p:regular r:id="rId29"/>
    </p:embeddedFont>
    <p:embeddedFont>
      <p:font typeface="Roboto Slab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F6E"/>
    <a:srgbClr val="FF7C80"/>
    <a:srgbClr val="3B8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18D5F-5608-4026-883C-405670AFF39E}" type="doc">
      <dgm:prSet loTypeId="urn:microsoft.com/office/officeart/2005/8/layout/cycle7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PE"/>
        </a:p>
      </dgm:t>
    </dgm:pt>
    <dgm:pt modelId="{8216C60B-8BC9-4B00-9CFC-BDB6AEF443B7}">
      <dgm:prSet phldrT="[Texto]" custT="1"/>
      <dgm:spPr/>
      <dgm:t>
        <a:bodyPr/>
        <a:lstStyle/>
        <a:p>
          <a:r>
            <a:rPr lang="es-PE" sz="105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Consecuencias</a:t>
          </a:r>
        </a:p>
      </dgm:t>
    </dgm:pt>
    <dgm:pt modelId="{9D2D7552-C4BC-4677-ACF1-9D2A34FE1205}" type="parTrans" cxnId="{D920B31A-7E2B-425E-B0DD-D37A1182E7B9}">
      <dgm:prSet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504F468F-EEA2-4E26-AF1B-E82441387D31}" type="sibTrans" cxnId="{D920B31A-7E2B-425E-B0DD-D37A1182E7B9}">
      <dgm:prSet custT="1"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3B270CD6-4535-4D91-9F78-9AD2868CF9B0}">
      <dgm:prSet phldrT="[Texto]" custT="1"/>
      <dgm:spPr/>
      <dgm:t>
        <a:bodyPr/>
        <a:lstStyle/>
        <a:p>
          <a:pPr>
            <a:buFont typeface="+mj-lt"/>
            <a:buAutoNum type="alphaLcParenR"/>
          </a:pPr>
          <a:r>
            <a:rPr lang="es-PE" sz="105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El que recibe el comprobante de pago o nota de débito no tendrá derecho a crédito fiscal, derecho o beneficio derivado del IGV, originado por la adquisición de bienes, prestación o utilización de servicios o contrato de construcción</a:t>
          </a:r>
          <a:endParaRPr lang="es-PE" sz="105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65CA29AC-A095-4D97-B921-B851ACE459CF}" type="parTrans" cxnId="{1CD25205-427A-4E75-89CB-C703BDBF4122}">
      <dgm:prSet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B5BD4468-CB7B-4B13-8DCB-55B418BFDE6C}" type="sibTrans" cxnId="{1CD25205-427A-4E75-89CB-C703BDBF4122}">
      <dgm:prSet custT="1"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46EBF2E3-FD6A-43A2-B5CA-77F0CBB9265B}">
      <dgm:prSet phldrT="[Texto]" custT="1"/>
      <dgm:spPr/>
      <dgm:t>
        <a:bodyPr/>
        <a:lstStyle/>
        <a:p>
          <a:pPr>
            <a:buFont typeface="+mj-lt"/>
            <a:buAutoNum type="alphaLcParenR"/>
          </a:pPr>
          <a:r>
            <a:rPr lang="es-PE" sz="105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El responsable de la emisión de un comprobante de pago o nota de débito emitido que no corresponda a una operación no real estará obligado al pago del IGV consignado en éste.</a:t>
          </a:r>
          <a:endParaRPr lang="es-PE" sz="105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25FDAE22-ED5C-4B33-8B3C-3F42E850ADF8}" type="parTrans" cxnId="{F3DC190B-00F5-44D4-8BCF-D4614B625F0A}">
      <dgm:prSet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5AA73B16-1149-4A82-B41D-C651DA55B074}" type="sibTrans" cxnId="{F3DC190B-00F5-44D4-8BCF-D4614B625F0A}">
      <dgm:prSet custT="1"/>
      <dgm:spPr/>
      <dgm:t>
        <a:bodyPr/>
        <a:lstStyle/>
        <a:p>
          <a:endParaRPr lang="es-PE" sz="105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1252B038-B91A-4F13-83A6-7F10615685C0}" type="pres">
      <dgm:prSet presAssocID="{78F18D5F-5608-4026-883C-405670AFF39E}" presName="Name0" presStyleCnt="0">
        <dgm:presLayoutVars>
          <dgm:dir/>
          <dgm:resizeHandles val="exact"/>
        </dgm:presLayoutVars>
      </dgm:prSet>
      <dgm:spPr/>
    </dgm:pt>
    <dgm:pt modelId="{C885F911-56FC-4351-A733-81D02F8F151A}" type="pres">
      <dgm:prSet presAssocID="{8216C60B-8BC9-4B00-9CFC-BDB6AEF443B7}" presName="node" presStyleLbl="node1" presStyleIdx="0" presStyleCnt="3" custScaleX="138511" custScaleY="76342" custRadScaleRad="94909" custRadScaleInc="-174">
        <dgm:presLayoutVars>
          <dgm:bulletEnabled val="1"/>
        </dgm:presLayoutVars>
      </dgm:prSet>
      <dgm:spPr/>
    </dgm:pt>
    <dgm:pt modelId="{859CD4B8-CD6B-47B0-9017-E0232893C857}" type="pres">
      <dgm:prSet presAssocID="{504F468F-EEA2-4E26-AF1B-E82441387D31}" presName="sibTrans" presStyleLbl="sibTrans2D1" presStyleIdx="0" presStyleCnt="3"/>
      <dgm:spPr/>
    </dgm:pt>
    <dgm:pt modelId="{2B232D2D-9DF4-4C06-972E-57C872135EF9}" type="pres">
      <dgm:prSet presAssocID="{504F468F-EEA2-4E26-AF1B-E82441387D31}" presName="connectorText" presStyleLbl="sibTrans2D1" presStyleIdx="0" presStyleCnt="3"/>
      <dgm:spPr/>
    </dgm:pt>
    <dgm:pt modelId="{92B2E8B8-A334-4191-838E-3A008331ADEB}" type="pres">
      <dgm:prSet presAssocID="{3B270CD6-4535-4D91-9F78-9AD2868CF9B0}" presName="node" presStyleLbl="node1" presStyleIdx="1" presStyleCnt="3" custScaleX="193286" custScaleY="188537" custRadScaleRad="119228" custRadScaleInc="-24973">
        <dgm:presLayoutVars>
          <dgm:bulletEnabled val="1"/>
        </dgm:presLayoutVars>
      </dgm:prSet>
      <dgm:spPr/>
    </dgm:pt>
    <dgm:pt modelId="{B9055A8E-2FFB-4178-81B9-AB96D30332AB}" type="pres">
      <dgm:prSet presAssocID="{B5BD4468-CB7B-4B13-8DCB-55B418BFDE6C}" presName="sibTrans" presStyleLbl="sibTrans2D1" presStyleIdx="1" presStyleCnt="3"/>
      <dgm:spPr/>
    </dgm:pt>
    <dgm:pt modelId="{F634C185-E9D5-4126-A8FA-47D2E730901E}" type="pres">
      <dgm:prSet presAssocID="{B5BD4468-CB7B-4B13-8DCB-55B418BFDE6C}" presName="connectorText" presStyleLbl="sibTrans2D1" presStyleIdx="1" presStyleCnt="3"/>
      <dgm:spPr/>
    </dgm:pt>
    <dgm:pt modelId="{B64FF9FD-44BE-4231-862F-8E52893BF44B}" type="pres">
      <dgm:prSet presAssocID="{46EBF2E3-FD6A-43A2-B5CA-77F0CBB9265B}" presName="node" presStyleLbl="node1" presStyleIdx="2" presStyleCnt="3" custScaleX="173394" custScaleY="187590" custRadScaleRad="117916" custRadScaleInc="25359">
        <dgm:presLayoutVars>
          <dgm:bulletEnabled val="1"/>
        </dgm:presLayoutVars>
      </dgm:prSet>
      <dgm:spPr/>
    </dgm:pt>
    <dgm:pt modelId="{C71D5B97-1DC6-421F-B7FD-E715B1585F4A}" type="pres">
      <dgm:prSet presAssocID="{5AA73B16-1149-4A82-B41D-C651DA55B074}" presName="sibTrans" presStyleLbl="sibTrans2D1" presStyleIdx="2" presStyleCnt="3"/>
      <dgm:spPr/>
    </dgm:pt>
    <dgm:pt modelId="{CA1B0AB1-FC5B-4246-BC14-0399F19D9E29}" type="pres">
      <dgm:prSet presAssocID="{5AA73B16-1149-4A82-B41D-C651DA55B074}" presName="connectorText" presStyleLbl="sibTrans2D1" presStyleIdx="2" presStyleCnt="3"/>
      <dgm:spPr/>
    </dgm:pt>
  </dgm:ptLst>
  <dgm:cxnLst>
    <dgm:cxn modelId="{1CD25205-427A-4E75-89CB-C703BDBF4122}" srcId="{78F18D5F-5608-4026-883C-405670AFF39E}" destId="{3B270CD6-4535-4D91-9F78-9AD2868CF9B0}" srcOrd="1" destOrd="0" parTransId="{65CA29AC-A095-4D97-B921-B851ACE459CF}" sibTransId="{B5BD4468-CB7B-4B13-8DCB-55B418BFDE6C}"/>
    <dgm:cxn modelId="{1E639707-EFAC-48E7-BE3C-B8D43321BD6D}" type="presOf" srcId="{78F18D5F-5608-4026-883C-405670AFF39E}" destId="{1252B038-B91A-4F13-83A6-7F10615685C0}" srcOrd="0" destOrd="0" presId="urn:microsoft.com/office/officeart/2005/8/layout/cycle7"/>
    <dgm:cxn modelId="{F3DC190B-00F5-44D4-8BCF-D4614B625F0A}" srcId="{78F18D5F-5608-4026-883C-405670AFF39E}" destId="{46EBF2E3-FD6A-43A2-B5CA-77F0CBB9265B}" srcOrd="2" destOrd="0" parTransId="{25FDAE22-ED5C-4B33-8B3C-3F42E850ADF8}" sibTransId="{5AA73B16-1149-4A82-B41D-C651DA55B074}"/>
    <dgm:cxn modelId="{D82AC80B-0B1C-4BD7-A7BF-CEA75F34D613}" type="presOf" srcId="{B5BD4468-CB7B-4B13-8DCB-55B418BFDE6C}" destId="{B9055A8E-2FFB-4178-81B9-AB96D30332AB}" srcOrd="0" destOrd="0" presId="urn:microsoft.com/office/officeart/2005/8/layout/cycle7"/>
    <dgm:cxn modelId="{D920B31A-7E2B-425E-B0DD-D37A1182E7B9}" srcId="{78F18D5F-5608-4026-883C-405670AFF39E}" destId="{8216C60B-8BC9-4B00-9CFC-BDB6AEF443B7}" srcOrd="0" destOrd="0" parTransId="{9D2D7552-C4BC-4677-ACF1-9D2A34FE1205}" sibTransId="{504F468F-EEA2-4E26-AF1B-E82441387D31}"/>
    <dgm:cxn modelId="{A4E54767-44CE-4A23-83BE-8988F6994DFB}" type="presOf" srcId="{5AA73B16-1149-4A82-B41D-C651DA55B074}" destId="{C71D5B97-1DC6-421F-B7FD-E715B1585F4A}" srcOrd="0" destOrd="0" presId="urn:microsoft.com/office/officeart/2005/8/layout/cycle7"/>
    <dgm:cxn modelId="{0B9EB06B-44C7-47E7-A26B-F39C6D598301}" type="presOf" srcId="{46EBF2E3-FD6A-43A2-B5CA-77F0CBB9265B}" destId="{B64FF9FD-44BE-4231-862F-8E52893BF44B}" srcOrd="0" destOrd="0" presId="urn:microsoft.com/office/officeart/2005/8/layout/cycle7"/>
    <dgm:cxn modelId="{1BDE8D7B-D310-45A3-8BAF-85426C6A39DF}" type="presOf" srcId="{504F468F-EEA2-4E26-AF1B-E82441387D31}" destId="{859CD4B8-CD6B-47B0-9017-E0232893C857}" srcOrd="0" destOrd="0" presId="urn:microsoft.com/office/officeart/2005/8/layout/cycle7"/>
    <dgm:cxn modelId="{579F67A8-D129-4D0A-879F-2FD0BF00B597}" type="presOf" srcId="{5AA73B16-1149-4A82-B41D-C651DA55B074}" destId="{CA1B0AB1-FC5B-4246-BC14-0399F19D9E29}" srcOrd="1" destOrd="0" presId="urn:microsoft.com/office/officeart/2005/8/layout/cycle7"/>
    <dgm:cxn modelId="{B674CEC3-4FD7-4655-B57F-9895666C513D}" type="presOf" srcId="{504F468F-EEA2-4E26-AF1B-E82441387D31}" destId="{2B232D2D-9DF4-4C06-972E-57C872135EF9}" srcOrd="1" destOrd="0" presId="urn:microsoft.com/office/officeart/2005/8/layout/cycle7"/>
    <dgm:cxn modelId="{C00838C5-6BDC-4222-9606-6360C0F14C97}" type="presOf" srcId="{3B270CD6-4535-4D91-9F78-9AD2868CF9B0}" destId="{92B2E8B8-A334-4191-838E-3A008331ADEB}" srcOrd="0" destOrd="0" presId="urn:microsoft.com/office/officeart/2005/8/layout/cycle7"/>
    <dgm:cxn modelId="{C5733FCC-1E5A-4E06-859F-105C4438AE7D}" type="presOf" srcId="{8216C60B-8BC9-4B00-9CFC-BDB6AEF443B7}" destId="{C885F911-56FC-4351-A733-81D02F8F151A}" srcOrd="0" destOrd="0" presId="urn:microsoft.com/office/officeart/2005/8/layout/cycle7"/>
    <dgm:cxn modelId="{5D5814ED-D0E4-40E6-A1E0-6089FF015BF8}" type="presOf" srcId="{B5BD4468-CB7B-4B13-8DCB-55B418BFDE6C}" destId="{F634C185-E9D5-4126-A8FA-47D2E730901E}" srcOrd="1" destOrd="0" presId="urn:microsoft.com/office/officeart/2005/8/layout/cycle7"/>
    <dgm:cxn modelId="{08F446CF-A634-44C8-9CB5-B96640AC9DCC}" type="presParOf" srcId="{1252B038-B91A-4F13-83A6-7F10615685C0}" destId="{C885F911-56FC-4351-A733-81D02F8F151A}" srcOrd="0" destOrd="0" presId="urn:microsoft.com/office/officeart/2005/8/layout/cycle7"/>
    <dgm:cxn modelId="{0F155A78-D16E-40E2-A1A7-82A5AAE6AD18}" type="presParOf" srcId="{1252B038-B91A-4F13-83A6-7F10615685C0}" destId="{859CD4B8-CD6B-47B0-9017-E0232893C857}" srcOrd="1" destOrd="0" presId="urn:microsoft.com/office/officeart/2005/8/layout/cycle7"/>
    <dgm:cxn modelId="{D46EDDF6-B23D-4D22-80AA-A34A11721FE1}" type="presParOf" srcId="{859CD4B8-CD6B-47B0-9017-E0232893C857}" destId="{2B232D2D-9DF4-4C06-972E-57C872135EF9}" srcOrd="0" destOrd="0" presId="urn:microsoft.com/office/officeart/2005/8/layout/cycle7"/>
    <dgm:cxn modelId="{05500D03-76BD-461F-8F8D-7BAF16D9947D}" type="presParOf" srcId="{1252B038-B91A-4F13-83A6-7F10615685C0}" destId="{92B2E8B8-A334-4191-838E-3A008331ADEB}" srcOrd="2" destOrd="0" presId="urn:microsoft.com/office/officeart/2005/8/layout/cycle7"/>
    <dgm:cxn modelId="{E5C2E9E8-490A-4033-B8F0-D85F5EA885A2}" type="presParOf" srcId="{1252B038-B91A-4F13-83A6-7F10615685C0}" destId="{B9055A8E-2FFB-4178-81B9-AB96D30332AB}" srcOrd="3" destOrd="0" presId="urn:microsoft.com/office/officeart/2005/8/layout/cycle7"/>
    <dgm:cxn modelId="{6B85C396-5984-45BC-8898-224FAF3E6640}" type="presParOf" srcId="{B9055A8E-2FFB-4178-81B9-AB96D30332AB}" destId="{F634C185-E9D5-4126-A8FA-47D2E730901E}" srcOrd="0" destOrd="0" presId="urn:microsoft.com/office/officeart/2005/8/layout/cycle7"/>
    <dgm:cxn modelId="{734D9630-882F-416E-B261-EBC694822D26}" type="presParOf" srcId="{1252B038-B91A-4F13-83A6-7F10615685C0}" destId="{B64FF9FD-44BE-4231-862F-8E52893BF44B}" srcOrd="4" destOrd="0" presId="urn:microsoft.com/office/officeart/2005/8/layout/cycle7"/>
    <dgm:cxn modelId="{8EF4AC65-99DB-408D-9E6C-18E3312FDEF8}" type="presParOf" srcId="{1252B038-B91A-4F13-83A6-7F10615685C0}" destId="{C71D5B97-1DC6-421F-B7FD-E715B1585F4A}" srcOrd="5" destOrd="0" presId="urn:microsoft.com/office/officeart/2005/8/layout/cycle7"/>
    <dgm:cxn modelId="{08695B51-CCE5-4874-96EC-70C7539A95CC}" type="presParOf" srcId="{C71D5B97-1DC6-421F-B7FD-E715B1585F4A}" destId="{CA1B0AB1-FC5B-4246-BC14-0399F19D9E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0845D-1DFD-4FF3-B0CD-E28B0EC5E51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195AAE5-0BD1-4AF3-BF93-15F1F4DDDA85}">
      <dgm:prSet phldrT="[Texto]" custT="1"/>
      <dgm:spPr/>
      <dgm:t>
        <a:bodyPr/>
        <a:lstStyle/>
        <a:p>
          <a:r>
            <a:rPr lang="es-PE" sz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Operación Inexistente o Simulada</a:t>
          </a:r>
        </a:p>
      </dgm:t>
    </dgm:pt>
    <dgm:pt modelId="{747932C2-461E-483F-9EB4-18D27E5A6E78}" type="parTrans" cxnId="{0085410C-3FFC-4703-AD6B-3B07C1D0A067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EC447F9D-7D74-4300-822B-B2FDE1609D75}" type="sibTrans" cxnId="{0085410C-3FFC-4703-AD6B-3B07C1D0A067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78458A03-EDFF-43DF-A772-248BD83BBB03}">
      <dgm:prSet phldrT="[Texto]" custT="1"/>
      <dgm:spPr/>
      <dgm:t>
        <a:bodyPr/>
        <a:lstStyle/>
        <a:p>
          <a:r>
            <a:rPr lang="es-PE" sz="9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Se pierde Crédito Fiscal</a:t>
          </a:r>
        </a:p>
      </dgm:t>
    </dgm:pt>
    <dgm:pt modelId="{B64D1A15-F342-4412-B1BD-2CC567584E81}" type="parTrans" cxnId="{A449D664-4D62-4D75-B569-BF7F7A6497B8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EC75CBAD-2A0B-4AA3-8AF2-954D3D8059A9}" type="sibTrans" cxnId="{A449D664-4D62-4D75-B569-BF7F7A6497B8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AA114275-C7B1-4A31-B7CA-5EE9ED79C7E8}">
      <dgm:prSet phldrT="[Texto]" custT="1"/>
      <dgm:spPr/>
      <dgm:t>
        <a:bodyPr/>
        <a:lstStyle/>
        <a:p>
          <a:r>
            <a:rPr lang="es-PE" sz="9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Inciso a) Artículo 44° LIGV</a:t>
          </a:r>
        </a:p>
      </dgm:t>
    </dgm:pt>
    <dgm:pt modelId="{EF149493-BA74-4FAD-9C73-5E80AF985FE7}" type="parTrans" cxnId="{1145ABE9-02BA-461C-B460-1D7D0D535A87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DFBA5F08-FCD1-40EC-B208-C3E1413954F3}" type="sibTrans" cxnId="{1145ABE9-02BA-461C-B460-1D7D0D535A87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C3CF687E-6028-47BE-8AB0-A712C30F76F8}">
      <dgm:prSet phldrT="[Texto]" custT="1"/>
      <dgm:spPr/>
      <dgm:t>
        <a:bodyPr/>
        <a:lstStyle/>
        <a:p>
          <a:r>
            <a:rPr lang="es-PE" sz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Se realiza operación con tercero</a:t>
          </a:r>
        </a:p>
      </dgm:t>
    </dgm:pt>
    <dgm:pt modelId="{11496999-A1F8-4E7F-8DCE-02C190552696}" type="parTrans" cxnId="{FDA2B3A2-6655-45D2-A146-7F35A8DE0D55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900C94DD-667B-4C76-8287-93DB9FA953D4}" type="sibTrans" cxnId="{FDA2B3A2-6655-45D2-A146-7F35A8DE0D55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075B8272-175B-47F3-8909-9D3C2B6C6BF7}">
      <dgm:prSet phldrT="[Texto]" custT="1"/>
      <dgm:spPr/>
      <dgm:t>
        <a:bodyPr/>
        <a:lstStyle/>
        <a:p>
          <a:r>
            <a:rPr lang="es-PE" sz="9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Si cancela con medios de pago de RLIGV, mantiene CF</a:t>
          </a:r>
        </a:p>
      </dgm:t>
    </dgm:pt>
    <dgm:pt modelId="{52EF9637-593A-417E-83C2-BA4698D1961B}" type="parTrans" cxnId="{579C0E7B-6EA5-4DFF-922E-863E26AD8ECA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010143E4-D5F5-4276-A897-32C043AE8B88}" type="sibTrans" cxnId="{579C0E7B-6EA5-4DFF-922E-863E26AD8ECA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90D8B070-7A9B-44EC-AC86-58A726C7110E}">
      <dgm:prSet phldrT="[Texto]" custT="1"/>
      <dgm:spPr/>
      <dgm:t>
        <a:bodyPr/>
        <a:lstStyle/>
        <a:p>
          <a:r>
            <a:rPr lang="es-PE" sz="9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Inciso b) Artículo 44° LIGV</a:t>
          </a:r>
        </a:p>
      </dgm:t>
    </dgm:pt>
    <dgm:pt modelId="{1C856696-35FE-4D89-AEB5-9B062B8827CF}" type="parTrans" cxnId="{FD0FB267-ADF0-469C-AD34-5E9B8E3C02F8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2D7B5A87-CD73-4D8E-B145-FF61E5C440E4}" type="sibTrans" cxnId="{FD0FB267-ADF0-469C-AD34-5E9B8E3C02F8}">
      <dgm:prSet/>
      <dgm:spPr/>
      <dgm:t>
        <a:bodyPr/>
        <a:lstStyle/>
        <a:p>
          <a:endParaRPr lang="es-PE" sz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C6A22B83-2075-40AD-9CC1-914480071DAF}" type="pres">
      <dgm:prSet presAssocID="{B0B0845D-1DFD-4FF3-B0CD-E28B0EC5E5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9E77AE-3BEF-4950-BE73-1BA8C5AEC083}" type="pres">
      <dgm:prSet presAssocID="{0195AAE5-0BD1-4AF3-BF93-15F1F4DDDA85}" presName="root" presStyleCnt="0"/>
      <dgm:spPr/>
    </dgm:pt>
    <dgm:pt modelId="{441A8CE9-B7C0-40AA-8A4E-B1F157137C13}" type="pres">
      <dgm:prSet presAssocID="{0195AAE5-0BD1-4AF3-BF93-15F1F4DDDA85}" presName="rootComposite" presStyleCnt="0"/>
      <dgm:spPr/>
    </dgm:pt>
    <dgm:pt modelId="{4DE7A008-B2D5-4D7C-A732-45629840B276}" type="pres">
      <dgm:prSet presAssocID="{0195AAE5-0BD1-4AF3-BF93-15F1F4DDDA85}" presName="rootText" presStyleLbl="node1" presStyleIdx="0" presStyleCnt="2"/>
      <dgm:spPr/>
    </dgm:pt>
    <dgm:pt modelId="{D49B8185-4954-4ED5-83B0-85599EE741D6}" type="pres">
      <dgm:prSet presAssocID="{0195AAE5-0BD1-4AF3-BF93-15F1F4DDDA85}" presName="rootConnector" presStyleLbl="node1" presStyleIdx="0" presStyleCnt="2"/>
      <dgm:spPr/>
    </dgm:pt>
    <dgm:pt modelId="{9A84F653-DBB5-45A4-AABC-0F409314E913}" type="pres">
      <dgm:prSet presAssocID="{0195AAE5-0BD1-4AF3-BF93-15F1F4DDDA85}" presName="childShape" presStyleCnt="0"/>
      <dgm:spPr/>
    </dgm:pt>
    <dgm:pt modelId="{3F5D38EB-527F-4CE9-ACDD-AED4DE67B827}" type="pres">
      <dgm:prSet presAssocID="{B64D1A15-F342-4412-B1BD-2CC567584E81}" presName="Name13" presStyleLbl="parChTrans1D2" presStyleIdx="0" presStyleCnt="4"/>
      <dgm:spPr/>
    </dgm:pt>
    <dgm:pt modelId="{BDC41C1A-DCC6-4CF8-B6F8-216DA6511FB1}" type="pres">
      <dgm:prSet presAssocID="{78458A03-EDFF-43DF-A772-248BD83BBB03}" presName="childText" presStyleLbl="bgAcc1" presStyleIdx="0" presStyleCnt="4" custScaleX="95674" custScaleY="76709">
        <dgm:presLayoutVars>
          <dgm:bulletEnabled val="1"/>
        </dgm:presLayoutVars>
      </dgm:prSet>
      <dgm:spPr/>
    </dgm:pt>
    <dgm:pt modelId="{62BE49EE-3115-4214-8274-DBD19AC00ED6}" type="pres">
      <dgm:prSet presAssocID="{EF149493-BA74-4FAD-9C73-5E80AF985FE7}" presName="Name13" presStyleLbl="parChTrans1D2" presStyleIdx="1" presStyleCnt="4"/>
      <dgm:spPr/>
    </dgm:pt>
    <dgm:pt modelId="{85BE3780-7CBB-4FFA-9D95-F889FE7FE9AE}" type="pres">
      <dgm:prSet presAssocID="{AA114275-C7B1-4A31-B7CA-5EE9ED79C7E8}" presName="childText" presStyleLbl="bgAcc1" presStyleIdx="1" presStyleCnt="4" custScaleX="98020" custScaleY="70908">
        <dgm:presLayoutVars>
          <dgm:bulletEnabled val="1"/>
        </dgm:presLayoutVars>
      </dgm:prSet>
      <dgm:spPr/>
    </dgm:pt>
    <dgm:pt modelId="{71BEA9EE-5A1B-431A-8D5F-E06E925EEF52}" type="pres">
      <dgm:prSet presAssocID="{C3CF687E-6028-47BE-8AB0-A712C30F76F8}" presName="root" presStyleCnt="0"/>
      <dgm:spPr/>
    </dgm:pt>
    <dgm:pt modelId="{A8024994-8D44-4442-AF55-5B43BF803D15}" type="pres">
      <dgm:prSet presAssocID="{C3CF687E-6028-47BE-8AB0-A712C30F76F8}" presName="rootComposite" presStyleCnt="0"/>
      <dgm:spPr/>
    </dgm:pt>
    <dgm:pt modelId="{22AC2949-C4F1-4253-9CF7-2EFC7E7048EF}" type="pres">
      <dgm:prSet presAssocID="{C3CF687E-6028-47BE-8AB0-A712C30F76F8}" presName="rootText" presStyleLbl="node1" presStyleIdx="1" presStyleCnt="2"/>
      <dgm:spPr/>
    </dgm:pt>
    <dgm:pt modelId="{A0F39439-DB4D-47EA-B8E5-DA1B0459E89C}" type="pres">
      <dgm:prSet presAssocID="{C3CF687E-6028-47BE-8AB0-A712C30F76F8}" presName="rootConnector" presStyleLbl="node1" presStyleIdx="1" presStyleCnt="2"/>
      <dgm:spPr/>
    </dgm:pt>
    <dgm:pt modelId="{4288D0D7-F850-471D-9889-F934716996F1}" type="pres">
      <dgm:prSet presAssocID="{C3CF687E-6028-47BE-8AB0-A712C30F76F8}" presName="childShape" presStyleCnt="0"/>
      <dgm:spPr/>
    </dgm:pt>
    <dgm:pt modelId="{6FC49DA4-340B-4A55-B826-FDCEAED0BD7A}" type="pres">
      <dgm:prSet presAssocID="{52EF9637-593A-417E-83C2-BA4698D1961B}" presName="Name13" presStyleLbl="parChTrans1D2" presStyleIdx="2" presStyleCnt="4"/>
      <dgm:spPr/>
    </dgm:pt>
    <dgm:pt modelId="{9763467F-E64A-42C4-A781-E10C4B1BD31D}" type="pres">
      <dgm:prSet presAssocID="{075B8272-175B-47F3-8909-9D3C2B6C6BF7}" presName="childText" presStyleLbl="bgAcc1" presStyleIdx="2" presStyleCnt="4" custScaleX="94464" custScaleY="76709">
        <dgm:presLayoutVars>
          <dgm:bulletEnabled val="1"/>
        </dgm:presLayoutVars>
      </dgm:prSet>
      <dgm:spPr/>
    </dgm:pt>
    <dgm:pt modelId="{DA7B753D-2350-4EB2-9E9D-CA72FB0C5F7A}" type="pres">
      <dgm:prSet presAssocID="{1C856696-35FE-4D89-AEB5-9B062B8827CF}" presName="Name13" presStyleLbl="parChTrans1D2" presStyleIdx="3" presStyleCnt="4"/>
      <dgm:spPr/>
    </dgm:pt>
    <dgm:pt modelId="{40EFB3DD-89D6-45B2-8632-AB40D92BD86D}" type="pres">
      <dgm:prSet presAssocID="{90D8B070-7A9B-44EC-AC86-58A726C7110E}" presName="childText" presStyleLbl="bgAcc1" presStyleIdx="3" presStyleCnt="4" custScaleX="93390" custScaleY="70607">
        <dgm:presLayoutVars>
          <dgm:bulletEnabled val="1"/>
        </dgm:presLayoutVars>
      </dgm:prSet>
      <dgm:spPr/>
    </dgm:pt>
  </dgm:ptLst>
  <dgm:cxnLst>
    <dgm:cxn modelId="{4CA9F704-3B17-42FA-A12F-87A57C187937}" type="presOf" srcId="{C3CF687E-6028-47BE-8AB0-A712C30F76F8}" destId="{A0F39439-DB4D-47EA-B8E5-DA1B0459E89C}" srcOrd="1" destOrd="0" presId="urn:microsoft.com/office/officeart/2005/8/layout/hierarchy3"/>
    <dgm:cxn modelId="{0085410C-3FFC-4703-AD6B-3B07C1D0A067}" srcId="{B0B0845D-1DFD-4FF3-B0CD-E28B0EC5E512}" destId="{0195AAE5-0BD1-4AF3-BF93-15F1F4DDDA85}" srcOrd="0" destOrd="0" parTransId="{747932C2-461E-483F-9EB4-18D27E5A6E78}" sibTransId="{EC447F9D-7D74-4300-822B-B2FDE1609D75}"/>
    <dgm:cxn modelId="{BAEC9A17-3A18-49ED-AEB8-31E92E572E66}" type="presOf" srcId="{0195AAE5-0BD1-4AF3-BF93-15F1F4DDDA85}" destId="{4DE7A008-B2D5-4D7C-A732-45629840B276}" srcOrd="0" destOrd="0" presId="urn:microsoft.com/office/officeart/2005/8/layout/hierarchy3"/>
    <dgm:cxn modelId="{3F549A43-8853-4943-B4FC-B7A8BC63B306}" type="presOf" srcId="{B0B0845D-1DFD-4FF3-B0CD-E28B0EC5E512}" destId="{C6A22B83-2075-40AD-9CC1-914480071DAF}" srcOrd="0" destOrd="0" presId="urn:microsoft.com/office/officeart/2005/8/layout/hierarchy3"/>
    <dgm:cxn modelId="{A449D664-4D62-4D75-B569-BF7F7A6497B8}" srcId="{0195AAE5-0BD1-4AF3-BF93-15F1F4DDDA85}" destId="{78458A03-EDFF-43DF-A772-248BD83BBB03}" srcOrd="0" destOrd="0" parTransId="{B64D1A15-F342-4412-B1BD-2CC567584E81}" sibTransId="{EC75CBAD-2A0B-4AA3-8AF2-954D3D8059A9}"/>
    <dgm:cxn modelId="{79EC2245-7BB8-48B2-AE23-4ED05FFC63E9}" type="presOf" srcId="{0195AAE5-0BD1-4AF3-BF93-15F1F4DDDA85}" destId="{D49B8185-4954-4ED5-83B0-85599EE741D6}" srcOrd="1" destOrd="0" presId="urn:microsoft.com/office/officeart/2005/8/layout/hierarchy3"/>
    <dgm:cxn modelId="{FD0FB267-ADF0-469C-AD34-5E9B8E3C02F8}" srcId="{C3CF687E-6028-47BE-8AB0-A712C30F76F8}" destId="{90D8B070-7A9B-44EC-AC86-58A726C7110E}" srcOrd="1" destOrd="0" parTransId="{1C856696-35FE-4D89-AEB5-9B062B8827CF}" sibTransId="{2D7B5A87-CD73-4D8E-B145-FF61E5C440E4}"/>
    <dgm:cxn modelId="{5BE30749-B226-46D6-9EDA-7AE6893EA59F}" type="presOf" srcId="{075B8272-175B-47F3-8909-9D3C2B6C6BF7}" destId="{9763467F-E64A-42C4-A781-E10C4B1BD31D}" srcOrd="0" destOrd="0" presId="urn:microsoft.com/office/officeart/2005/8/layout/hierarchy3"/>
    <dgm:cxn modelId="{EDEA4677-99D0-48EF-AC88-91B52826175C}" type="presOf" srcId="{1C856696-35FE-4D89-AEB5-9B062B8827CF}" destId="{DA7B753D-2350-4EB2-9E9D-CA72FB0C5F7A}" srcOrd="0" destOrd="0" presId="urn:microsoft.com/office/officeart/2005/8/layout/hierarchy3"/>
    <dgm:cxn modelId="{3BD23E5A-BC01-4CAD-8548-8538FB85EF00}" type="presOf" srcId="{52EF9637-593A-417E-83C2-BA4698D1961B}" destId="{6FC49DA4-340B-4A55-B826-FDCEAED0BD7A}" srcOrd="0" destOrd="0" presId="urn:microsoft.com/office/officeart/2005/8/layout/hierarchy3"/>
    <dgm:cxn modelId="{579C0E7B-6EA5-4DFF-922E-863E26AD8ECA}" srcId="{C3CF687E-6028-47BE-8AB0-A712C30F76F8}" destId="{075B8272-175B-47F3-8909-9D3C2B6C6BF7}" srcOrd="0" destOrd="0" parTransId="{52EF9637-593A-417E-83C2-BA4698D1961B}" sibTransId="{010143E4-D5F5-4276-A897-32C043AE8B88}"/>
    <dgm:cxn modelId="{2B24BA89-B83F-4216-B379-6278A674084E}" type="presOf" srcId="{78458A03-EDFF-43DF-A772-248BD83BBB03}" destId="{BDC41C1A-DCC6-4CF8-B6F8-216DA6511FB1}" srcOrd="0" destOrd="0" presId="urn:microsoft.com/office/officeart/2005/8/layout/hierarchy3"/>
    <dgm:cxn modelId="{2F3D0D92-C009-4223-A257-1CC22568E033}" type="presOf" srcId="{EF149493-BA74-4FAD-9C73-5E80AF985FE7}" destId="{62BE49EE-3115-4214-8274-DBD19AC00ED6}" srcOrd="0" destOrd="0" presId="urn:microsoft.com/office/officeart/2005/8/layout/hierarchy3"/>
    <dgm:cxn modelId="{D7E09795-1C1B-400E-9720-C7334665BAA6}" type="presOf" srcId="{AA114275-C7B1-4A31-B7CA-5EE9ED79C7E8}" destId="{85BE3780-7CBB-4FFA-9D95-F889FE7FE9AE}" srcOrd="0" destOrd="0" presId="urn:microsoft.com/office/officeart/2005/8/layout/hierarchy3"/>
    <dgm:cxn modelId="{0BD7AA9B-9215-477A-BD2F-D44C2C232CB5}" type="presOf" srcId="{C3CF687E-6028-47BE-8AB0-A712C30F76F8}" destId="{22AC2949-C4F1-4253-9CF7-2EFC7E7048EF}" srcOrd="0" destOrd="0" presId="urn:microsoft.com/office/officeart/2005/8/layout/hierarchy3"/>
    <dgm:cxn modelId="{FDA2B3A2-6655-45D2-A146-7F35A8DE0D55}" srcId="{B0B0845D-1DFD-4FF3-B0CD-E28B0EC5E512}" destId="{C3CF687E-6028-47BE-8AB0-A712C30F76F8}" srcOrd="1" destOrd="0" parTransId="{11496999-A1F8-4E7F-8DCE-02C190552696}" sibTransId="{900C94DD-667B-4C76-8287-93DB9FA953D4}"/>
    <dgm:cxn modelId="{EA4183A6-26CE-4E14-AC84-9F323AA7B02D}" type="presOf" srcId="{90D8B070-7A9B-44EC-AC86-58A726C7110E}" destId="{40EFB3DD-89D6-45B2-8632-AB40D92BD86D}" srcOrd="0" destOrd="0" presId="urn:microsoft.com/office/officeart/2005/8/layout/hierarchy3"/>
    <dgm:cxn modelId="{DDF5B5B1-4714-4F0A-BEC7-D45126869DC8}" type="presOf" srcId="{B64D1A15-F342-4412-B1BD-2CC567584E81}" destId="{3F5D38EB-527F-4CE9-ACDD-AED4DE67B827}" srcOrd="0" destOrd="0" presId="urn:microsoft.com/office/officeart/2005/8/layout/hierarchy3"/>
    <dgm:cxn modelId="{1145ABE9-02BA-461C-B460-1D7D0D535A87}" srcId="{0195AAE5-0BD1-4AF3-BF93-15F1F4DDDA85}" destId="{AA114275-C7B1-4A31-B7CA-5EE9ED79C7E8}" srcOrd="1" destOrd="0" parTransId="{EF149493-BA74-4FAD-9C73-5E80AF985FE7}" sibTransId="{DFBA5F08-FCD1-40EC-B208-C3E1413954F3}"/>
    <dgm:cxn modelId="{F7711205-C093-4E80-8AED-7CA5FB56D1BC}" type="presParOf" srcId="{C6A22B83-2075-40AD-9CC1-914480071DAF}" destId="{CA9E77AE-3BEF-4950-BE73-1BA8C5AEC083}" srcOrd="0" destOrd="0" presId="urn:microsoft.com/office/officeart/2005/8/layout/hierarchy3"/>
    <dgm:cxn modelId="{46CFF931-DC9F-4B5A-8385-3640C61498BD}" type="presParOf" srcId="{CA9E77AE-3BEF-4950-BE73-1BA8C5AEC083}" destId="{441A8CE9-B7C0-40AA-8A4E-B1F157137C13}" srcOrd="0" destOrd="0" presId="urn:microsoft.com/office/officeart/2005/8/layout/hierarchy3"/>
    <dgm:cxn modelId="{A5DEFAA0-E159-4FE4-9900-42C644763D47}" type="presParOf" srcId="{441A8CE9-B7C0-40AA-8A4E-B1F157137C13}" destId="{4DE7A008-B2D5-4D7C-A732-45629840B276}" srcOrd="0" destOrd="0" presId="urn:microsoft.com/office/officeart/2005/8/layout/hierarchy3"/>
    <dgm:cxn modelId="{8CB88FF5-BD02-490A-B62B-78F33841E326}" type="presParOf" srcId="{441A8CE9-B7C0-40AA-8A4E-B1F157137C13}" destId="{D49B8185-4954-4ED5-83B0-85599EE741D6}" srcOrd="1" destOrd="0" presId="urn:microsoft.com/office/officeart/2005/8/layout/hierarchy3"/>
    <dgm:cxn modelId="{2296163E-9442-4966-BF77-7A32A10255BE}" type="presParOf" srcId="{CA9E77AE-3BEF-4950-BE73-1BA8C5AEC083}" destId="{9A84F653-DBB5-45A4-AABC-0F409314E913}" srcOrd="1" destOrd="0" presId="urn:microsoft.com/office/officeart/2005/8/layout/hierarchy3"/>
    <dgm:cxn modelId="{1B75F1B4-B0D0-4867-B42A-A32D58249DBC}" type="presParOf" srcId="{9A84F653-DBB5-45A4-AABC-0F409314E913}" destId="{3F5D38EB-527F-4CE9-ACDD-AED4DE67B827}" srcOrd="0" destOrd="0" presId="urn:microsoft.com/office/officeart/2005/8/layout/hierarchy3"/>
    <dgm:cxn modelId="{36FB034F-7FAC-4DA1-AC4D-254FE03F9087}" type="presParOf" srcId="{9A84F653-DBB5-45A4-AABC-0F409314E913}" destId="{BDC41C1A-DCC6-4CF8-B6F8-216DA6511FB1}" srcOrd="1" destOrd="0" presId="urn:microsoft.com/office/officeart/2005/8/layout/hierarchy3"/>
    <dgm:cxn modelId="{5EF76C99-0849-4B5C-9D7A-A37D9AFF6196}" type="presParOf" srcId="{9A84F653-DBB5-45A4-AABC-0F409314E913}" destId="{62BE49EE-3115-4214-8274-DBD19AC00ED6}" srcOrd="2" destOrd="0" presId="urn:microsoft.com/office/officeart/2005/8/layout/hierarchy3"/>
    <dgm:cxn modelId="{26FD4252-362C-4767-922F-0F2D31D20BBA}" type="presParOf" srcId="{9A84F653-DBB5-45A4-AABC-0F409314E913}" destId="{85BE3780-7CBB-4FFA-9D95-F889FE7FE9AE}" srcOrd="3" destOrd="0" presId="urn:microsoft.com/office/officeart/2005/8/layout/hierarchy3"/>
    <dgm:cxn modelId="{839533B1-677B-4C6F-8419-8DB46AE107F5}" type="presParOf" srcId="{C6A22B83-2075-40AD-9CC1-914480071DAF}" destId="{71BEA9EE-5A1B-431A-8D5F-E06E925EEF52}" srcOrd="1" destOrd="0" presId="urn:microsoft.com/office/officeart/2005/8/layout/hierarchy3"/>
    <dgm:cxn modelId="{C98517A2-8DB8-463A-BA90-37F74CD15FD8}" type="presParOf" srcId="{71BEA9EE-5A1B-431A-8D5F-E06E925EEF52}" destId="{A8024994-8D44-4442-AF55-5B43BF803D15}" srcOrd="0" destOrd="0" presId="urn:microsoft.com/office/officeart/2005/8/layout/hierarchy3"/>
    <dgm:cxn modelId="{401CCED0-1AC5-4082-AE8B-6DBF20457D0B}" type="presParOf" srcId="{A8024994-8D44-4442-AF55-5B43BF803D15}" destId="{22AC2949-C4F1-4253-9CF7-2EFC7E7048EF}" srcOrd="0" destOrd="0" presId="urn:microsoft.com/office/officeart/2005/8/layout/hierarchy3"/>
    <dgm:cxn modelId="{71135A45-97DF-4FAD-8095-E2066E5A50D7}" type="presParOf" srcId="{A8024994-8D44-4442-AF55-5B43BF803D15}" destId="{A0F39439-DB4D-47EA-B8E5-DA1B0459E89C}" srcOrd="1" destOrd="0" presId="urn:microsoft.com/office/officeart/2005/8/layout/hierarchy3"/>
    <dgm:cxn modelId="{B76DBE24-C5CA-4D81-9D01-3A7ED62401DE}" type="presParOf" srcId="{71BEA9EE-5A1B-431A-8D5F-E06E925EEF52}" destId="{4288D0D7-F850-471D-9889-F934716996F1}" srcOrd="1" destOrd="0" presId="urn:microsoft.com/office/officeart/2005/8/layout/hierarchy3"/>
    <dgm:cxn modelId="{0F6BFA39-F335-4BE4-89DE-4D5990266052}" type="presParOf" srcId="{4288D0D7-F850-471D-9889-F934716996F1}" destId="{6FC49DA4-340B-4A55-B826-FDCEAED0BD7A}" srcOrd="0" destOrd="0" presId="urn:microsoft.com/office/officeart/2005/8/layout/hierarchy3"/>
    <dgm:cxn modelId="{FBEDAF73-B750-4AE9-9C30-91E9C3364717}" type="presParOf" srcId="{4288D0D7-F850-471D-9889-F934716996F1}" destId="{9763467F-E64A-42C4-A781-E10C4B1BD31D}" srcOrd="1" destOrd="0" presId="urn:microsoft.com/office/officeart/2005/8/layout/hierarchy3"/>
    <dgm:cxn modelId="{6897B38C-00AF-444F-B126-C51D4792ECB3}" type="presParOf" srcId="{4288D0D7-F850-471D-9889-F934716996F1}" destId="{DA7B753D-2350-4EB2-9E9D-CA72FB0C5F7A}" srcOrd="2" destOrd="0" presId="urn:microsoft.com/office/officeart/2005/8/layout/hierarchy3"/>
    <dgm:cxn modelId="{CEC8BC9F-6562-42C9-85A5-751384C5D582}" type="presParOf" srcId="{4288D0D7-F850-471D-9889-F934716996F1}" destId="{40EFB3DD-89D6-45B2-8632-AB40D92BD8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D0996-80F5-4FF2-B111-F183AFD98A3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PE"/>
        </a:p>
      </dgm:t>
    </dgm:pt>
    <dgm:pt modelId="{2FBFB2AC-ED4C-41CB-BBFD-5471D3E17295}">
      <dgm:prSet phldrT="[Texto]" custT="1"/>
      <dgm:spPr/>
      <dgm:t>
        <a:bodyPr/>
        <a:lstStyle/>
        <a:p>
          <a:pPr>
            <a:buNone/>
          </a:pPr>
          <a:r>
            <a:rPr lang="es-PE" sz="11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operación no real no podrá ser acreditada mediante:</a:t>
          </a:r>
          <a:endParaRPr lang="es-PE" sz="11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E811EEE4-FC00-40D5-8B8A-453BE9B93070}" type="parTrans" cxnId="{1332F8A0-F350-4363-BDD8-A3D87C27E73D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EC0B5A14-6A3A-4BE6-9E7B-93534D52B692}" type="sibTrans" cxnId="{1332F8A0-F350-4363-BDD8-A3D87C27E73D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A36EB580-BCCB-4C66-9769-28E54717D1AC}">
      <dgm:prSet phldrT="[Texto]" custT="1"/>
      <dgm:spPr/>
      <dgm:t>
        <a:bodyPr/>
        <a:lstStyle/>
        <a:p>
          <a:pPr>
            <a:buFont typeface="+mj-lt"/>
            <a:buAutoNum type="arabicParenR"/>
          </a:pPr>
          <a:r>
            <a:rPr lang="es-PE" sz="11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retención efectuada o percepción soportada como cliente o usuario.</a:t>
          </a:r>
          <a:endParaRPr lang="es-PE" sz="11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BC30BD29-78AB-42E1-AC55-20EBBCE677ED}" type="parTrans" cxnId="{80E57413-F5FE-42B5-B908-B6F1C174F543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BD10046E-CA7C-47A1-A86D-14F7098FB18B}" type="sibTrans" cxnId="{80E57413-F5FE-42B5-B908-B6F1C174F543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4FC5A4E1-7923-4541-A659-95CD2A37510F}">
      <dgm:prSet phldrT="[Texto]" custT="1"/>
      <dgm:spPr/>
      <dgm:t>
        <a:bodyPr/>
        <a:lstStyle/>
        <a:p>
          <a:pPr>
            <a:buFont typeface="+mj-lt"/>
            <a:buAutoNum type="arabicParenR"/>
          </a:pPr>
          <a:r>
            <a:rPr lang="es-PE" sz="11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existencia de bienes o servicios que no hayan sido transferidos o prestados por el emisor del comprobante de pago o nota de débito.</a:t>
          </a:r>
          <a:endParaRPr lang="es-PE" sz="11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C86100BD-36F9-4012-9265-1F0773CA5D75}" type="parTrans" cxnId="{47384231-595A-4F16-803C-8887CF31EDF5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39B7C639-5491-468D-8C05-09489F762B44}" type="sibTrans" cxnId="{47384231-595A-4F16-803C-8887CF31EDF5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A3323B44-1ACD-42BE-9247-E8361BEE9CEC}">
      <dgm:prSet phldrT="[Texto]" custT="1"/>
      <dgm:spPr/>
      <dgm:t>
        <a:bodyPr/>
        <a:lstStyle/>
        <a:p>
          <a:r>
            <a:rPr lang="es-PE" sz="11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Limitaciones</a:t>
          </a:r>
        </a:p>
      </dgm:t>
    </dgm:pt>
    <dgm:pt modelId="{52133B2A-7268-442C-B16C-EEA23826C654}" type="sibTrans" cxnId="{8377F99D-F335-43C1-BAC8-1B301A107A5F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D439BB4D-9B04-41FD-8862-865A6C62D918}" type="parTrans" cxnId="{8377F99D-F335-43C1-BAC8-1B301A107A5F}">
      <dgm:prSet/>
      <dgm:spPr/>
      <dgm:t>
        <a:bodyPr/>
        <a:lstStyle/>
        <a:p>
          <a:endParaRPr lang="es-PE" sz="11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gm:t>
    </dgm:pt>
    <dgm:pt modelId="{9A0C6E26-0211-4C22-A305-92D4F7CFF392}" type="pres">
      <dgm:prSet presAssocID="{B07D0996-80F5-4FF2-B111-F183AFD98A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B96CA0-FC57-40BB-BDFA-1A09C9907D75}" type="pres">
      <dgm:prSet presAssocID="{2FBFB2AC-ED4C-41CB-BBFD-5471D3E17295}" presName="singleCycle" presStyleCnt="0"/>
      <dgm:spPr/>
    </dgm:pt>
    <dgm:pt modelId="{114B993D-C889-4AF5-95AF-B796FB0F4E3C}" type="pres">
      <dgm:prSet presAssocID="{2FBFB2AC-ED4C-41CB-BBFD-5471D3E17295}" presName="singleCenter" presStyleLbl="node1" presStyleIdx="0" presStyleCnt="4" custScaleX="297007" custScaleY="81641" custLinFactNeighborX="-2110" custLinFactNeighborY="-19434">
        <dgm:presLayoutVars>
          <dgm:chMax val="7"/>
          <dgm:chPref val="7"/>
        </dgm:presLayoutVars>
      </dgm:prSet>
      <dgm:spPr/>
    </dgm:pt>
    <dgm:pt modelId="{07CCF024-A134-49D6-9867-ACE30854C071}" type="pres">
      <dgm:prSet presAssocID="{D439BB4D-9B04-41FD-8862-865A6C62D918}" presName="Name56" presStyleLbl="parChTrans1D2" presStyleIdx="0" presStyleCnt="3"/>
      <dgm:spPr/>
    </dgm:pt>
    <dgm:pt modelId="{686BC73A-9BED-4A66-B861-A9D898B5AF39}" type="pres">
      <dgm:prSet presAssocID="{A3323B44-1ACD-42BE-9247-E8361BEE9CEC}" presName="text0" presStyleLbl="node1" presStyleIdx="1" presStyleCnt="4" custScaleX="229855" custScaleY="75940" custRadScaleRad="102662" custRadScaleInc="-3927">
        <dgm:presLayoutVars>
          <dgm:bulletEnabled val="1"/>
        </dgm:presLayoutVars>
      </dgm:prSet>
      <dgm:spPr/>
    </dgm:pt>
    <dgm:pt modelId="{6A4CE5C6-55C1-415C-AB18-4B4272B17262}" type="pres">
      <dgm:prSet presAssocID="{BC30BD29-78AB-42E1-AC55-20EBBCE677ED}" presName="Name56" presStyleLbl="parChTrans1D2" presStyleIdx="1" presStyleCnt="3"/>
      <dgm:spPr/>
    </dgm:pt>
    <dgm:pt modelId="{889C05D0-3FD4-4444-A421-7330012E1B80}" type="pres">
      <dgm:prSet presAssocID="{A36EB580-BCCB-4C66-9769-28E54717D1AC}" presName="text0" presStyleLbl="node1" presStyleIdx="2" presStyleCnt="4" custScaleX="368576" custScaleY="128106" custRadScaleRad="96175" custRadScaleInc="-7671">
        <dgm:presLayoutVars>
          <dgm:bulletEnabled val="1"/>
        </dgm:presLayoutVars>
      </dgm:prSet>
      <dgm:spPr/>
    </dgm:pt>
    <dgm:pt modelId="{27792F8F-4B03-4D95-83BD-7E513981EFBF}" type="pres">
      <dgm:prSet presAssocID="{C86100BD-36F9-4012-9265-1F0773CA5D75}" presName="Name56" presStyleLbl="parChTrans1D2" presStyleIdx="2" presStyleCnt="3"/>
      <dgm:spPr/>
    </dgm:pt>
    <dgm:pt modelId="{F9D6AB7B-21FF-41CC-A8FC-895D57AB91A9}" type="pres">
      <dgm:prSet presAssocID="{4FC5A4E1-7923-4541-A659-95CD2A37510F}" presName="text0" presStyleLbl="node1" presStyleIdx="3" presStyleCnt="4" custScaleX="407295" custScaleY="136951" custRadScaleRad="95810" custRadScaleInc="9313">
        <dgm:presLayoutVars>
          <dgm:bulletEnabled val="1"/>
        </dgm:presLayoutVars>
      </dgm:prSet>
      <dgm:spPr/>
    </dgm:pt>
  </dgm:ptLst>
  <dgm:cxnLst>
    <dgm:cxn modelId="{80E57413-F5FE-42B5-B908-B6F1C174F543}" srcId="{2FBFB2AC-ED4C-41CB-BBFD-5471D3E17295}" destId="{A36EB580-BCCB-4C66-9769-28E54717D1AC}" srcOrd="1" destOrd="0" parTransId="{BC30BD29-78AB-42E1-AC55-20EBBCE677ED}" sibTransId="{BD10046E-CA7C-47A1-A86D-14F7098FB18B}"/>
    <dgm:cxn modelId="{47384231-595A-4F16-803C-8887CF31EDF5}" srcId="{2FBFB2AC-ED4C-41CB-BBFD-5471D3E17295}" destId="{4FC5A4E1-7923-4541-A659-95CD2A37510F}" srcOrd="2" destOrd="0" parTransId="{C86100BD-36F9-4012-9265-1F0773CA5D75}" sibTransId="{39B7C639-5491-468D-8C05-09489F762B44}"/>
    <dgm:cxn modelId="{E239C435-EED2-4E47-8FC0-E91E4787DAC8}" type="presOf" srcId="{D439BB4D-9B04-41FD-8862-865A6C62D918}" destId="{07CCF024-A134-49D6-9867-ACE30854C071}" srcOrd="0" destOrd="0" presId="urn:microsoft.com/office/officeart/2008/layout/RadialCluster"/>
    <dgm:cxn modelId="{2A4C5F5F-7CE1-4821-8902-D5C19A3B5F50}" type="presOf" srcId="{B07D0996-80F5-4FF2-B111-F183AFD98A31}" destId="{9A0C6E26-0211-4C22-A305-92D4F7CFF392}" srcOrd="0" destOrd="0" presId="urn:microsoft.com/office/officeart/2008/layout/RadialCluster"/>
    <dgm:cxn modelId="{643E3845-0DB2-49FC-BD61-CD9310E01EB7}" type="presOf" srcId="{BC30BD29-78AB-42E1-AC55-20EBBCE677ED}" destId="{6A4CE5C6-55C1-415C-AB18-4B4272B17262}" srcOrd="0" destOrd="0" presId="urn:microsoft.com/office/officeart/2008/layout/RadialCluster"/>
    <dgm:cxn modelId="{B1F18A6D-C0A4-4CFA-BFE8-46116772AA73}" type="presOf" srcId="{4FC5A4E1-7923-4541-A659-95CD2A37510F}" destId="{F9D6AB7B-21FF-41CC-A8FC-895D57AB91A9}" srcOrd="0" destOrd="0" presId="urn:microsoft.com/office/officeart/2008/layout/RadialCluster"/>
    <dgm:cxn modelId="{0AC68F93-1FCB-4F12-9637-40F47317EA98}" type="presOf" srcId="{C86100BD-36F9-4012-9265-1F0773CA5D75}" destId="{27792F8F-4B03-4D95-83BD-7E513981EFBF}" srcOrd="0" destOrd="0" presId="urn:microsoft.com/office/officeart/2008/layout/RadialCluster"/>
    <dgm:cxn modelId="{8377F99D-F335-43C1-BAC8-1B301A107A5F}" srcId="{2FBFB2AC-ED4C-41CB-BBFD-5471D3E17295}" destId="{A3323B44-1ACD-42BE-9247-E8361BEE9CEC}" srcOrd="0" destOrd="0" parTransId="{D439BB4D-9B04-41FD-8862-865A6C62D918}" sibTransId="{52133B2A-7268-442C-B16C-EEA23826C654}"/>
    <dgm:cxn modelId="{1691019E-B52E-4EC5-8685-BDADC9E55B89}" type="presOf" srcId="{A36EB580-BCCB-4C66-9769-28E54717D1AC}" destId="{889C05D0-3FD4-4444-A421-7330012E1B80}" srcOrd="0" destOrd="0" presId="urn:microsoft.com/office/officeart/2008/layout/RadialCluster"/>
    <dgm:cxn modelId="{1332F8A0-F350-4363-BDD8-A3D87C27E73D}" srcId="{B07D0996-80F5-4FF2-B111-F183AFD98A31}" destId="{2FBFB2AC-ED4C-41CB-BBFD-5471D3E17295}" srcOrd="0" destOrd="0" parTransId="{E811EEE4-FC00-40D5-8B8A-453BE9B93070}" sibTransId="{EC0B5A14-6A3A-4BE6-9E7B-93534D52B692}"/>
    <dgm:cxn modelId="{6E52BFC0-9B8A-40C6-A0DA-1AAA8BF429CD}" type="presOf" srcId="{A3323B44-1ACD-42BE-9247-E8361BEE9CEC}" destId="{686BC73A-9BED-4A66-B861-A9D898B5AF39}" srcOrd="0" destOrd="0" presId="urn:microsoft.com/office/officeart/2008/layout/RadialCluster"/>
    <dgm:cxn modelId="{41DBA7E3-31FE-4829-A6B9-2F825E4A9B8F}" type="presOf" srcId="{2FBFB2AC-ED4C-41CB-BBFD-5471D3E17295}" destId="{114B993D-C889-4AF5-95AF-B796FB0F4E3C}" srcOrd="0" destOrd="0" presId="urn:microsoft.com/office/officeart/2008/layout/RadialCluster"/>
    <dgm:cxn modelId="{B8BA0639-0794-4CD4-A3BF-C6F6C2BC4F11}" type="presParOf" srcId="{9A0C6E26-0211-4C22-A305-92D4F7CFF392}" destId="{A6B96CA0-FC57-40BB-BDFA-1A09C9907D75}" srcOrd="0" destOrd="0" presId="urn:microsoft.com/office/officeart/2008/layout/RadialCluster"/>
    <dgm:cxn modelId="{8757904A-0D5F-423B-BB3E-768D1E028E10}" type="presParOf" srcId="{A6B96CA0-FC57-40BB-BDFA-1A09C9907D75}" destId="{114B993D-C889-4AF5-95AF-B796FB0F4E3C}" srcOrd="0" destOrd="0" presId="urn:microsoft.com/office/officeart/2008/layout/RadialCluster"/>
    <dgm:cxn modelId="{0381B07C-8499-4527-9FE8-83F40BE7CB9B}" type="presParOf" srcId="{A6B96CA0-FC57-40BB-BDFA-1A09C9907D75}" destId="{07CCF024-A134-49D6-9867-ACE30854C071}" srcOrd="1" destOrd="0" presId="urn:microsoft.com/office/officeart/2008/layout/RadialCluster"/>
    <dgm:cxn modelId="{594D3432-4070-4305-BCEA-280DD142BF2D}" type="presParOf" srcId="{A6B96CA0-FC57-40BB-BDFA-1A09C9907D75}" destId="{686BC73A-9BED-4A66-B861-A9D898B5AF39}" srcOrd="2" destOrd="0" presId="urn:microsoft.com/office/officeart/2008/layout/RadialCluster"/>
    <dgm:cxn modelId="{A360CA55-671B-49C3-AA36-A4656BD104BB}" type="presParOf" srcId="{A6B96CA0-FC57-40BB-BDFA-1A09C9907D75}" destId="{6A4CE5C6-55C1-415C-AB18-4B4272B17262}" srcOrd="3" destOrd="0" presId="urn:microsoft.com/office/officeart/2008/layout/RadialCluster"/>
    <dgm:cxn modelId="{22B4DF60-CDB1-4C35-95BC-479D2B8E24AB}" type="presParOf" srcId="{A6B96CA0-FC57-40BB-BDFA-1A09C9907D75}" destId="{889C05D0-3FD4-4444-A421-7330012E1B80}" srcOrd="4" destOrd="0" presId="urn:microsoft.com/office/officeart/2008/layout/RadialCluster"/>
    <dgm:cxn modelId="{3BC69233-3B3D-4535-A99E-E6B2BEF1E375}" type="presParOf" srcId="{A6B96CA0-FC57-40BB-BDFA-1A09C9907D75}" destId="{27792F8F-4B03-4D95-83BD-7E513981EFBF}" srcOrd="5" destOrd="0" presId="urn:microsoft.com/office/officeart/2008/layout/RadialCluster"/>
    <dgm:cxn modelId="{DC42E8BA-3F92-4940-9E05-0800A74B7B6E}" type="presParOf" srcId="{A6B96CA0-FC57-40BB-BDFA-1A09C9907D75}" destId="{F9D6AB7B-21FF-41CC-A8FC-895D57AB91A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5F911-56FC-4351-A733-81D02F8F151A}">
      <dsp:nvSpPr>
        <dsp:cNvPr id="0" name=""/>
        <dsp:cNvSpPr/>
      </dsp:nvSpPr>
      <dsp:spPr>
        <a:xfrm>
          <a:off x="1920238" y="-4155"/>
          <a:ext cx="2170689" cy="5982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Consecuencias</a:t>
          </a:r>
        </a:p>
      </dsp:txBody>
      <dsp:txXfrm>
        <a:off x="1937759" y="13366"/>
        <a:ext cx="2135647" cy="563158"/>
      </dsp:txXfrm>
    </dsp:sp>
    <dsp:sp modelId="{859CD4B8-CD6B-47B0-9017-E0232893C857}">
      <dsp:nvSpPr>
        <dsp:cNvPr id="0" name=""/>
        <dsp:cNvSpPr/>
      </dsp:nvSpPr>
      <dsp:spPr>
        <a:xfrm rot="2919852">
          <a:off x="3467991" y="877103"/>
          <a:ext cx="340591" cy="274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kern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3550267" y="931954"/>
        <a:ext cx="176039" cy="164551"/>
      </dsp:txXfrm>
    </dsp:sp>
    <dsp:sp modelId="{92B2E8B8-A334-4191-838E-3A008331ADEB}">
      <dsp:nvSpPr>
        <dsp:cNvPr id="0" name=""/>
        <dsp:cNvSpPr/>
      </dsp:nvSpPr>
      <dsp:spPr>
        <a:xfrm>
          <a:off x="3143098" y="1434414"/>
          <a:ext cx="3029101" cy="147733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050" kern="12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El que recibe el comprobante de pago o nota de débito no tendrá derecho a crédito fiscal, derecho o beneficio derivado del IGV, originado por la adquisición de bienes, prestación o utilización de servicios o contrato de construcción</a:t>
          </a:r>
          <a:endParaRPr lang="es-PE" sz="1050" kern="12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3186368" y="1477684"/>
        <a:ext cx="2942561" cy="1390798"/>
      </dsp:txXfrm>
    </dsp:sp>
    <dsp:sp modelId="{B9055A8E-2FFB-4178-81B9-AB96D30332AB}">
      <dsp:nvSpPr>
        <dsp:cNvPr id="0" name=""/>
        <dsp:cNvSpPr/>
      </dsp:nvSpPr>
      <dsp:spPr>
        <a:xfrm rot="10812454">
          <a:off x="2759934" y="2029699"/>
          <a:ext cx="340591" cy="274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98100"/>
            <a:satOff val="-12839"/>
            <a:lumOff val="205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kern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 rot="10800000">
        <a:off x="2842210" y="2084550"/>
        <a:ext cx="176039" cy="164551"/>
      </dsp:txXfrm>
    </dsp:sp>
    <dsp:sp modelId="{B64FF9FD-44BE-4231-862F-8E52893BF44B}">
      <dsp:nvSpPr>
        <dsp:cNvPr id="0" name=""/>
        <dsp:cNvSpPr/>
      </dsp:nvSpPr>
      <dsp:spPr>
        <a:xfrm>
          <a:off x="0" y="1426173"/>
          <a:ext cx="2717361" cy="146991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050" kern="12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El responsable de la emisión de un comprobante de pago o nota de débito emitido que no corresponda a una operación no real estará obligado al pago del IGV consignado en éste.</a:t>
          </a:r>
          <a:endParaRPr lang="es-PE" sz="1050" kern="12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43052" y="1469225"/>
        <a:ext cx="2631257" cy="1383813"/>
      </dsp:txXfrm>
    </dsp:sp>
    <dsp:sp modelId="{C71D5B97-1DC6-421F-B7FD-E715B1585F4A}">
      <dsp:nvSpPr>
        <dsp:cNvPr id="0" name=""/>
        <dsp:cNvSpPr/>
      </dsp:nvSpPr>
      <dsp:spPr>
        <a:xfrm rot="18685696">
          <a:off x="2204157" y="872982"/>
          <a:ext cx="340591" cy="274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396199"/>
            <a:satOff val="-25679"/>
            <a:lumOff val="410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kern="120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2286433" y="927833"/>
        <a:ext cx="176039" cy="164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7A008-B2D5-4D7C-A732-45629840B276}">
      <dsp:nvSpPr>
        <dsp:cNvPr id="0" name=""/>
        <dsp:cNvSpPr/>
      </dsp:nvSpPr>
      <dsp:spPr>
        <a:xfrm>
          <a:off x="286866" y="977"/>
          <a:ext cx="1777007" cy="888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Operación Inexistente o Simulada</a:t>
          </a:r>
        </a:p>
      </dsp:txBody>
      <dsp:txXfrm>
        <a:off x="312889" y="27000"/>
        <a:ext cx="1724961" cy="836457"/>
      </dsp:txXfrm>
    </dsp:sp>
    <dsp:sp modelId="{3F5D38EB-527F-4CE9-ACDD-AED4DE67B827}">
      <dsp:nvSpPr>
        <dsp:cNvPr id="0" name=""/>
        <dsp:cNvSpPr/>
      </dsp:nvSpPr>
      <dsp:spPr>
        <a:xfrm>
          <a:off x="464566" y="889481"/>
          <a:ext cx="177700" cy="56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907"/>
              </a:lnTo>
              <a:lnTo>
                <a:pt x="177700" y="562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41C1A-DCC6-4CF8-B6F8-216DA6511FB1}">
      <dsp:nvSpPr>
        <dsp:cNvPr id="0" name=""/>
        <dsp:cNvSpPr/>
      </dsp:nvSpPr>
      <dsp:spPr>
        <a:xfrm>
          <a:off x="642267" y="1111607"/>
          <a:ext cx="1360107" cy="681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Se pierde Crédito Fiscal</a:t>
          </a:r>
        </a:p>
      </dsp:txBody>
      <dsp:txXfrm>
        <a:off x="662229" y="1131569"/>
        <a:ext cx="1320183" cy="641638"/>
      </dsp:txXfrm>
    </dsp:sp>
    <dsp:sp modelId="{62BE49EE-3115-4214-8274-DBD19AC00ED6}">
      <dsp:nvSpPr>
        <dsp:cNvPr id="0" name=""/>
        <dsp:cNvSpPr/>
      </dsp:nvSpPr>
      <dsp:spPr>
        <a:xfrm>
          <a:off x="464566" y="889481"/>
          <a:ext cx="177700" cy="1440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824"/>
              </a:lnTo>
              <a:lnTo>
                <a:pt x="177700" y="144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E3780-7CBB-4FFA-9D95-F889FE7FE9AE}">
      <dsp:nvSpPr>
        <dsp:cNvPr id="0" name=""/>
        <dsp:cNvSpPr/>
      </dsp:nvSpPr>
      <dsp:spPr>
        <a:xfrm>
          <a:off x="642267" y="2015295"/>
          <a:ext cx="1393458" cy="63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Inciso a) Artículo 44° LIGV</a:t>
          </a:r>
        </a:p>
      </dsp:txBody>
      <dsp:txXfrm>
        <a:off x="660720" y="2033748"/>
        <a:ext cx="1356552" cy="593114"/>
      </dsp:txXfrm>
    </dsp:sp>
    <dsp:sp modelId="{22AC2949-C4F1-4253-9CF7-2EFC7E7048EF}">
      <dsp:nvSpPr>
        <dsp:cNvPr id="0" name=""/>
        <dsp:cNvSpPr/>
      </dsp:nvSpPr>
      <dsp:spPr>
        <a:xfrm>
          <a:off x="2508125" y="977"/>
          <a:ext cx="1777007" cy="888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Se realiza operación con tercero</a:t>
          </a:r>
        </a:p>
      </dsp:txBody>
      <dsp:txXfrm>
        <a:off x="2534148" y="27000"/>
        <a:ext cx="1724961" cy="836457"/>
      </dsp:txXfrm>
    </dsp:sp>
    <dsp:sp modelId="{6FC49DA4-340B-4A55-B826-FDCEAED0BD7A}">
      <dsp:nvSpPr>
        <dsp:cNvPr id="0" name=""/>
        <dsp:cNvSpPr/>
      </dsp:nvSpPr>
      <dsp:spPr>
        <a:xfrm>
          <a:off x="2685826" y="889481"/>
          <a:ext cx="177700" cy="56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907"/>
              </a:lnTo>
              <a:lnTo>
                <a:pt x="177700" y="562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3467F-E64A-42C4-A781-E10C4B1BD31D}">
      <dsp:nvSpPr>
        <dsp:cNvPr id="0" name=""/>
        <dsp:cNvSpPr/>
      </dsp:nvSpPr>
      <dsp:spPr>
        <a:xfrm>
          <a:off x="2863527" y="1111607"/>
          <a:ext cx="1342906" cy="681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Si cancela con medios de pago de RLIGV, mantiene CF</a:t>
          </a:r>
        </a:p>
      </dsp:txBody>
      <dsp:txXfrm>
        <a:off x="2883489" y="1131569"/>
        <a:ext cx="1302982" cy="641638"/>
      </dsp:txXfrm>
    </dsp:sp>
    <dsp:sp modelId="{DA7B753D-2350-4EB2-9E9D-CA72FB0C5F7A}">
      <dsp:nvSpPr>
        <dsp:cNvPr id="0" name=""/>
        <dsp:cNvSpPr/>
      </dsp:nvSpPr>
      <dsp:spPr>
        <a:xfrm>
          <a:off x="2685826" y="889481"/>
          <a:ext cx="177700" cy="1439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487"/>
              </a:lnTo>
              <a:lnTo>
                <a:pt x="177700" y="1439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FB3DD-89D6-45B2-8632-AB40D92BD86D}">
      <dsp:nvSpPr>
        <dsp:cNvPr id="0" name=""/>
        <dsp:cNvSpPr/>
      </dsp:nvSpPr>
      <dsp:spPr>
        <a:xfrm>
          <a:off x="2863527" y="2015295"/>
          <a:ext cx="1327638" cy="627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Inciso b) Artículo 44° LIGV</a:t>
          </a:r>
        </a:p>
      </dsp:txBody>
      <dsp:txXfrm>
        <a:off x="2881901" y="2033669"/>
        <a:ext cx="1290890" cy="590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B993D-C889-4AF5-95AF-B796FB0F4E3C}">
      <dsp:nvSpPr>
        <dsp:cNvPr id="0" name=""/>
        <dsp:cNvSpPr/>
      </dsp:nvSpPr>
      <dsp:spPr>
        <a:xfrm>
          <a:off x="1628477" y="925791"/>
          <a:ext cx="2915275" cy="801348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kern="12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operación no real no podrá ser acreditada mediante:</a:t>
          </a:r>
          <a:endParaRPr lang="es-PE" sz="1100" kern="12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1667596" y="964910"/>
        <a:ext cx="2837037" cy="723110"/>
      </dsp:txXfrm>
    </dsp:sp>
    <dsp:sp modelId="{07CCF024-A134-49D6-9867-ACE30854C071}">
      <dsp:nvSpPr>
        <dsp:cNvPr id="0" name=""/>
        <dsp:cNvSpPr/>
      </dsp:nvSpPr>
      <dsp:spPr>
        <a:xfrm rot="16199966">
          <a:off x="2930911" y="770593"/>
          <a:ext cx="310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396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BC73A-9BED-4A66-B861-A9D898B5AF39}">
      <dsp:nvSpPr>
        <dsp:cNvPr id="0" name=""/>
        <dsp:cNvSpPr/>
      </dsp:nvSpPr>
      <dsp:spPr>
        <a:xfrm>
          <a:off x="2330297" y="115983"/>
          <a:ext cx="1511616" cy="499411"/>
        </a:xfrm>
        <a:prstGeom prst="roundRect">
          <a:avLst/>
        </a:prstGeom>
        <a:solidFill>
          <a:schemeClr val="accent4">
            <a:shade val="50000"/>
            <a:hueOff val="-196543"/>
            <a:satOff val="-17428"/>
            <a:lumOff val="259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Limitaciones</a:t>
          </a:r>
        </a:p>
      </dsp:txBody>
      <dsp:txXfrm>
        <a:off x="2354676" y="140362"/>
        <a:ext cx="1462858" cy="450653"/>
      </dsp:txXfrm>
    </dsp:sp>
    <dsp:sp modelId="{6A4CE5C6-55C1-415C-AB18-4B4272B17262}">
      <dsp:nvSpPr>
        <dsp:cNvPr id="0" name=""/>
        <dsp:cNvSpPr/>
      </dsp:nvSpPr>
      <dsp:spPr>
        <a:xfrm rot="2479777">
          <a:off x="3468860" y="1920310"/>
          <a:ext cx="5850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5019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C05D0-3FD4-4444-A421-7330012E1B80}">
      <dsp:nvSpPr>
        <dsp:cNvPr id="0" name=""/>
        <dsp:cNvSpPr/>
      </dsp:nvSpPr>
      <dsp:spPr>
        <a:xfrm>
          <a:off x="3248057" y="2113480"/>
          <a:ext cx="2423900" cy="842475"/>
        </a:xfrm>
        <a:prstGeom prst="roundRect">
          <a:avLst/>
        </a:prstGeom>
        <a:solidFill>
          <a:schemeClr val="accent4">
            <a:shade val="50000"/>
            <a:hueOff val="-393085"/>
            <a:satOff val="-34857"/>
            <a:lumOff val="51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100" kern="12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retención efectuada o percepción soportada como cliente o usuario.</a:t>
          </a:r>
          <a:endParaRPr lang="es-PE" sz="1100" kern="12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3289183" y="2154606"/>
        <a:ext cx="2341648" cy="760223"/>
      </dsp:txXfrm>
    </dsp:sp>
    <dsp:sp modelId="{27792F8F-4B03-4D95-83BD-7E513981EFBF}">
      <dsp:nvSpPr>
        <dsp:cNvPr id="0" name=""/>
        <dsp:cNvSpPr/>
      </dsp:nvSpPr>
      <dsp:spPr>
        <a:xfrm rot="8197005">
          <a:off x="2244395" y="1893320"/>
          <a:ext cx="483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874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6AB7B-21FF-41CC-A8FC-895D57AB91A9}">
      <dsp:nvSpPr>
        <dsp:cNvPr id="0" name=""/>
        <dsp:cNvSpPr/>
      </dsp:nvSpPr>
      <dsp:spPr>
        <a:xfrm>
          <a:off x="494751" y="2059500"/>
          <a:ext cx="2678531" cy="900643"/>
        </a:xfrm>
        <a:prstGeom prst="roundRect">
          <a:avLst/>
        </a:prstGeom>
        <a:solidFill>
          <a:schemeClr val="accent4">
            <a:shade val="50000"/>
            <a:hueOff val="-196543"/>
            <a:satOff val="-17428"/>
            <a:lumOff val="259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100" kern="1200" dirty="0">
              <a:effectLst/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rPr>
            <a:t>La existencia de bienes o servicios que no hayan sido transferidos o prestados por el emisor del comprobante de pago o nota de débito.</a:t>
          </a:r>
          <a:endParaRPr lang="es-PE" sz="1100" kern="1200" dirty="0">
            <a:latin typeface="Roboto Slab" panose="020B0604020202020204" charset="0"/>
            <a:ea typeface="Roboto Slab" panose="020B0604020202020204" charset="0"/>
            <a:cs typeface="Roboto Slab" panose="020B0604020202020204" charset="0"/>
          </a:endParaRPr>
        </a:p>
      </dsp:txBody>
      <dsp:txXfrm>
        <a:off x="538717" y="2103466"/>
        <a:ext cx="2590599" cy="812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DFD3B-4260-46CE-8EE8-07696416982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7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78270-5907-4B81-90E5-1043A051767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9775"/>
            <a:ext cx="6478588" cy="36449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7088"/>
            <a:ext cx="4891088" cy="4105275"/>
          </a:xfrm>
          <a:noFill/>
          <a:ln/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7577C-7E43-4B95-ABA0-6831AD8B081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marL="223838" indent="-223838" algn="just" eaLnBrk="1" hangingPunct="1">
              <a:spcBef>
                <a:spcPct val="50000"/>
              </a:spcBef>
            </a:pPr>
            <a:endParaRPr lang="es-PE" sz="900" dirty="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A3E80-239C-4043-95D8-E5949108DE96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marL="223838" indent="-223838" algn="just" eaLnBrk="1" hangingPunct="1">
              <a:spcBef>
                <a:spcPct val="50000"/>
              </a:spcBef>
            </a:pPr>
            <a:endParaRPr lang="es-PE" sz="90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8C2A6-85DB-4240-A9CD-C9DC45492FA1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PE" sz="9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5F4A6-2487-4CD7-A7BC-A936AD425E5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marL="223838" indent="-223838" algn="just" eaLnBrk="1" hangingPunct="1">
              <a:spcBef>
                <a:spcPct val="50000"/>
              </a:spcBef>
            </a:pPr>
            <a:endParaRPr lang="es-PE" sz="90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28176-40FA-4262-9EA4-E3FEC397DBA0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marL="223838" indent="-223838" algn="just" eaLnBrk="1" hangingPunct="1">
              <a:spcBef>
                <a:spcPct val="50000"/>
              </a:spcBef>
            </a:pPr>
            <a:endParaRPr lang="es-PE" sz="90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B35E2-3717-4911-9548-5ED2F7AD678F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39775"/>
            <a:ext cx="6477000" cy="36449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38675"/>
            <a:ext cx="4894262" cy="4103688"/>
          </a:xfrm>
          <a:noFill/>
          <a:ln/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s-P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DFD3B-4260-46CE-8EE8-076964169823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26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C8C665F-CF69-4413-9E23-4502EB3D312D}" type="datetimeFigureOut">
              <a:rPr lang="es-ES"/>
              <a:pPr>
                <a:defRPr/>
              </a:pPr>
              <a:t>01/02/2024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19080E-6A5D-45AF-A921-EC1A4C2054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94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6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2548D5E-BBB5-4098-B82C-5445DBFBAC8E}"/>
              </a:ext>
            </a:extLst>
          </p:cNvPr>
          <p:cNvSpPr/>
          <p:nvPr/>
        </p:nvSpPr>
        <p:spPr>
          <a:xfrm>
            <a:off x="244595" y="2830010"/>
            <a:ext cx="7540906" cy="17304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Google Shape;109;p13">
            <a:extLst>
              <a:ext uri="{FF2B5EF4-FFF2-40B4-BE49-F238E27FC236}">
                <a16:creationId xmlns:a16="http://schemas.microsoft.com/office/drawing/2014/main" id="{3BE548DF-CED4-4944-B7AC-EF9BE8AAC3E2}"/>
              </a:ext>
            </a:extLst>
          </p:cNvPr>
          <p:cNvSpPr txBox="1">
            <a:spLocks/>
          </p:cNvSpPr>
          <p:nvPr/>
        </p:nvSpPr>
        <p:spPr>
          <a:xfrm>
            <a:off x="894510" y="2952930"/>
            <a:ext cx="6038853" cy="81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sz="3600" dirty="0">
                <a:solidFill>
                  <a:schemeClr val="bg1"/>
                </a:solidFill>
              </a:rPr>
              <a:t>Operaciones no reales IGV</a:t>
            </a:r>
          </a:p>
        </p:txBody>
      </p:sp>
      <p:grpSp>
        <p:nvGrpSpPr>
          <p:cNvPr id="17" name="Google Shape;301;p25">
            <a:extLst>
              <a:ext uri="{FF2B5EF4-FFF2-40B4-BE49-F238E27FC236}">
                <a16:creationId xmlns:a16="http://schemas.microsoft.com/office/drawing/2014/main" id="{ABB5E6A7-2973-443F-98F5-4D9A9F86AC2C}"/>
              </a:ext>
            </a:extLst>
          </p:cNvPr>
          <p:cNvGrpSpPr/>
          <p:nvPr/>
        </p:nvGrpSpPr>
        <p:grpSpPr>
          <a:xfrm>
            <a:off x="6933363" y="3913834"/>
            <a:ext cx="570730" cy="434288"/>
            <a:chOff x="5247525" y="3007275"/>
            <a:chExt cx="517575" cy="384825"/>
          </a:xfrm>
        </p:grpSpPr>
        <p:sp>
          <p:nvSpPr>
            <p:cNvPr id="18" name="Google Shape;302;p25">
              <a:extLst>
                <a:ext uri="{FF2B5EF4-FFF2-40B4-BE49-F238E27FC236}">
                  <a16:creationId xmlns:a16="http://schemas.microsoft.com/office/drawing/2014/main" id="{510FFD8E-BBFA-4568-A21B-935FC72D5305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3;p25">
              <a:extLst>
                <a:ext uri="{FF2B5EF4-FFF2-40B4-BE49-F238E27FC236}">
                  <a16:creationId xmlns:a16="http://schemas.microsoft.com/office/drawing/2014/main" id="{18E56B69-2925-4C03-B2D3-06AE63D4A860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8CB1E60-FD0D-4C97-A4E5-D5C4B3C70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699" y="246184"/>
            <a:ext cx="979918" cy="25971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C597CC1-92C0-4666-9783-2592CF2E97B0}"/>
              </a:ext>
            </a:extLst>
          </p:cNvPr>
          <p:cNvSpPr/>
          <p:nvPr/>
        </p:nvSpPr>
        <p:spPr>
          <a:xfrm>
            <a:off x="965862" y="3767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Decreto Supremo N° 055-99-EF</a:t>
            </a:r>
          </a:p>
          <a:p>
            <a:r>
              <a:rPr lang="es-PE" b="1" dirty="0">
                <a:solidFill>
                  <a:schemeClr val="bg1"/>
                </a:solidFill>
              </a:rPr>
              <a:t>Decreto Supremo N° 136-96-EF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14D13-A004-470C-B92E-BFD2370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PE" dirty="0">
                <a:solidFill>
                  <a:schemeClr val="bg1"/>
                </a:solidFill>
              </a:rPr>
            </a:br>
            <a:r>
              <a:rPr lang="es-PE" dirty="0">
                <a:solidFill>
                  <a:schemeClr val="bg1"/>
                </a:solidFill>
              </a:rPr>
              <a:t>Operaciones No Reales - Modalidades</a:t>
            </a:r>
            <a:br>
              <a:rPr lang="es-PE" dirty="0">
                <a:solidFill>
                  <a:schemeClr val="bg1"/>
                </a:solidFill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45858-3B0F-4195-A80E-4E6A23093F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3375" y="1766888"/>
            <a:ext cx="7540625" cy="3159125"/>
          </a:xfrm>
        </p:spPr>
        <p:txBody>
          <a:bodyPr/>
          <a:lstStyle/>
          <a:p>
            <a:pPr marL="0" indent="0">
              <a:buNone/>
            </a:pPr>
            <a:r>
              <a:rPr lang="es-PE" sz="2100" dirty="0">
                <a:solidFill>
                  <a:schemeClr val="bg1"/>
                </a:solidFill>
              </a:rPr>
              <a:t>Operaciones No Reales - Modalidades</a:t>
            </a:r>
          </a:p>
          <a:p>
            <a:pPr marL="0" indent="0">
              <a:buNone/>
            </a:pPr>
            <a:r>
              <a:rPr lang="es-PE" sz="2100" dirty="0">
                <a:solidFill>
                  <a:schemeClr val="bg1"/>
                </a:solidFill>
              </a:rPr>
              <a:t>Operaciones No Reales - Modalidades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F1E141E-67D7-4589-A48F-EDCE562DC112}"/>
              </a:ext>
            </a:extLst>
          </p:cNvPr>
          <p:cNvSpPr/>
          <p:nvPr/>
        </p:nvSpPr>
        <p:spPr>
          <a:xfrm>
            <a:off x="1544855" y="1879319"/>
            <a:ext cx="5995770" cy="1944216"/>
          </a:xfrm>
          <a:prstGeom prst="roundRect">
            <a:avLst>
              <a:gd name="adj" fmla="val 924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sz="1275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Operación Inexistente o Simulada</a:t>
            </a:r>
          </a:p>
          <a:p>
            <a:pPr lvl="0"/>
            <a:endParaRPr lang="es-PE" sz="1275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lvl="0"/>
            <a:r>
              <a:rPr lang="es-PE" sz="1275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Aquella en la que si bien se emite un comprobante de pago o nota de débito, la operación gravada que consta en éste es inexistente o simulada, permitiendo determinar que nunca se efectuó la transferencia de bienes, prestación o utilización de servicios o contrato de construcción.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99B48D-3AE4-4D87-8681-E497C65F783F}"/>
              </a:ext>
            </a:extLst>
          </p:cNvPr>
          <p:cNvSpPr/>
          <p:nvPr/>
        </p:nvSpPr>
        <p:spPr>
          <a:xfrm>
            <a:off x="2762799" y="3823535"/>
            <a:ext cx="3618402" cy="3108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a) Artículo 44° LIGV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A582A2C-42E8-4037-950E-EDB015E4C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8194" name="Picture 2" descr="Forbidden premium icon">
            <a:extLst>
              <a:ext uri="{FF2B5EF4-FFF2-40B4-BE49-F238E27FC236}">
                <a16:creationId xmlns:a16="http://schemas.microsoft.com/office/drawing/2014/main" id="{E7E00F7C-B3E9-4E58-AB4B-D8ED07D1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36" y="648008"/>
            <a:ext cx="688407" cy="6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9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14D13-A004-470C-B92E-BFD2370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PE" dirty="0">
                <a:solidFill>
                  <a:schemeClr val="bg1"/>
                </a:solidFill>
              </a:rPr>
            </a:br>
            <a:r>
              <a:rPr lang="es-PE" dirty="0">
                <a:solidFill>
                  <a:schemeClr val="bg1"/>
                </a:solidFill>
              </a:rPr>
              <a:t>Operaciones No Reales - Modalidades</a:t>
            </a:r>
            <a:br>
              <a:rPr lang="es-PE" dirty="0">
                <a:solidFill>
                  <a:schemeClr val="bg1"/>
                </a:solidFill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45858-3B0F-4195-A80E-4E6A23093F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3375" y="1766888"/>
            <a:ext cx="7540625" cy="3159125"/>
          </a:xfrm>
        </p:spPr>
        <p:txBody>
          <a:bodyPr/>
          <a:lstStyle/>
          <a:p>
            <a:pPr marL="0" indent="0">
              <a:buNone/>
            </a:pPr>
            <a:r>
              <a:rPr lang="es-PE" sz="2100" dirty="0">
                <a:solidFill>
                  <a:schemeClr val="bg1"/>
                </a:solidFill>
              </a:rPr>
              <a:t>Operaciones No Reales - Modalidades</a:t>
            </a:r>
          </a:p>
          <a:p>
            <a:pPr marL="0" indent="0">
              <a:buNone/>
            </a:pPr>
            <a:r>
              <a:rPr lang="es-PE" sz="2100" dirty="0">
                <a:solidFill>
                  <a:schemeClr val="bg1"/>
                </a:solidFill>
              </a:rPr>
              <a:t>Operaciones No Reales - Modalidades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F1E141E-67D7-4589-A48F-EDCE562DC112}"/>
              </a:ext>
            </a:extLst>
          </p:cNvPr>
          <p:cNvSpPr/>
          <p:nvPr/>
        </p:nvSpPr>
        <p:spPr>
          <a:xfrm>
            <a:off x="1544855" y="2023698"/>
            <a:ext cx="5995770" cy="2322610"/>
          </a:xfrm>
          <a:prstGeom prst="roundRect">
            <a:avLst>
              <a:gd name="adj" fmla="val 924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PE" sz="1200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Operación realizada con un tercero</a:t>
            </a:r>
          </a:p>
          <a:p>
            <a:pPr lvl="0" algn="just"/>
            <a:endParaRPr lang="es-PE" sz="120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lvl="0" algn="just"/>
            <a:r>
              <a:rPr lang="es-PE" sz="12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El emisor que figura en el comprobante de pago o nota de débito, no ha realizado verdaderamente la operación, habiéndose empleado su nombre y documentos para simular dicha operación.</a:t>
            </a:r>
          </a:p>
          <a:p>
            <a:pPr lvl="0" algn="just"/>
            <a:endParaRPr lang="es-PE" sz="120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200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Nota: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2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El adquirente puede mantener el derecho al crédito fiscal si la operación ha sido cancelada con medios de pago señalados en el RLIGV.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99B48D-3AE4-4D87-8681-E497C65F783F}"/>
              </a:ext>
            </a:extLst>
          </p:cNvPr>
          <p:cNvSpPr/>
          <p:nvPr/>
        </p:nvSpPr>
        <p:spPr>
          <a:xfrm>
            <a:off x="2762799" y="4346308"/>
            <a:ext cx="3618402" cy="3338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a) Artículo 44° LIGV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F6343A3-3A26-4229-905D-7F9E36665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7" name="Picture 2" descr="Forbidden premium icon">
            <a:extLst>
              <a:ext uri="{FF2B5EF4-FFF2-40B4-BE49-F238E27FC236}">
                <a16:creationId xmlns:a16="http://schemas.microsoft.com/office/drawing/2014/main" id="{B31F58DF-FA97-4F4D-AB56-550D8C63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36" y="648008"/>
            <a:ext cx="688407" cy="6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136B8-8E3D-46BB-90D0-8EA1C9C9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Efectos de Operación No Real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B3244D2-9C4B-4076-908D-7273D95F38C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056702"/>
              </p:ext>
            </p:extLst>
          </p:nvPr>
        </p:nvGraphicFramePr>
        <p:xfrm>
          <a:off x="1665170" y="1784785"/>
          <a:ext cx="6172200" cy="302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áfico 4">
            <a:extLst>
              <a:ext uri="{FF2B5EF4-FFF2-40B4-BE49-F238E27FC236}">
                <a16:creationId xmlns:a16="http://schemas.microsoft.com/office/drawing/2014/main" id="{1F3021B1-4B0B-4DC5-9170-A449EC7D3D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6" name="Picture 2" descr="Forbidden premium icon">
            <a:extLst>
              <a:ext uri="{FF2B5EF4-FFF2-40B4-BE49-F238E27FC236}">
                <a16:creationId xmlns:a16="http://schemas.microsoft.com/office/drawing/2014/main" id="{7FB43912-6D7D-499E-B831-13D6E7C0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36" y="648008"/>
            <a:ext cx="688407" cy="6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4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04AD63E-2893-4E51-B3DC-65DC9812F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885620"/>
              </p:ext>
            </p:extLst>
          </p:nvPr>
        </p:nvGraphicFramePr>
        <p:xfrm>
          <a:off x="2286000" y="1329612"/>
          <a:ext cx="4572000" cy="264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CD9C607-BD5D-44B9-BFB1-941A5760C03F}"/>
              </a:ext>
            </a:extLst>
          </p:cNvPr>
          <p:cNvSpPr/>
          <p:nvPr/>
        </p:nvSpPr>
        <p:spPr>
          <a:xfrm>
            <a:off x="2006715" y="4207668"/>
            <a:ext cx="5221858" cy="63180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dirty="0">
              <a:solidFill>
                <a:srgbClr val="00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ctr"/>
            <a:r>
              <a:rPr lang="es-PE" sz="105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Las operaciones no reales señaladas en los incisos a) y b) del Artículo 44° del Decreto se configuran con o sin el consentimiento del sujeto que figura como emisor del comprobante de pago.</a:t>
            </a:r>
            <a:endParaRPr lang="es-PE" sz="105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ctr"/>
            <a:endParaRPr lang="es-PE" sz="105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2679641-E6A0-45EC-B304-B099BD203F54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183D358-A39C-424A-8F44-810BEA89B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2" y="404399"/>
            <a:ext cx="5172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8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Esquema Resumen</a:t>
            </a:r>
          </a:p>
        </p:txBody>
      </p:sp>
    </p:spTree>
    <p:extLst>
      <p:ext uri="{BB962C8B-B14F-4D97-AF65-F5344CB8AC3E}">
        <p14:creationId xmlns:p14="http://schemas.microsoft.com/office/powerpoint/2010/main" val="148507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5A47494-D2E8-43E5-8AFE-71E27DC268DA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D8AE9E-C4CC-4D10-A5F6-DB84348469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9079" y="289832"/>
            <a:ext cx="3208338" cy="567924"/>
          </a:xfrm>
        </p:spPr>
        <p:txBody>
          <a:bodyPr/>
          <a:lstStyle/>
          <a:p>
            <a:r>
              <a:rPr lang="es-PE" dirty="0"/>
              <a:t>Acreditación - Limitaciones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144DD2C-9585-4CE0-9CDD-2B8DCD36D05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6492905"/>
              </p:ext>
            </p:extLst>
          </p:nvPr>
        </p:nvGraphicFramePr>
        <p:xfrm>
          <a:off x="1485900" y="1288700"/>
          <a:ext cx="6172200" cy="327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67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F203E-272B-426F-A38C-540497FD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Uso Excepcional del Crédito Fiscal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B3666-68BD-4B10-9A96-30495E6EC0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8724" y="1679526"/>
            <a:ext cx="6869435" cy="2773362"/>
          </a:xfrm>
        </p:spPr>
        <p:txBody>
          <a:bodyPr/>
          <a:lstStyle/>
          <a:p>
            <a:pPr marL="75009" indent="0" algn="just">
              <a:buNone/>
            </a:pPr>
            <a:r>
              <a:rPr lang="es-PE" sz="120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En el supuesto señalado en </a:t>
            </a:r>
            <a:r>
              <a:rPr lang="es-PE" sz="1200" b="1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el inciso b) del artículo 44° de la LIGV </a:t>
            </a:r>
            <a:r>
              <a:rPr lang="es-PE" sz="120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el adquirente mantendrá el derecho al crédito fiscal siempre que cumpla con lo siguiente:</a:t>
            </a:r>
          </a:p>
          <a:p>
            <a:pPr marL="75009" indent="0" algn="just">
              <a:buNone/>
            </a:pPr>
            <a:endParaRPr lang="es-PE" sz="1200" dirty="0">
              <a:solidFill>
                <a:srgbClr val="00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271463" indent="-197644" algn="just">
              <a:buNone/>
            </a:pPr>
            <a:r>
              <a:rPr lang="es-PE" sz="120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a) Utilice los medios de pago y cumpla con los requisitos señalados en el numeral 2.3 del Artículo 6°. </a:t>
            </a:r>
          </a:p>
          <a:p>
            <a:pPr marL="271463" indent="-197644" algn="just">
              <a:buNone/>
            </a:pPr>
            <a:r>
              <a:rPr lang="es-PE" sz="120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b) Los  bienes  adquiridos  o los  servicios utilizados sean los mismos que los consignados en el comprobante de pago.</a:t>
            </a:r>
          </a:p>
          <a:p>
            <a:pPr marL="271463" indent="-197644" algn="just">
              <a:buNone/>
            </a:pPr>
            <a:r>
              <a:rPr lang="es-PE" sz="1200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c)  El comprobante de pago reúna los requisitos para gozar del crédito fiscal, excepto el de haber consignado la identificación del transferente, prestador del servicio o constructor.</a:t>
            </a:r>
            <a:endParaRPr lang="es-PE" sz="12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indent="0">
              <a:buNone/>
            </a:pPr>
            <a:endParaRPr lang="es-PE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7F2888C-7EEB-44C9-9555-0F9DD837AF3E}"/>
              </a:ext>
            </a:extLst>
          </p:cNvPr>
          <p:cNvSpPr/>
          <p:nvPr/>
        </p:nvSpPr>
        <p:spPr>
          <a:xfrm>
            <a:off x="1311312" y="4052234"/>
            <a:ext cx="6788348" cy="7026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05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Aun habiendo cumplido con lo señalado anteriormente, se perderá el derecho al  crédito fiscal si se comprueba que el adquirente o usuario tuvo conocimiento, al momento de realizar la operación, que el emisor que figura en el comprobante de pago o nota de débito, no efectuó verdaderamente la operación.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A9B7670-E231-4128-A0DC-8903C763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2050" name="Picture 2" descr="Tax free icon">
            <a:extLst>
              <a:ext uri="{FF2B5EF4-FFF2-40B4-BE49-F238E27FC236}">
                <a16:creationId xmlns:a16="http://schemas.microsoft.com/office/drawing/2014/main" id="{EC92980B-840F-4EB6-98C6-951F17B9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42" y="690612"/>
            <a:ext cx="596967" cy="5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4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3FB8A-A22E-490A-BCB3-47EFF37E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Medios de pago</a:t>
            </a:r>
            <a:br>
              <a:rPr lang="es-PE" dirty="0"/>
            </a:br>
            <a:r>
              <a:rPr lang="es-PE" dirty="0"/>
              <a:t>en el RLIGV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87EAA8-D29F-4E2B-86DF-0B902B42E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7596" y="2052220"/>
            <a:ext cx="6172200" cy="1658319"/>
          </a:xfrm>
        </p:spPr>
        <p:txBody>
          <a:bodyPr/>
          <a:lstStyle/>
          <a:p>
            <a:pPr marL="0" indent="0">
              <a:buNone/>
            </a:pPr>
            <a:r>
              <a:rPr lang="es-PE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 fin de poder utilizar el crédito fiscal de forma excepcional, deberá haberse utilizado los siguiente medios de pago señalados en el </a:t>
            </a:r>
            <a:r>
              <a:rPr lang="es-PE" sz="105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Numeral 2.3.1 Artículo 6° del RLIGV:</a:t>
            </a:r>
          </a:p>
          <a:p>
            <a:pPr marL="0" indent="0">
              <a:buNone/>
            </a:pPr>
            <a:endParaRPr lang="es-PE" sz="105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03609" indent="-228600">
              <a:buSzPct val="136000"/>
              <a:buFont typeface="+mj-lt"/>
              <a:buAutoNum type="alphaLcPeriod"/>
            </a:pPr>
            <a:r>
              <a:rPr lang="es-ES_tradnl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Transferencia de fondos,</a:t>
            </a:r>
          </a:p>
          <a:p>
            <a:pPr marL="303609" indent="-228600">
              <a:buSzPct val="136000"/>
              <a:buFont typeface="+mj-lt"/>
              <a:buAutoNum type="alphaLcPeriod"/>
            </a:pPr>
            <a:r>
              <a:rPr lang="es-ES_tradnl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Cheques con la cláusula “no negociables”, “intransferibles”,  “no a la orden” u otro equivalente, u               </a:t>
            </a:r>
          </a:p>
          <a:p>
            <a:pPr marL="303609" indent="-228600">
              <a:buSzPct val="136000"/>
              <a:buFont typeface="+mj-lt"/>
              <a:buAutoNum type="alphaLcPeriod"/>
            </a:pPr>
            <a:r>
              <a:rPr lang="es-ES_tradnl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Orde</a:t>
            </a:r>
            <a:r>
              <a:rPr lang="es-PE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</a:t>
            </a:r>
            <a:r>
              <a:rPr lang="es-ES_tradnl" sz="10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de pago.</a:t>
            </a:r>
            <a:endParaRPr lang="es-PE" sz="105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77BA48A-1F79-423D-A5E4-935FFF1B7D1B}"/>
              </a:ext>
            </a:extLst>
          </p:cNvPr>
          <p:cNvSpPr/>
          <p:nvPr/>
        </p:nvSpPr>
        <p:spPr>
          <a:xfrm>
            <a:off x="2008441" y="4061466"/>
            <a:ext cx="4590510" cy="3780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/>
              <a:t>Inciso b) numeral 15.4 artículo 15° del RLIGV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5A6CCCF-89D5-4608-A7A8-06230EFEB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3074" name="Picture 2" descr="método de pago icono gratis">
            <a:extLst>
              <a:ext uri="{FF2B5EF4-FFF2-40B4-BE49-F238E27FC236}">
                <a16:creationId xmlns:a16="http://schemas.microsoft.com/office/drawing/2014/main" id="{2BC27385-C4DF-49F5-8280-A0305985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51" y="719423"/>
            <a:ext cx="676977" cy="6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9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052E3-4E38-4308-89EB-AC39092F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Caso Práctico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DCB5C-FF1F-4DF8-9D3A-A8588AF53D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56059" y="1964205"/>
            <a:ext cx="6386363" cy="2367163"/>
          </a:xfrm>
        </p:spPr>
        <p:txBody>
          <a:bodyPr/>
          <a:lstStyle/>
          <a:p>
            <a:pPr marL="0" indent="0" algn="just">
              <a:buNone/>
            </a:pPr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Juan Romero EIRL se dedica a vender accesorios de computadoras en el Centro Comercial “Los Faroles”. El día 11 de setiembre de 2021 efectúa una venta por el monto de S/ 2,000 a la señora Sonia Rojas y le entrega una factura por dicho monto, emitido por la empresa “Accesorios y Tecnología S.A.C” que colabora en la operación simulada. El mismo día la compradora, que desconocía que la factura no le correspondía al vendedor, efectuó el pago mediante transferencia de fondos a la cuenta de Juan Romero.</a:t>
            </a:r>
          </a:p>
          <a:p>
            <a:pPr marL="0" indent="0" algn="just">
              <a:buNone/>
            </a:pPr>
            <a:r>
              <a:rPr lang="es-PE" sz="12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Responda usted:</a:t>
            </a:r>
          </a:p>
          <a:p>
            <a:pPr marL="0" indent="0" algn="just">
              <a:buNone/>
            </a:pPr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a) ¿Se trata de una operación no real para efectos del IGV? ¿De qué tipo?</a:t>
            </a:r>
          </a:p>
          <a:p>
            <a:pPr marL="0" indent="0" algn="just">
              <a:buNone/>
            </a:pPr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b) ¿Cuales serían las consecuencias?</a:t>
            </a:r>
          </a:p>
          <a:p>
            <a:pPr marL="0" indent="0" algn="just">
              <a:buNone/>
            </a:pPr>
            <a:r>
              <a:rPr lang="es-PE" sz="12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c) ¿La compradora podría utilizar excepcionalmente el crédito fiscal?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1459703-2E29-490F-99DD-9F46971E6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5124" name="Picture 4" descr="Student premium icon">
            <a:extLst>
              <a:ext uri="{FF2B5EF4-FFF2-40B4-BE49-F238E27FC236}">
                <a16:creationId xmlns:a16="http://schemas.microsoft.com/office/drawing/2014/main" id="{5D6F7F9B-9DD2-49E8-94A2-FD024409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06" y="656323"/>
            <a:ext cx="686602" cy="6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12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3D556-E365-4203-9040-CA99A14E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Caso Práctico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DB16F-D21E-4E03-83BA-1D66C52AB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1760" y="1935330"/>
            <a:ext cx="5611528" cy="2554855"/>
          </a:xfrm>
        </p:spPr>
        <p:txBody>
          <a:bodyPr/>
          <a:lstStyle/>
          <a:p>
            <a:pPr marL="0" indent="0" algn="just">
              <a:buNone/>
            </a:pPr>
            <a:r>
              <a:rPr lang="es-PE" sz="10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Respuestas:</a:t>
            </a:r>
          </a:p>
          <a:p>
            <a:pPr marL="0" indent="0" algn="just">
              <a:buNone/>
            </a:pPr>
            <a:endParaRPr lang="es-PE" sz="10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228600" indent="-228600" algn="just">
              <a:buSzPct val="100000"/>
              <a:buFont typeface="+mj-lt"/>
              <a:buAutoNum type="alphaLcPeriod"/>
            </a:pPr>
            <a:r>
              <a:rPr lang="es-PE" sz="10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Se trata de una operación no real, según el supuesto señalado en el inciso b) del artículo 44° de la LIGV al haberse entregado a la compradora una factura que corresponde a una empresa distinta (“Accesorios y Tecnología  S.A.C), ocultándose la identidad del verdadero vendedor “Juan Romero EIRL”.</a:t>
            </a:r>
          </a:p>
          <a:p>
            <a:pPr marL="228600" indent="-228600" algn="just">
              <a:buSzPct val="100000"/>
              <a:buFont typeface="+mj-lt"/>
              <a:buAutoNum type="alphaLcPeriod"/>
            </a:pPr>
            <a:r>
              <a:rPr lang="es-PE" sz="10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La empresa “Accesorios y Tecnología S.A.C” se encontrará obligada al pago del IGV señalado en la factura y la compradora no podría utilizar como  crédito fiscal el IGV consignado en dicho comprobante de pago.</a:t>
            </a:r>
          </a:p>
          <a:p>
            <a:pPr marL="228600" indent="-228600" algn="just">
              <a:buSzPct val="100000"/>
              <a:buFont typeface="+mj-lt"/>
              <a:buAutoNum type="alphaLcPeriod"/>
            </a:pPr>
            <a:r>
              <a:rPr lang="es-PE" sz="10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Respecto al pago efectuado mediante transferencia de fondos, dado que se ha efectuado a la cuenta corriente de Juan Romero, no podría salvar el uso del crédito fiscal, ya que se hubiera salvado el uso del crédito fiscal si la transferencia se realizaba a la cuenta corriente de la empresa emisora de la factura (inciso a) acápite i) numeral 2.3.2. del artículo 6° del RLIGV).</a:t>
            </a: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002319C-4C56-4E08-87E4-30A24FA14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5" name="Picture 4" descr="Student premium icon">
            <a:extLst>
              <a:ext uri="{FF2B5EF4-FFF2-40B4-BE49-F238E27FC236}">
                <a16:creationId xmlns:a16="http://schemas.microsoft.com/office/drawing/2014/main" id="{4A8801D1-4F8B-4A2A-BF60-86D6E30F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06" y="656323"/>
            <a:ext cx="686602" cy="6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9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ctrTitle" idx="4294967295"/>
          </p:nvPr>
        </p:nvSpPr>
        <p:spPr>
          <a:xfrm>
            <a:off x="1679775" y="1962446"/>
            <a:ext cx="66261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7200" dirty="0">
                <a:solidFill>
                  <a:srgbClr val="3B8D61"/>
                </a:solidFill>
              </a:rPr>
              <a:t>Gracias</a:t>
            </a:r>
            <a:endParaRPr sz="4800" dirty="0">
              <a:solidFill>
                <a:srgbClr val="3B8D61"/>
              </a:solidFill>
            </a:endParaRPr>
          </a:p>
        </p:txBody>
      </p:sp>
      <p:grpSp>
        <p:nvGrpSpPr>
          <p:cNvPr id="358" name="Google Shape;358;p29"/>
          <p:cNvGrpSpPr/>
          <p:nvPr/>
        </p:nvGrpSpPr>
        <p:grpSpPr>
          <a:xfrm>
            <a:off x="5348279" y="2049924"/>
            <a:ext cx="765211" cy="719944"/>
            <a:chOff x="5972700" y="2330200"/>
            <a:chExt cx="411625" cy="387275"/>
          </a:xfrm>
        </p:grpSpPr>
        <p:sp>
          <p:nvSpPr>
            <p:cNvPr id="359" name="Google Shape;359;p2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1657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1657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01FD1-06B5-4BBD-AD70-97E97038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7E2F0C-9DB6-49A3-941D-B23E9E3DA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</a:t>
            </a:fld>
            <a:endParaRPr lang="es-PE"/>
          </a:p>
        </p:txBody>
      </p:sp>
      <p:sp>
        <p:nvSpPr>
          <p:cNvPr id="6" name="Text Box 2050">
            <a:extLst>
              <a:ext uri="{FF2B5EF4-FFF2-40B4-BE49-F238E27FC236}">
                <a16:creationId xmlns:a16="http://schemas.microsoft.com/office/drawing/2014/main" id="{0734D263-398C-4038-BD21-B58788A10F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46175" y="2176598"/>
            <a:ext cx="2877185" cy="164657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1600" indent="0" algn="just">
              <a:buNone/>
            </a:pPr>
            <a:r>
              <a:rPr lang="es-ES" sz="1400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1) Mapa Conceptual del IGV</a:t>
            </a:r>
          </a:p>
          <a:p>
            <a:pPr marL="101600" indent="0" algn="just">
              <a:buNone/>
            </a:pPr>
            <a:endParaRPr lang="es-ES" sz="1400" b="1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101600" indent="0" algn="just">
              <a:buNone/>
            </a:pPr>
            <a:r>
              <a:rPr lang="es-ES" sz="1400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2) Crédito Fiscal:</a:t>
            </a: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Sustanciales</a:t>
            </a: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Formales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155844-1BF0-4F2C-86F9-84460CB81A9C}"/>
              </a:ext>
            </a:extLst>
          </p:cNvPr>
          <p:cNvSpPr/>
          <p:nvPr/>
        </p:nvSpPr>
        <p:spPr>
          <a:xfrm>
            <a:off x="4354825" y="2233542"/>
            <a:ext cx="4572000" cy="21082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Clr>
                <a:srgbClr val="114454"/>
              </a:buClr>
              <a:buSzPts val="2000"/>
            </a:pPr>
            <a:r>
              <a:rPr lang="es-ES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3) Operaciones No Reales</a:t>
            </a:r>
          </a:p>
          <a:p>
            <a:pPr algn="just">
              <a:spcBef>
                <a:spcPts val="600"/>
              </a:spcBef>
              <a:buClr>
                <a:srgbClr val="114454"/>
              </a:buClr>
              <a:buSzPts val="2000"/>
            </a:pPr>
            <a:endParaRPr lang="es-ES" b="1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  <a:sym typeface="Nixie O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Modalidades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Efectos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Acreditación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Uso excepcional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  <a:sym typeface="Nixie One"/>
              </a:rPr>
              <a:t>Medios de pago</a:t>
            </a:r>
          </a:p>
          <a:p>
            <a:pPr algn="just"/>
            <a:endParaRPr lang="es-ES" b="1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just"/>
            <a:r>
              <a:rPr lang="es-ES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4) Caso Práctico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AA52A51-E210-4E50-96DF-0A09E7DA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pic>
        <p:nvPicPr>
          <p:cNvPr id="1026" name="Picture 2" descr="Article free icon">
            <a:extLst>
              <a:ext uri="{FF2B5EF4-FFF2-40B4-BE49-F238E27FC236}">
                <a16:creationId xmlns:a16="http://schemas.microsoft.com/office/drawing/2014/main" id="{8FBEA0E1-A77F-4884-AA91-88A5F395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0" y="766744"/>
            <a:ext cx="556661" cy="5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9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5"/>
          <p:cNvSpPr>
            <a:spLocks noChangeArrowheads="1"/>
          </p:cNvSpPr>
          <p:nvPr/>
        </p:nvSpPr>
        <p:spPr bwMode="auto">
          <a:xfrm>
            <a:off x="3178969" y="1058971"/>
            <a:ext cx="2961084" cy="33694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5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Impuesto General a las Ventas</a:t>
            </a:r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4198144" y="1939797"/>
            <a:ext cx="1173956" cy="68699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Ámbito de </a:t>
            </a:r>
          </a:p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aplicación</a:t>
            </a:r>
          </a:p>
        </p:txBody>
      </p: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3454004" y="4504404"/>
            <a:ext cx="2484834" cy="42267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Impuesto a pagar; o</a:t>
            </a:r>
          </a:p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Saldo a favor mes siguiente</a:t>
            </a:r>
          </a:p>
        </p:txBody>
      </p:sp>
      <p:sp>
        <p:nvSpPr>
          <p:cNvPr id="38918" name="AutoShape 8"/>
          <p:cNvSpPr>
            <a:spLocks noChangeArrowheads="1"/>
          </p:cNvSpPr>
          <p:nvPr/>
        </p:nvSpPr>
        <p:spPr bwMode="auto">
          <a:xfrm>
            <a:off x="4060032" y="4028154"/>
            <a:ext cx="1375172" cy="26431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Crédito fiscal</a:t>
            </a:r>
          </a:p>
        </p:txBody>
      </p:sp>
      <p:sp>
        <p:nvSpPr>
          <p:cNvPr id="38919" name="AutoShape 9"/>
          <p:cNvSpPr>
            <a:spLocks noChangeArrowheads="1"/>
          </p:cNvSpPr>
          <p:nvPr/>
        </p:nvSpPr>
        <p:spPr bwMode="auto">
          <a:xfrm>
            <a:off x="1710928" y="1625473"/>
            <a:ext cx="1975247" cy="153709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Venta muebles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Prestación Servicios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Utilización Servicios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Cont. Construcción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1ra. Vta. Inmueble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Importación</a:t>
            </a:r>
          </a:p>
        </p:txBody>
      </p:sp>
      <p:sp>
        <p:nvSpPr>
          <p:cNvPr id="38920" name="AutoShape 10"/>
          <p:cNvSpPr>
            <a:spLocks noChangeArrowheads="1"/>
          </p:cNvSpPr>
          <p:nvPr/>
        </p:nvSpPr>
        <p:spPr bwMode="auto">
          <a:xfrm>
            <a:off x="4043363" y="3001835"/>
            <a:ext cx="1389460" cy="26431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Base Imponible</a:t>
            </a:r>
          </a:p>
        </p:txBody>
      </p:sp>
      <p:sp>
        <p:nvSpPr>
          <p:cNvPr id="38921" name="AutoShape 11"/>
          <p:cNvSpPr>
            <a:spLocks noChangeArrowheads="1"/>
          </p:cNvSpPr>
          <p:nvPr/>
        </p:nvSpPr>
        <p:spPr bwMode="auto">
          <a:xfrm>
            <a:off x="6000750" y="1539747"/>
            <a:ext cx="1777604" cy="121562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Personas naturales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Sociedad conyugal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Sucesión indivisa</a:t>
            </a:r>
          </a:p>
          <a:p>
            <a:pPr eaLnBrk="1" hangingPunct="1">
              <a:buFontTx/>
              <a:buChar char="•"/>
            </a:pPr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Personas jurídicas </a:t>
            </a:r>
          </a:p>
          <a:p>
            <a:pPr eaLnBrk="1" hangingPunct="1"/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y otras entidades</a:t>
            </a:r>
          </a:p>
        </p:txBody>
      </p:sp>
      <p:sp>
        <p:nvSpPr>
          <p:cNvPr id="38922" name="AutoShape 12"/>
          <p:cNvSpPr>
            <a:spLocks noChangeArrowheads="1"/>
          </p:cNvSpPr>
          <p:nvPr/>
        </p:nvSpPr>
        <p:spPr bwMode="auto">
          <a:xfrm>
            <a:off x="6140053" y="3201860"/>
            <a:ext cx="1004888" cy="26431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Tasa 18%</a:t>
            </a:r>
          </a:p>
        </p:txBody>
      </p:sp>
      <p:sp>
        <p:nvSpPr>
          <p:cNvPr id="38923" name="AutoShape 13"/>
          <p:cNvSpPr>
            <a:spLocks noChangeArrowheads="1"/>
          </p:cNvSpPr>
          <p:nvPr/>
        </p:nvSpPr>
        <p:spPr bwMode="auto">
          <a:xfrm>
            <a:off x="4060032" y="3487610"/>
            <a:ext cx="1375172" cy="26431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Debito fiscal</a:t>
            </a:r>
          </a:p>
        </p:txBody>
      </p:sp>
      <p:sp>
        <p:nvSpPr>
          <p:cNvPr id="38924" name="Line 15"/>
          <p:cNvSpPr>
            <a:spLocks noChangeShapeType="1"/>
          </p:cNvSpPr>
          <p:nvPr/>
        </p:nvSpPr>
        <p:spPr bwMode="auto">
          <a:xfrm>
            <a:off x="5530454" y="3072082"/>
            <a:ext cx="1163240" cy="119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5" name="Line 22"/>
          <p:cNvSpPr>
            <a:spLocks noChangeShapeType="1"/>
          </p:cNvSpPr>
          <p:nvPr/>
        </p:nvSpPr>
        <p:spPr bwMode="auto">
          <a:xfrm>
            <a:off x="6786563" y="3062557"/>
            <a:ext cx="1191" cy="158353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6" name="Line 24"/>
          <p:cNvSpPr>
            <a:spLocks noChangeShapeType="1"/>
          </p:cNvSpPr>
          <p:nvPr/>
        </p:nvSpPr>
        <p:spPr bwMode="auto">
          <a:xfrm>
            <a:off x="4789885" y="2682747"/>
            <a:ext cx="0" cy="29408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7" name="Line 28"/>
          <p:cNvSpPr>
            <a:spLocks noChangeShapeType="1"/>
          </p:cNvSpPr>
          <p:nvPr/>
        </p:nvSpPr>
        <p:spPr bwMode="auto">
          <a:xfrm rot="4966718" flipH="1">
            <a:off x="5608439" y="3559643"/>
            <a:ext cx="17859" cy="142875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8" name="Line 29"/>
          <p:cNvSpPr>
            <a:spLocks noChangeShapeType="1"/>
          </p:cNvSpPr>
          <p:nvPr/>
        </p:nvSpPr>
        <p:spPr bwMode="auto">
          <a:xfrm>
            <a:off x="5700713" y="3611435"/>
            <a:ext cx="1016794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29" name="Line 30"/>
          <p:cNvSpPr>
            <a:spLocks noChangeShapeType="1"/>
          </p:cNvSpPr>
          <p:nvPr/>
        </p:nvSpPr>
        <p:spPr bwMode="auto">
          <a:xfrm flipV="1">
            <a:off x="6787754" y="3487609"/>
            <a:ext cx="0" cy="109538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0" name="AutoShape 31"/>
          <p:cNvSpPr>
            <a:spLocks noChangeArrowheads="1"/>
          </p:cNvSpPr>
          <p:nvPr/>
        </p:nvSpPr>
        <p:spPr bwMode="auto">
          <a:xfrm>
            <a:off x="3757613" y="2148483"/>
            <a:ext cx="264319" cy="33337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/>
          <a:p>
            <a:pPr eaLnBrk="1" hangingPunct="1"/>
            <a:endParaRPr lang="es-PE" sz="1050">
              <a:latin typeface="Calibri" pitchFamily="34" charset="0"/>
            </a:endParaRPr>
          </a:p>
        </p:txBody>
      </p:sp>
      <p:sp>
        <p:nvSpPr>
          <p:cNvPr id="38931" name="AutoShape 32"/>
          <p:cNvSpPr>
            <a:spLocks noChangeArrowheads="1"/>
          </p:cNvSpPr>
          <p:nvPr/>
        </p:nvSpPr>
        <p:spPr bwMode="auto">
          <a:xfrm>
            <a:off x="5545375" y="2111484"/>
            <a:ext cx="264319" cy="29229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/>
          <a:p>
            <a:pPr eaLnBrk="1" hangingPunct="1"/>
            <a:endParaRPr lang="es-PE" sz="1050">
              <a:latin typeface="Calibri" pitchFamily="34" charset="0"/>
            </a:endParaRPr>
          </a:p>
        </p:txBody>
      </p:sp>
      <p:sp>
        <p:nvSpPr>
          <p:cNvPr id="38932" name="Line 33"/>
          <p:cNvSpPr>
            <a:spLocks noChangeShapeType="1"/>
          </p:cNvSpPr>
          <p:nvPr/>
        </p:nvSpPr>
        <p:spPr bwMode="auto">
          <a:xfrm flipH="1">
            <a:off x="3257551" y="3651916"/>
            <a:ext cx="727472" cy="1191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3" name="Line 34"/>
          <p:cNvSpPr>
            <a:spLocks noChangeShapeType="1"/>
          </p:cNvSpPr>
          <p:nvPr/>
        </p:nvSpPr>
        <p:spPr bwMode="auto">
          <a:xfrm>
            <a:off x="3257550" y="3654298"/>
            <a:ext cx="0" cy="450056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4" name="Line 35"/>
          <p:cNvSpPr>
            <a:spLocks noChangeShapeType="1"/>
          </p:cNvSpPr>
          <p:nvPr/>
        </p:nvSpPr>
        <p:spPr bwMode="auto">
          <a:xfrm>
            <a:off x="3257551" y="4166266"/>
            <a:ext cx="727472" cy="1191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5" name="Text Box 37"/>
          <p:cNvSpPr txBox="1">
            <a:spLocks noChangeArrowheads="1"/>
          </p:cNvSpPr>
          <p:nvPr/>
        </p:nvSpPr>
        <p:spPr bwMode="auto">
          <a:xfrm>
            <a:off x="2513410" y="3654297"/>
            <a:ext cx="5810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s-ES_tradnl" sz="1050" b="1">
                <a:solidFill>
                  <a:srgbClr val="FF0000"/>
                </a:solidFill>
              </a:rPr>
              <a:t> (-)</a:t>
            </a:r>
          </a:p>
        </p:txBody>
      </p:sp>
      <p:sp>
        <p:nvSpPr>
          <p:cNvPr id="38936" name="Line 38"/>
          <p:cNvSpPr>
            <a:spLocks noChangeShapeType="1"/>
          </p:cNvSpPr>
          <p:nvPr/>
        </p:nvSpPr>
        <p:spPr bwMode="auto">
          <a:xfrm>
            <a:off x="5941219" y="4171029"/>
            <a:ext cx="1191" cy="264319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7" name="Line 39"/>
          <p:cNvSpPr>
            <a:spLocks noChangeShapeType="1"/>
          </p:cNvSpPr>
          <p:nvPr/>
        </p:nvSpPr>
        <p:spPr bwMode="auto">
          <a:xfrm>
            <a:off x="5945981" y="4332953"/>
            <a:ext cx="1191" cy="158354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8" name="Line 40"/>
          <p:cNvSpPr>
            <a:spLocks noChangeShapeType="1"/>
          </p:cNvSpPr>
          <p:nvPr/>
        </p:nvSpPr>
        <p:spPr bwMode="auto">
          <a:xfrm flipH="1">
            <a:off x="5545932" y="4167457"/>
            <a:ext cx="370285" cy="119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39" name="Text Box 41"/>
          <p:cNvSpPr txBox="1">
            <a:spLocks noChangeArrowheads="1"/>
          </p:cNvSpPr>
          <p:nvPr/>
        </p:nvSpPr>
        <p:spPr bwMode="auto">
          <a:xfrm>
            <a:off x="5942410" y="4007913"/>
            <a:ext cx="121562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s-ES_tradnl" sz="1050" b="1">
                <a:solidFill>
                  <a:srgbClr val="FF0000"/>
                </a:solidFill>
              </a:rPr>
              <a:t> (=)</a:t>
            </a:r>
          </a:p>
        </p:txBody>
      </p:sp>
      <p:sp>
        <p:nvSpPr>
          <p:cNvPr id="38940" name="Oval 42"/>
          <p:cNvSpPr>
            <a:spLocks noChangeArrowheads="1"/>
          </p:cNvSpPr>
          <p:nvPr/>
        </p:nvSpPr>
        <p:spPr bwMode="auto">
          <a:xfrm>
            <a:off x="1371600" y="4130547"/>
            <a:ext cx="1463279" cy="682229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lIns="67500" tIns="35100" rIns="67500" bIns="35100" anchor="ctr"/>
          <a:lstStyle/>
          <a:p>
            <a:pPr algn="ctr" eaLnBrk="1" hangingPunct="1"/>
            <a:r>
              <a:rPr lang="es-ES" sz="12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Exportación</a:t>
            </a:r>
          </a:p>
        </p:txBody>
      </p:sp>
      <p:sp>
        <p:nvSpPr>
          <p:cNvPr id="38941" name="Line 44"/>
          <p:cNvSpPr>
            <a:spLocks noChangeShapeType="1"/>
          </p:cNvSpPr>
          <p:nvPr/>
        </p:nvSpPr>
        <p:spPr bwMode="auto">
          <a:xfrm flipH="1">
            <a:off x="4735116" y="1558797"/>
            <a:ext cx="8334" cy="31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42" name="Line 45"/>
          <p:cNvSpPr>
            <a:spLocks noChangeShapeType="1"/>
          </p:cNvSpPr>
          <p:nvPr/>
        </p:nvSpPr>
        <p:spPr bwMode="auto">
          <a:xfrm flipH="1">
            <a:off x="1549004" y="1233757"/>
            <a:ext cx="1473994" cy="2381"/>
          </a:xfrm>
          <a:prstGeom prst="line">
            <a:avLst/>
          </a:prstGeom>
          <a:noFill/>
          <a:ln w="57150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43" name="Line 47"/>
          <p:cNvSpPr>
            <a:spLocks noChangeShapeType="1"/>
          </p:cNvSpPr>
          <p:nvPr/>
        </p:nvSpPr>
        <p:spPr bwMode="auto">
          <a:xfrm>
            <a:off x="1549004" y="1236138"/>
            <a:ext cx="0" cy="2662238"/>
          </a:xfrm>
          <a:prstGeom prst="line">
            <a:avLst/>
          </a:prstGeom>
          <a:noFill/>
          <a:ln w="57150">
            <a:solidFill>
              <a:srgbClr val="990000"/>
            </a:solidFill>
            <a:prstDash val="dash"/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38944" name="Line 39"/>
          <p:cNvSpPr>
            <a:spLocks noChangeShapeType="1"/>
          </p:cNvSpPr>
          <p:nvPr/>
        </p:nvSpPr>
        <p:spPr bwMode="auto">
          <a:xfrm>
            <a:off x="5885260" y="4504403"/>
            <a:ext cx="163115" cy="105966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 lIns="67500" tIns="35100" rIns="67500" bIns="35100" anchor="ctr"/>
          <a:lstStyle/>
          <a:p>
            <a:endParaRPr lang="es-ES" sz="10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E60832-9DFB-4749-80E9-B8674EB34F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0772" y="216424"/>
            <a:ext cx="3208338" cy="42803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Mapa conceptual</a:t>
            </a:r>
            <a:endParaRPr lang="es-P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4946D7DB-FD18-4E69-BB48-55914BB0E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346" y="187691"/>
            <a:ext cx="952479" cy="253449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69494FF2-0919-4DA0-B715-92308627FBB0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9753FE15-A917-4FD3-B7BA-3BC782A37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615" y="388057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3450" indent="-933450" algn="ctr"/>
            <a:r>
              <a:rPr lang="es-ES_tradnl" sz="18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Mapa conceptual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DDF67D-3C80-437F-B2B3-83B9DC9554F3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1314450" y="1257300"/>
            <a:ext cx="6515100" cy="35433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548870" name="AutoShape 6"/>
          <p:cNvSpPr>
            <a:spLocks noChangeArrowheads="1"/>
          </p:cNvSpPr>
          <p:nvPr/>
        </p:nvSpPr>
        <p:spPr bwMode="auto">
          <a:xfrm>
            <a:off x="1543050" y="2537460"/>
            <a:ext cx="1771650" cy="8572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ES" sz="18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</a:t>
            </a:r>
          </a:p>
          <a:p>
            <a:pPr algn="ctr" eaLnBrk="1" hangingPunct="1"/>
            <a:r>
              <a:rPr lang="es-ES" sz="18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Sustanciales</a:t>
            </a:r>
          </a:p>
        </p:txBody>
      </p:sp>
      <p:sp>
        <p:nvSpPr>
          <p:cNvPr id="548871" name="AutoShape 7"/>
          <p:cNvSpPr>
            <a:spLocks/>
          </p:cNvSpPr>
          <p:nvPr/>
        </p:nvSpPr>
        <p:spPr bwMode="auto">
          <a:xfrm rot="10800000">
            <a:off x="3692129" y="2032711"/>
            <a:ext cx="285750" cy="1912144"/>
          </a:xfrm>
          <a:prstGeom prst="rightBrace">
            <a:avLst>
              <a:gd name="adj1" fmla="val 48360"/>
              <a:gd name="adj2" fmla="val 49495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88069" name="Text Box 8"/>
          <p:cNvSpPr txBox="1">
            <a:spLocks noChangeArrowheads="1"/>
          </p:cNvSpPr>
          <p:nvPr/>
        </p:nvSpPr>
        <p:spPr bwMode="auto">
          <a:xfrm>
            <a:off x="1543615" y="388057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3450" indent="-933450" algn="ctr"/>
            <a:r>
              <a:rPr lang="es-ES_tradnl" sz="18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Crédito Fiscal del IGV</a:t>
            </a:r>
          </a:p>
        </p:txBody>
      </p:sp>
      <p:sp>
        <p:nvSpPr>
          <p:cNvPr id="88070" name="Rectangle 11"/>
          <p:cNvSpPr>
            <a:spLocks noChangeArrowheads="1"/>
          </p:cNvSpPr>
          <p:nvPr/>
        </p:nvSpPr>
        <p:spPr bwMode="auto">
          <a:xfrm>
            <a:off x="1601392" y="4675583"/>
            <a:ext cx="3564731" cy="20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500" b="1" dirty="0">
                <a:solidFill>
                  <a:schemeClr val="tx1"/>
                </a:solidFill>
                <a:latin typeface="Calibri" pitchFamily="34" charset="0"/>
              </a:rPr>
              <a:t>Art. 18° Ley IGV modificado por el D. leg.1116 </a:t>
            </a:r>
          </a:p>
        </p:txBody>
      </p:sp>
      <p:sp>
        <p:nvSpPr>
          <p:cNvPr id="548880" name="AutoShape 16"/>
          <p:cNvSpPr>
            <a:spLocks noChangeArrowheads="1"/>
          </p:cNvSpPr>
          <p:nvPr/>
        </p:nvSpPr>
        <p:spPr bwMode="auto">
          <a:xfrm>
            <a:off x="1871663" y="1223085"/>
            <a:ext cx="3294460" cy="701279"/>
          </a:xfrm>
          <a:prstGeom prst="curvedDownArrow">
            <a:avLst>
              <a:gd name="adj1" fmla="val 44303"/>
              <a:gd name="adj2" fmla="val 88584"/>
              <a:gd name="adj3" fmla="val 33333"/>
            </a:avLst>
          </a:prstGeom>
          <a:solidFill>
            <a:srgbClr val="E6E6E6">
              <a:alpha val="50195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548882" name="AutoShape 18"/>
          <p:cNvSpPr>
            <a:spLocks noChangeArrowheads="1"/>
          </p:cNvSpPr>
          <p:nvPr/>
        </p:nvSpPr>
        <p:spPr bwMode="auto">
          <a:xfrm>
            <a:off x="5486400" y="1493358"/>
            <a:ext cx="1200150" cy="342900"/>
          </a:xfrm>
          <a:prstGeom prst="roundRect">
            <a:avLst>
              <a:gd name="adj" fmla="val 16667"/>
            </a:avLst>
          </a:prstGeom>
          <a:solidFill>
            <a:srgbClr val="8FABE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PE" sz="165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a)</a:t>
            </a:r>
            <a:endParaRPr lang="es-ES" sz="1650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48883" name="AutoShape 19"/>
          <p:cNvSpPr>
            <a:spLocks noChangeArrowheads="1"/>
          </p:cNvSpPr>
          <p:nvPr/>
        </p:nvSpPr>
        <p:spPr bwMode="auto">
          <a:xfrm>
            <a:off x="5543550" y="3059029"/>
            <a:ext cx="1203760" cy="342900"/>
          </a:xfrm>
          <a:prstGeom prst="roundRect">
            <a:avLst>
              <a:gd name="adj" fmla="val 16667"/>
            </a:avLst>
          </a:prstGeom>
          <a:solidFill>
            <a:srgbClr val="8FABE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PE" sz="165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b)</a:t>
            </a:r>
            <a:endParaRPr lang="es-ES" sz="1650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48884" name="AutoShape 20"/>
          <p:cNvSpPr>
            <a:spLocks noChangeArrowheads="1"/>
          </p:cNvSpPr>
          <p:nvPr/>
        </p:nvSpPr>
        <p:spPr bwMode="auto">
          <a:xfrm>
            <a:off x="4085035" y="1979132"/>
            <a:ext cx="3542109" cy="917972"/>
          </a:xfrm>
          <a:prstGeom prst="roundRect">
            <a:avLst>
              <a:gd name="adj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s-PE" sz="12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just" eaLnBrk="1" hangingPunct="1"/>
            <a:r>
              <a:rPr lang="es-PE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Compras aceptadas como  costo o gasto para el Impuesto a la Renta,</a:t>
            </a:r>
            <a:r>
              <a:rPr lang="es-PE" sz="1200" i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aún </a:t>
            </a:r>
            <a:r>
              <a:rPr lang="es-PE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cuando el contribuyente no este afecto a este último  impuesto</a:t>
            </a:r>
            <a:r>
              <a:rPr lang="es-PE" sz="12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.</a:t>
            </a:r>
            <a:endParaRPr lang="es-ES" sz="1200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es-ES" sz="12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48885" name="AutoShape 21"/>
          <p:cNvSpPr>
            <a:spLocks noChangeArrowheads="1"/>
          </p:cNvSpPr>
          <p:nvPr/>
        </p:nvSpPr>
        <p:spPr bwMode="auto">
          <a:xfrm>
            <a:off x="4139803" y="3447171"/>
            <a:ext cx="3443288" cy="514350"/>
          </a:xfrm>
          <a:prstGeom prst="roundRect">
            <a:avLst>
              <a:gd name="adj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s-PE" sz="12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PE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Las compras deben ser destinadas a operaciones gravadas con IGV.</a:t>
            </a:r>
            <a:endParaRPr lang="es-ES" sz="12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es-ES" sz="12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48881" name="AutoShape 17"/>
          <p:cNvSpPr>
            <a:spLocks noChangeArrowheads="1"/>
          </p:cNvSpPr>
          <p:nvPr/>
        </p:nvSpPr>
        <p:spPr bwMode="auto">
          <a:xfrm>
            <a:off x="1763317" y="4030579"/>
            <a:ext cx="3631406" cy="486966"/>
          </a:xfrm>
          <a:prstGeom prst="curvedUpArrow">
            <a:avLst>
              <a:gd name="adj1" fmla="val 101881"/>
              <a:gd name="adj2" fmla="val 203727"/>
              <a:gd name="adj3" fmla="val 33333"/>
            </a:avLst>
          </a:prstGeom>
          <a:solidFill>
            <a:srgbClr val="E6E6E6">
              <a:alpha val="50195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67500" tIns="35100" rIns="67500" bIns="35100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 autoUpdateAnimBg="0"/>
      <p:bldP spid="548871" grpId="0" animBg="1"/>
      <p:bldP spid="548880" grpId="0" animBg="1"/>
      <p:bldP spid="548882" grpId="0" animBg="1" autoUpdateAnimBg="0"/>
      <p:bldP spid="548883" grpId="0" animBg="1" autoUpdateAnimBg="0"/>
      <p:bldP spid="548884" grpId="0" animBg="1" autoUpdateAnimBg="0"/>
      <p:bldP spid="548885" grpId="0" animBg="1" autoUpdateAnimBg="0"/>
      <p:bldP spid="5488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1143000" y="1200150"/>
            <a:ext cx="6858000" cy="35433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89091" name="AutoShape 6"/>
          <p:cNvSpPr>
            <a:spLocks/>
          </p:cNvSpPr>
          <p:nvPr/>
        </p:nvSpPr>
        <p:spPr bwMode="auto">
          <a:xfrm rot="10800000">
            <a:off x="3386138" y="1669851"/>
            <a:ext cx="645319" cy="2375297"/>
          </a:xfrm>
          <a:prstGeom prst="rightBrace">
            <a:avLst>
              <a:gd name="adj1" fmla="val 0"/>
              <a:gd name="adj2" fmla="val 48787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500">
              <a:latin typeface="Calibri" pitchFamily="34" charset="0"/>
            </a:endParaRPr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1439466" y="4514850"/>
            <a:ext cx="351115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b="1" dirty="0">
                <a:solidFill>
                  <a:schemeClr val="tx1"/>
                </a:solidFill>
                <a:latin typeface="Calibri" pitchFamily="34" charset="0"/>
              </a:rPr>
              <a:t>Base Legal.- Art. 19° Ley IGV - LEY </a:t>
            </a:r>
            <a:r>
              <a:rPr lang="es-ES" sz="1050" b="1" dirty="0" err="1">
                <a:solidFill>
                  <a:schemeClr val="tx1"/>
                </a:solidFill>
                <a:latin typeface="Calibri" pitchFamily="34" charset="0"/>
              </a:rPr>
              <a:t>N°</a:t>
            </a:r>
            <a:r>
              <a:rPr lang="es-ES" sz="1050" b="1" dirty="0">
                <a:solidFill>
                  <a:schemeClr val="tx1"/>
                </a:solidFill>
                <a:latin typeface="Calibri" pitchFamily="34" charset="0"/>
              </a:rPr>
              <a:t> 29214</a:t>
            </a:r>
          </a:p>
        </p:txBody>
      </p:sp>
      <p:sp>
        <p:nvSpPr>
          <p:cNvPr id="561167" name="AutoShape 15"/>
          <p:cNvSpPr>
            <a:spLocks noChangeArrowheads="1"/>
          </p:cNvSpPr>
          <p:nvPr/>
        </p:nvSpPr>
        <p:spPr bwMode="auto">
          <a:xfrm>
            <a:off x="1651992" y="2479790"/>
            <a:ext cx="1543050" cy="9179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5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</a:t>
            </a:r>
          </a:p>
          <a:p>
            <a:pPr algn="ctr" eaLnBrk="1" hangingPunct="1"/>
            <a:r>
              <a:rPr lang="es-ES" sz="15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Formales</a:t>
            </a:r>
          </a:p>
        </p:txBody>
      </p:sp>
      <p:sp>
        <p:nvSpPr>
          <p:cNvPr id="561170" name="AutoShape 18"/>
          <p:cNvSpPr>
            <a:spLocks noChangeArrowheads="1"/>
          </p:cNvSpPr>
          <p:nvPr/>
        </p:nvSpPr>
        <p:spPr bwMode="auto">
          <a:xfrm>
            <a:off x="4031457" y="1669851"/>
            <a:ext cx="3456385" cy="1403747"/>
          </a:xfrm>
          <a:prstGeom prst="roundRect">
            <a:avLst>
              <a:gd name="adj" fmla="val 775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a)</a:t>
            </a:r>
          </a:p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IGV consignado por separado en el  comprobante de pago.</a:t>
            </a:r>
          </a:p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Comprobante de pago, de acuerdo a las normas sustentan el Crédito Fiscal</a:t>
            </a:r>
            <a:endParaRPr lang="es-ES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61171" name="AutoShape 19"/>
          <p:cNvSpPr>
            <a:spLocks noChangeArrowheads="1"/>
          </p:cNvSpPr>
          <p:nvPr/>
        </p:nvSpPr>
        <p:spPr bwMode="auto">
          <a:xfrm>
            <a:off x="4031456" y="3285530"/>
            <a:ext cx="3456385" cy="278606"/>
          </a:xfrm>
          <a:prstGeom prst="roundRect">
            <a:avLst>
              <a:gd name="adj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b)</a:t>
            </a:r>
            <a:endParaRPr lang="es-ES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61172" name="AutoShape 20"/>
          <p:cNvSpPr>
            <a:spLocks noChangeArrowheads="1"/>
          </p:cNvSpPr>
          <p:nvPr/>
        </p:nvSpPr>
        <p:spPr bwMode="auto">
          <a:xfrm>
            <a:off x="4031457" y="3776067"/>
            <a:ext cx="3456385" cy="269081"/>
          </a:xfrm>
          <a:prstGeom prst="roundRect">
            <a:avLst>
              <a:gd name="adj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s-MX" sz="15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c) </a:t>
            </a:r>
          </a:p>
          <a:p>
            <a:pPr eaLnBrk="1" hangingPunct="1"/>
            <a:endParaRPr lang="es-ES" sz="15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3196829" y="1993702"/>
            <a:ext cx="457200" cy="3429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DDDDDD">
              <a:alpha val="50000"/>
            </a:srgb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67500" tIns="35100" rIns="67500" bIns="35100" anchor="ctr"/>
          <a:lstStyle/>
          <a:p>
            <a:pPr>
              <a:defRPr/>
            </a:pPr>
            <a:endParaRPr lang="es-ES_tradnl" sz="105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Comment 46"/>
          <p:cNvSpPr>
            <a:spLocks noChangeArrowheads="1"/>
          </p:cNvSpPr>
          <p:nvPr/>
        </p:nvSpPr>
        <p:spPr bwMode="auto">
          <a:xfrm>
            <a:off x="1802606" y="1993702"/>
            <a:ext cx="1257300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85194" dir="12393903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5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a)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EAAC9B-F446-4637-BD6B-BAF377BCEAB6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9C6BBC50-BB64-4F84-BF62-CD4511E1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88057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3450" indent="-933450" algn="ctr"/>
            <a:r>
              <a:rPr lang="es-ES_tradnl" sz="18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Crédito Fiscal del IGV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3" grpId="0" autoUpdateAnimBg="0"/>
      <p:bldP spid="561167" grpId="0" animBg="1" autoUpdateAnimBg="0"/>
      <p:bldP spid="561170" grpId="0" animBg="1" autoUpdateAnimBg="0"/>
      <p:bldP spid="561171" grpId="0" animBg="1" autoUpdateAnimBg="0"/>
      <p:bldP spid="561172" grpId="0" animBg="1" autoUpdateAnimBg="0"/>
      <p:bldP spid="13" grpId="0" animBg="1" autoUpdateAnimBg="0"/>
      <p:bldP spid="1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27" name="Picture 11" descr="C:\Archivos de programa\Archivos comunes\Microsoft Shared\Clipart\cagcat50\PE0161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3867" y="2764632"/>
            <a:ext cx="1885950" cy="149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13"/>
          <p:cNvSpPr>
            <a:spLocks noChangeArrowheads="1"/>
          </p:cNvSpPr>
          <p:nvPr/>
        </p:nvSpPr>
        <p:spPr bwMode="auto">
          <a:xfrm>
            <a:off x="1331119" y="4268391"/>
            <a:ext cx="3781425" cy="2166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dirty="0">
                <a:solidFill>
                  <a:schemeClr val="bg1"/>
                </a:solidFill>
                <a:latin typeface="Calibri" pitchFamily="34" charset="0"/>
              </a:rPr>
              <a:t>Art. 19° Ley IGV y Num. 2 Art. 6° Reglamento.</a:t>
            </a:r>
          </a:p>
        </p:txBody>
      </p:sp>
      <p:sp>
        <p:nvSpPr>
          <p:cNvPr id="92166" name="Text Box 16"/>
          <p:cNvSpPr txBox="1">
            <a:spLocks noChangeArrowheads="1"/>
          </p:cNvSpPr>
          <p:nvPr/>
        </p:nvSpPr>
        <p:spPr bwMode="auto">
          <a:xfrm>
            <a:off x="1543050" y="1428750"/>
            <a:ext cx="2376488" cy="577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s-ES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Comprobantes de pago, emitidos según Reg. Comprobante de Pago (RCDP)</a:t>
            </a:r>
          </a:p>
        </p:txBody>
      </p:sp>
      <p:sp>
        <p:nvSpPr>
          <p:cNvPr id="92167" name="Text Box 17"/>
          <p:cNvSpPr txBox="1">
            <a:spLocks noChangeArrowheads="1"/>
          </p:cNvSpPr>
          <p:nvPr/>
        </p:nvSpPr>
        <p:spPr bwMode="auto">
          <a:xfrm>
            <a:off x="1543050" y="2222897"/>
            <a:ext cx="2376488" cy="577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s-ES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Comprobante del servicio y Formulario de pago del IGV No domiciliado</a:t>
            </a:r>
          </a:p>
        </p:txBody>
      </p:sp>
      <p:sp>
        <p:nvSpPr>
          <p:cNvPr id="92168" name="Text Box 18"/>
          <p:cNvSpPr txBox="1">
            <a:spLocks noChangeArrowheads="1"/>
          </p:cNvSpPr>
          <p:nvPr/>
        </p:nvSpPr>
        <p:spPr bwMode="auto">
          <a:xfrm>
            <a:off x="4899423" y="1428750"/>
            <a:ext cx="2534840" cy="577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s-ES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Copia autenticada </a:t>
            </a:r>
            <a:r>
              <a:rPr lang="es-PE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Declaración Aduanera de Mercancías (DAM)</a:t>
            </a:r>
            <a:r>
              <a:rPr lang="es-ES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, Liquidación de cobranza u otros.</a:t>
            </a:r>
          </a:p>
        </p:txBody>
      </p:sp>
      <p:sp>
        <p:nvSpPr>
          <p:cNvPr id="92169" name="Text Box 19"/>
          <p:cNvSpPr txBox="1">
            <a:spLocks noChangeArrowheads="1"/>
          </p:cNvSpPr>
          <p:nvPr/>
        </p:nvSpPr>
        <p:spPr bwMode="auto">
          <a:xfrm>
            <a:off x="1547812" y="3651647"/>
            <a:ext cx="2376488" cy="2539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/>
            <a:r>
              <a:rPr lang="es-ES" sz="105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Recibos por Servicios Públicos.</a:t>
            </a:r>
          </a:p>
        </p:txBody>
      </p:sp>
      <p:sp>
        <p:nvSpPr>
          <p:cNvPr id="92170" name="Text Box 20"/>
          <p:cNvSpPr txBox="1">
            <a:spLocks noChangeArrowheads="1"/>
          </p:cNvSpPr>
          <p:nvPr/>
        </p:nvSpPr>
        <p:spPr bwMode="auto">
          <a:xfrm>
            <a:off x="1543050" y="3028950"/>
            <a:ext cx="2376488" cy="2539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/>
            <a:r>
              <a:rPr lang="es-ES" sz="10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Notas de Crédito y Notas de Débito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26DB369-1868-492B-B534-5DFE9FEFBC02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46BB940-761A-4C43-9689-95D14DA62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88057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8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</a:rPr>
              <a:t>Requisitos Formales – Inciso a)  Acreditación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35E016F-42DB-4003-AC8B-DF6F179785A5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0114" name="AutoShape 25"/>
          <p:cNvSpPr>
            <a:spLocks noChangeArrowheads="1"/>
          </p:cNvSpPr>
          <p:nvPr/>
        </p:nvSpPr>
        <p:spPr bwMode="auto">
          <a:xfrm>
            <a:off x="1121569" y="1143000"/>
            <a:ext cx="6858000" cy="35433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90115" name="AutoShape 10"/>
          <p:cNvSpPr>
            <a:spLocks/>
          </p:cNvSpPr>
          <p:nvPr/>
        </p:nvSpPr>
        <p:spPr bwMode="auto">
          <a:xfrm rot="10800000">
            <a:off x="3143250" y="1396869"/>
            <a:ext cx="457200" cy="3051572"/>
          </a:xfrm>
          <a:prstGeom prst="rightBrace">
            <a:avLst>
              <a:gd name="adj1" fmla="val 37482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90116" name="Text Box 16"/>
          <p:cNvSpPr txBox="1">
            <a:spLocks noChangeArrowheads="1"/>
          </p:cNvSpPr>
          <p:nvPr/>
        </p:nvSpPr>
        <p:spPr bwMode="auto">
          <a:xfrm>
            <a:off x="1512094" y="380919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3450" indent="-933450" algn="ctr"/>
            <a:r>
              <a:rPr lang="es-ES_tradnl" sz="18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Crédito fiscal del IGV </a:t>
            </a:r>
          </a:p>
        </p:txBody>
      </p:sp>
      <p:sp>
        <p:nvSpPr>
          <p:cNvPr id="90117" name="AutoShape 18"/>
          <p:cNvSpPr>
            <a:spLocks noChangeArrowheads="1"/>
          </p:cNvSpPr>
          <p:nvPr/>
        </p:nvSpPr>
        <p:spPr bwMode="auto">
          <a:xfrm>
            <a:off x="3686175" y="1371382"/>
            <a:ext cx="4114800" cy="342900"/>
          </a:xfrm>
          <a:prstGeom prst="roundRect">
            <a:avLst>
              <a:gd name="adj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b)</a:t>
            </a:r>
            <a:endParaRPr lang="es-ES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53299" name="AutoShape 19"/>
          <p:cNvSpPr>
            <a:spLocks noChangeArrowheads="1"/>
          </p:cNvSpPr>
          <p:nvPr/>
        </p:nvSpPr>
        <p:spPr bwMode="auto">
          <a:xfrm>
            <a:off x="3686173" y="1863109"/>
            <a:ext cx="4114801" cy="2013347"/>
          </a:xfrm>
          <a:prstGeom prst="roundRect">
            <a:avLst>
              <a:gd name="adj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Que los Comprobantes de pago consignen </a:t>
            </a:r>
            <a:r>
              <a:rPr lang="es-MX" sz="1350" i="1" u="sng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nombre y número de RUC</a:t>
            </a:r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del emisor.</a:t>
            </a:r>
          </a:p>
          <a:p>
            <a:pPr eaLnBrk="1" hangingPunct="1"/>
            <a:endParaRPr lang="es-MX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Contrastar con la información de los medios de acceso público de la SUNAT (Internet).</a:t>
            </a:r>
          </a:p>
          <a:p>
            <a:pPr eaLnBrk="1" hangingPunct="1"/>
            <a:endParaRPr lang="es-MX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Emisor de los CDP haya estado habilitado para emitirlos en la fecha de su emisión.</a:t>
            </a:r>
            <a:endParaRPr lang="es-ES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0119" name="AutoShape 20"/>
          <p:cNvSpPr>
            <a:spLocks noChangeArrowheads="1"/>
          </p:cNvSpPr>
          <p:nvPr/>
        </p:nvSpPr>
        <p:spPr bwMode="auto">
          <a:xfrm>
            <a:off x="3686173" y="4065060"/>
            <a:ext cx="4114801" cy="383381"/>
          </a:xfrm>
          <a:prstGeom prst="roundRect">
            <a:avLst>
              <a:gd name="adj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s-MX" sz="150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5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 </a:t>
            </a:r>
            <a:r>
              <a:rPr lang="es-MX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c)</a:t>
            </a:r>
            <a:endParaRPr lang="es-ES" sz="13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es-ES" sz="1500" b="1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0120" name="Rectangle 27"/>
          <p:cNvSpPr>
            <a:spLocks noChangeArrowheads="1"/>
          </p:cNvSpPr>
          <p:nvPr/>
        </p:nvSpPr>
        <p:spPr bwMode="auto">
          <a:xfrm>
            <a:off x="1426369" y="4597268"/>
            <a:ext cx="2605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sz="1350" b="1" dirty="0">
                <a:solidFill>
                  <a:schemeClr val="tx1"/>
                </a:solidFill>
                <a:latin typeface="Calibri" pitchFamily="34" charset="0"/>
              </a:rPr>
              <a:t>Art. 19° Ley IGV - LEY N° 29214</a:t>
            </a:r>
          </a:p>
        </p:txBody>
      </p:sp>
      <p:sp>
        <p:nvSpPr>
          <p:cNvPr id="353324" name="AutoShape 44"/>
          <p:cNvSpPr>
            <a:spLocks noChangeArrowheads="1"/>
          </p:cNvSpPr>
          <p:nvPr/>
        </p:nvSpPr>
        <p:spPr bwMode="auto">
          <a:xfrm>
            <a:off x="2911079" y="1436159"/>
            <a:ext cx="425052" cy="278123"/>
          </a:xfrm>
          <a:prstGeom prst="right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67500" tIns="35100" rIns="67500" bIns="35100" anchor="ctr"/>
          <a:lstStyle/>
          <a:p>
            <a:pPr>
              <a:defRPr/>
            </a:pPr>
            <a:endParaRPr lang="es-ES_tradnl" sz="105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3325" name="AutoShape 45"/>
          <p:cNvSpPr>
            <a:spLocks noChangeArrowheads="1"/>
          </p:cNvSpPr>
          <p:nvPr/>
        </p:nvSpPr>
        <p:spPr bwMode="auto">
          <a:xfrm>
            <a:off x="1543050" y="2546367"/>
            <a:ext cx="1543050" cy="752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ES" sz="15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</a:t>
            </a:r>
          </a:p>
          <a:p>
            <a:pPr algn="ctr" eaLnBrk="1" hangingPunct="1"/>
            <a:r>
              <a:rPr lang="es-ES" sz="150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Formales</a:t>
            </a:r>
          </a:p>
        </p:txBody>
      </p:sp>
      <p:sp>
        <p:nvSpPr>
          <p:cNvPr id="353326" name="Comment 46"/>
          <p:cNvSpPr>
            <a:spLocks noChangeArrowheads="1"/>
          </p:cNvSpPr>
          <p:nvPr/>
        </p:nvSpPr>
        <p:spPr bwMode="auto">
          <a:xfrm>
            <a:off x="1600200" y="1454018"/>
            <a:ext cx="1257300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85194" dir="12393903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5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b)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9" grpId="0" animBg="1" autoUpdateAnimBg="0"/>
      <p:bldP spid="353324" grpId="0" animBg="1"/>
      <p:bldP spid="353325" grpId="0" animBg="1" autoUpdateAnimBg="0"/>
      <p:bldP spid="35332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auto">
          <a:xfrm>
            <a:off x="1143000" y="685800"/>
            <a:ext cx="6858000" cy="417195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latin typeface="Calibri" pitchFamily="34" charset="0"/>
            </a:endParaRPr>
          </a:p>
        </p:txBody>
      </p:sp>
      <p:sp>
        <p:nvSpPr>
          <p:cNvPr id="95235" name="AutoShape 6"/>
          <p:cNvSpPr>
            <a:spLocks/>
          </p:cNvSpPr>
          <p:nvPr/>
        </p:nvSpPr>
        <p:spPr bwMode="auto">
          <a:xfrm rot="10800000">
            <a:off x="2897981" y="1103875"/>
            <a:ext cx="457200" cy="3114675"/>
          </a:xfrm>
          <a:prstGeom prst="rightBrace">
            <a:avLst>
              <a:gd name="adj1" fmla="val 57149"/>
              <a:gd name="adj2" fmla="val 50000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_tradnl" sz="105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6766" name="AutoShape 14"/>
          <p:cNvSpPr>
            <a:spLocks noChangeArrowheads="1"/>
          </p:cNvSpPr>
          <p:nvPr/>
        </p:nvSpPr>
        <p:spPr bwMode="auto">
          <a:xfrm>
            <a:off x="3233738" y="1333665"/>
            <a:ext cx="4460080" cy="514350"/>
          </a:xfrm>
          <a:prstGeom prst="roundRect">
            <a:avLst>
              <a:gd name="adj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Tx/>
              <a:buChar char="-"/>
            </a:pP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Hayan sido anotados en cualquier momento, en el Registro de Compras.</a:t>
            </a:r>
            <a:endParaRPr lang="es-ES" sz="1050" dirty="0">
              <a:solidFill>
                <a:srgbClr val="0C196A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86767" name="AutoShape 15"/>
          <p:cNvSpPr>
            <a:spLocks noChangeArrowheads="1"/>
          </p:cNvSpPr>
          <p:nvPr/>
        </p:nvSpPr>
        <p:spPr bwMode="auto">
          <a:xfrm>
            <a:off x="3233738" y="2076615"/>
            <a:ext cx="4460081" cy="2071688"/>
          </a:xfrm>
          <a:prstGeom prst="roundRect">
            <a:avLst>
              <a:gd name="adj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MX" sz="1050" u="sng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Oportunidad de ejercicio del derecho al crédito fiscal</a:t>
            </a:r>
            <a:r>
              <a:rPr lang="es-MX" sz="1050" i="1" u="sng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</a:t>
            </a:r>
            <a:endParaRPr lang="es-MX" sz="1050" dirty="0">
              <a:solidFill>
                <a:srgbClr val="0C196A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050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Los CDP deberán ser </a:t>
            </a:r>
            <a:r>
              <a:rPr lang="es-MX" sz="1050" i="1" u="sng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anotados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en las hojas del Registro de Compras:</a:t>
            </a:r>
          </a:p>
          <a:p>
            <a:pPr lvl="2" eaLnBrk="1" hangingPunct="1">
              <a:buFontTx/>
              <a:buChar char="•"/>
            </a:pP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En el mes de su </a:t>
            </a:r>
            <a:r>
              <a:rPr lang="es-MX" sz="1050" i="1" u="sng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emisión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</a:t>
            </a:r>
          </a:p>
          <a:p>
            <a:pPr lvl="2" eaLnBrk="1" hangingPunct="1">
              <a:buFontTx/>
              <a:buChar char="•"/>
            </a:pP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En el mes del </a:t>
            </a:r>
            <a:r>
              <a:rPr lang="es-MX" sz="1050" i="1" u="sng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pago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del Impuesto o, </a:t>
            </a:r>
            <a:endParaRPr lang="es-MX" sz="1050" dirty="0">
              <a:solidFill>
                <a:srgbClr val="0C196A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lvl="2" eaLnBrk="1" hangingPunct="1">
              <a:buFontTx/>
              <a:buChar char="•"/>
            </a:pPr>
            <a:r>
              <a:rPr lang="es-MX" sz="1050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En el que corresponda a los 12 meses    siguientes</a:t>
            </a:r>
            <a:endParaRPr lang="es-MX" sz="1050" dirty="0">
              <a:solidFill>
                <a:srgbClr val="0C196A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-Ejerce el periodo de la hoja que anotó el CDP</a:t>
            </a:r>
          </a:p>
          <a:p>
            <a:pPr eaLnBrk="1" hangingPunct="1"/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-No aplica el 2do. Párrafo </a:t>
            </a:r>
            <a:r>
              <a:rPr lang="es-MX" sz="1050" i="1" dirty="0" err="1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inc.c</a:t>
            </a:r>
            <a:r>
              <a:rPr lang="es-MX" sz="1050" i="1" dirty="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) del art. 19°.</a:t>
            </a:r>
            <a:endParaRPr lang="es-ES" sz="1050" dirty="0">
              <a:solidFill>
                <a:srgbClr val="0C196A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86768" name="Rectangle 16"/>
          <p:cNvSpPr>
            <a:spLocks noChangeArrowheads="1"/>
          </p:cNvSpPr>
          <p:nvPr/>
        </p:nvSpPr>
        <p:spPr bwMode="auto">
          <a:xfrm>
            <a:off x="1223963" y="4655509"/>
            <a:ext cx="4432697" cy="2821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b="1" dirty="0">
                <a:solidFill>
                  <a:schemeClr val="bg1"/>
                </a:solidFill>
                <a:latin typeface="Calibri" pitchFamily="34" charset="0"/>
              </a:rPr>
              <a:t>Art.2° de la Ley N° 29215 adiciona al inciso a) del Art. 19° TUO IGV</a:t>
            </a:r>
          </a:p>
        </p:txBody>
      </p:sp>
      <p:sp>
        <p:nvSpPr>
          <p:cNvPr id="586780" name="AutoShape 28"/>
          <p:cNvSpPr>
            <a:spLocks noChangeArrowheads="1"/>
          </p:cNvSpPr>
          <p:nvPr/>
        </p:nvSpPr>
        <p:spPr bwMode="auto">
          <a:xfrm>
            <a:off x="1428750" y="2238540"/>
            <a:ext cx="13716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s-ES" sz="150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Requisitos </a:t>
            </a:r>
          </a:p>
          <a:p>
            <a:pPr algn="ctr" eaLnBrk="1" hangingPunct="1"/>
            <a:r>
              <a:rPr lang="es-ES" sz="1500">
                <a:solidFill>
                  <a:srgbClr val="0C196A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Formales</a:t>
            </a:r>
          </a:p>
        </p:txBody>
      </p:sp>
      <p:sp>
        <p:nvSpPr>
          <p:cNvPr id="586782" name="AutoShape 30"/>
          <p:cNvSpPr>
            <a:spLocks noChangeArrowheads="1"/>
          </p:cNvSpPr>
          <p:nvPr/>
        </p:nvSpPr>
        <p:spPr bwMode="auto">
          <a:xfrm>
            <a:off x="2659856" y="1505115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67500" tIns="35100" rIns="67500" bIns="35100" anchor="ctr"/>
          <a:lstStyle/>
          <a:p>
            <a:pPr>
              <a:defRPr/>
            </a:pPr>
            <a:endParaRPr lang="es-ES_tradnl" sz="105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6783" name="Comment 31"/>
          <p:cNvSpPr>
            <a:spLocks noChangeArrowheads="1"/>
          </p:cNvSpPr>
          <p:nvPr/>
        </p:nvSpPr>
        <p:spPr bwMode="auto">
          <a:xfrm>
            <a:off x="1428750" y="1505115"/>
            <a:ext cx="1143000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85194" dir="12393903" algn="ctr" rotWithShape="0">
              <a:srgbClr val="DDDDDD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5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INCISO c)</a:t>
            </a:r>
          </a:p>
        </p:txBody>
      </p:sp>
      <p:sp>
        <p:nvSpPr>
          <p:cNvPr id="586784" name="AutoShape 32"/>
          <p:cNvSpPr>
            <a:spLocks noChangeArrowheads="1"/>
          </p:cNvSpPr>
          <p:nvPr/>
        </p:nvSpPr>
        <p:spPr bwMode="auto">
          <a:xfrm>
            <a:off x="1763316" y="3591090"/>
            <a:ext cx="1143000" cy="857250"/>
          </a:xfrm>
          <a:custGeom>
            <a:avLst/>
            <a:gdLst>
              <a:gd name="T0" fmla="*/ 75298520 w 21600"/>
              <a:gd name="T1" fmla="*/ 0 h 21600"/>
              <a:gd name="T2" fmla="*/ 75298520 w 21600"/>
              <a:gd name="T3" fmla="*/ 34044520 h 21600"/>
              <a:gd name="T4" fmla="*/ 16114041 w 21600"/>
              <a:gd name="T5" fmla="*/ 60483755 h 21600"/>
              <a:gd name="T6" fmla="*/ 107526663 w 21600"/>
              <a:gd name="T7" fmla="*/ 1702223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lIns="67500" tIns="35100" rIns="67500" bIns="35100" anchor="ctr"/>
          <a:lstStyle/>
          <a:p>
            <a:pPr>
              <a:defRPr/>
            </a:pPr>
            <a:endParaRPr lang="es-ES_tradnl" sz="105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EFFAD03-3C8D-436A-A3A5-C38527C78954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BA5A90B7-7018-4288-AB4F-D5D1C03F3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094" y="380919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33450" indent="-933450" algn="ctr"/>
            <a:r>
              <a:rPr lang="es-ES_tradnl" sz="18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Crédito fiscal del IGV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6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6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86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86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6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6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66" grpId="0" animBg="1" autoUpdateAnimBg="0"/>
      <p:bldP spid="586767" grpId="0" animBg="1" autoUpdateAnimBg="0"/>
      <p:bldP spid="586768" grpId="0" animBg="1" autoUpdateAnimBg="0"/>
      <p:bldP spid="586780" grpId="0" animBg="1" autoUpdateAnimBg="0"/>
      <p:bldP spid="586782" grpId="0" animBg="1"/>
      <p:bldP spid="58678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3D23390-40E0-4DD1-8768-0DD0FC11C221}"/>
              </a:ext>
            </a:extLst>
          </p:cNvPr>
          <p:cNvSpPr/>
          <p:nvPr/>
        </p:nvSpPr>
        <p:spPr>
          <a:xfrm>
            <a:off x="216569" y="211756"/>
            <a:ext cx="8927432" cy="72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5962" y="404399"/>
            <a:ext cx="5172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800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Adquisiciones - Crédito Fiscal del IGV</a:t>
            </a:r>
          </a:p>
        </p:txBody>
      </p:sp>
      <p:sp>
        <p:nvSpPr>
          <p:cNvPr id="96259" name="Rectangle 63"/>
          <p:cNvSpPr>
            <a:spLocks noChangeArrowheads="1"/>
          </p:cNvSpPr>
          <p:nvPr/>
        </p:nvSpPr>
        <p:spPr bwMode="auto">
          <a:xfrm>
            <a:off x="1392055" y="4651194"/>
            <a:ext cx="4208561" cy="2012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sz="1050" b="1" dirty="0">
                <a:solidFill>
                  <a:schemeClr val="bg1"/>
                </a:solidFill>
                <a:latin typeface="Calibri" pitchFamily="34" charset="0"/>
              </a:rPr>
              <a:t>Base Legal.- Art. 23° Ley IGV y numeral 6 del Art. 6° Reglamento</a:t>
            </a:r>
            <a:r>
              <a:rPr lang="es-ES" sz="1050" b="1" dirty="0">
                <a:latin typeface="Calibri" pitchFamily="34" charset="0"/>
              </a:rPr>
              <a:t>.</a:t>
            </a: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1813535" y="1880610"/>
            <a:ext cx="1768079" cy="639366"/>
          </a:xfrm>
          <a:prstGeom prst="rightArrow">
            <a:avLst>
              <a:gd name="adj1" fmla="val 50000"/>
              <a:gd name="adj2" fmla="val 60710"/>
            </a:avLst>
          </a:prstGeom>
          <a:solidFill>
            <a:srgbClr val="DDDDDD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SÍ DAN DERECHO</a:t>
            </a:r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1813535" y="2798582"/>
            <a:ext cx="1768079" cy="776288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DDDDDD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SEGÚN</a:t>
            </a:r>
          </a:p>
          <a:p>
            <a:pPr algn="ctr" eaLnBrk="1" hangingPunct="1"/>
            <a:r>
              <a:rPr lang="es-ES" sz="105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PRORRATEO</a:t>
            </a:r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804010" y="3716554"/>
            <a:ext cx="1768079" cy="639366"/>
          </a:xfrm>
          <a:prstGeom prst="rightArrow">
            <a:avLst>
              <a:gd name="adj1" fmla="val 50000"/>
              <a:gd name="adj2" fmla="val 60710"/>
            </a:avLst>
          </a:prstGeom>
          <a:solidFill>
            <a:srgbClr val="DDDDDD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1050" b="1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NO DAN DERECHO</a:t>
            </a: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3956661" y="3762989"/>
            <a:ext cx="1322785" cy="656034"/>
          </a:xfrm>
          <a:prstGeom prst="foldedCorner">
            <a:avLst>
              <a:gd name="adj" fmla="val 12500"/>
            </a:avLst>
          </a:prstGeom>
          <a:solidFill>
            <a:schemeClr val="bg1">
              <a:alpha val="50195"/>
            </a:schemeClr>
          </a:solidFill>
          <a:ln w="25400" algn="ctr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Cuando están destinadas a:</a:t>
            </a: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956661" y="1718686"/>
            <a:ext cx="1322785" cy="865585"/>
          </a:xfrm>
          <a:prstGeom prst="foldedCorner">
            <a:avLst>
              <a:gd name="adj" fmla="val 12500"/>
            </a:avLst>
          </a:prstGeom>
          <a:solidFill>
            <a:schemeClr val="bg1">
              <a:alpha val="50195"/>
            </a:schemeClr>
          </a:solidFill>
          <a:ln w="25400" algn="ctr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Cuando están destinadas a: </a:t>
            </a:r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auto">
          <a:xfrm>
            <a:off x="3956661" y="2805727"/>
            <a:ext cx="1322785" cy="776288"/>
          </a:xfrm>
          <a:prstGeom prst="foldedCorner">
            <a:avLst>
              <a:gd name="adj" fmla="val 12500"/>
            </a:avLst>
          </a:prstGeom>
          <a:solidFill>
            <a:schemeClr val="bg1">
              <a:alpha val="50195"/>
            </a:schemeClr>
          </a:solidFill>
          <a:ln w="25400" algn="ctr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COMPRAS MIXTAS </a:t>
            </a:r>
          </a:p>
          <a:p>
            <a:pPr algn="ctr">
              <a:defRPr/>
            </a:pPr>
            <a:r>
              <a:rPr lang="es-ES" sz="120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Destinadas a: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5841421" y="1773454"/>
            <a:ext cx="1610915" cy="58936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Exportaciones</a:t>
            </a: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5849754" y="2529501"/>
            <a:ext cx="1608535" cy="58935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Ventas </a:t>
            </a:r>
          </a:p>
          <a:p>
            <a:pPr algn="ctr">
              <a:defRPr/>
            </a:pPr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Gravadas</a:t>
            </a: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5849754" y="3467714"/>
            <a:ext cx="1674019" cy="590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Ventas NO </a:t>
            </a:r>
          </a:p>
          <a:p>
            <a:pPr algn="ctr">
              <a:defRPr/>
            </a:pPr>
            <a:r>
              <a:rPr lang="es-ES" sz="1350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Gravadas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392054" y="2127058"/>
            <a:ext cx="415498" cy="192882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s-ES_tradnl" sz="1500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COMPRAS</a:t>
            </a:r>
          </a:p>
        </p:txBody>
      </p:sp>
      <p:sp>
        <p:nvSpPr>
          <p:cNvPr id="13327" name="Text Box 37"/>
          <p:cNvSpPr txBox="1">
            <a:spLocks noChangeArrowheads="1"/>
          </p:cNvSpPr>
          <p:nvPr/>
        </p:nvSpPr>
        <p:spPr bwMode="auto">
          <a:xfrm>
            <a:off x="1872052" y="1257914"/>
            <a:ext cx="1654619" cy="3077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CREDITO FISCAL</a:t>
            </a:r>
          </a:p>
        </p:txBody>
      </p:sp>
      <p:sp>
        <p:nvSpPr>
          <p:cNvPr id="13328" name="Text Box 38"/>
          <p:cNvSpPr txBox="1">
            <a:spLocks noChangeArrowheads="1"/>
          </p:cNvSpPr>
          <p:nvPr/>
        </p:nvSpPr>
        <p:spPr bwMode="auto">
          <a:xfrm>
            <a:off x="3963804" y="1259104"/>
            <a:ext cx="1314450" cy="3077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COMPRAS</a:t>
            </a:r>
          </a:p>
        </p:txBody>
      </p:sp>
      <p:sp>
        <p:nvSpPr>
          <p:cNvPr id="13329" name="Text Box 39"/>
          <p:cNvSpPr txBox="1">
            <a:spLocks noChangeArrowheads="1"/>
          </p:cNvSpPr>
          <p:nvPr/>
        </p:nvSpPr>
        <p:spPr bwMode="auto">
          <a:xfrm>
            <a:off x="5640136" y="1259104"/>
            <a:ext cx="2013484" cy="30777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TIPO DE VENTA</a:t>
            </a:r>
          </a:p>
        </p:txBody>
      </p:sp>
      <p:sp>
        <p:nvSpPr>
          <p:cNvPr id="96274" name="Line 46"/>
          <p:cNvSpPr>
            <a:spLocks noChangeShapeType="1"/>
          </p:cNvSpPr>
          <p:nvPr/>
        </p:nvSpPr>
        <p:spPr bwMode="auto">
          <a:xfrm>
            <a:off x="5278254" y="2366386"/>
            <a:ext cx="571500" cy="31789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endParaRPr lang="es-ES" sz="105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6275" name="Line 47"/>
          <p:cNvSpPr>
            <a:spLocks noChangeShapeType="1"/>
          </p:cNvSpPr>
          <p:nvPr/>
        </p:nvSpPr>
        <p:spPr bwMode="auto">
          <a:xfrm flipV="1">
            <a:off x="5278254" y="1988958"/>
            <a:ext cx="563166" cy="342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endParaRPr lang="es-ES" sz="105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6276" name="Line 48"/>
          <p:cNvSpPr>
            <a:spLocks noChangeShapeType="1"/>
          </p:cNvSpPr>
          <p:nvPr/>
        </p:nvSpPr>
        <p:spPr bwMode="auto">
          <a:xfrm>
            <a:off x="5278254" y="3325435"/>
            <a:ext cx="571500" cy="38516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endParaRPr lang="es-ES" sz="105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89109" name="Line 49"/>
          <p:cNvSpPr>
            <a:spLocks noChangeShapeType="1"/>
          </p:cNvSpPr>
          <p:nvPr/>
        </p:nvSpPr>
        <p:spPr bwMode="auto">
          <a:xfrm flipV="1">
            <a:off x="5278254" y="2852160"/>
            <a:ext cx="591741" cy="24050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PE" sz="1050" dirty="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6278" name="Line 51"/>
          <p:cNvSpPr>
            <a:spLocks noChangeShapeType="1"/>
          </p:cNvSpPr>
          <p:nvPr/>
        </p:nvSpPr>
        <p:spPr bwMode="auto">
          <a:xfrm flipV="1">
            <a:off x="5279445" y="3879670"/>
            <a:ext cx="598884" cy="176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endParaRPr lang="es-ES" sz="1050">
              <a:solidFill>
                <a:schemeClr val="accent4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234E2DE18D4B4FB0A1D22BE558132A" ma:contentTypeVersion="8" ma:contentTypeDescription="Crear nuevo documento." ma:contentTypeScope="" ma:versionID="3a75b07709b8ad13ab3e7fb6044771ae">
  <xsd:schema xmlns:xsd="http://www.w3.org/2001/XMLSchema" xmlns:xs="http://www.w3.org/2001/XMLSchema" xmlns:p="http://schemas.microsoft.com/office/2006/metadata/properties" xmlns:ns2="b1c5b7f8-e175-482d-858e-1c0011096349" xmlns:ns3="8a7934d8-bca8-423c-84a6-bdc3dd68f4b0" targetNamespace="http://schemas.microsoft.com/office/2006/metadata/properties" ma:root="true" ma:fieldsID="a916f39872577411564c7796ec646f4c" ns2:_="" ns3:_="">
    <xsd:import namespace="b1c5b7f8-e175-482d-858e-1c0011096349"/>
    <xsd:import namespace="8a7934d8-bca8-423c-84a6-bdc3dd68f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5b7f8-e175-482d-858e-1c0011096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34d8-bca8-423c-84a6-bdc3dd68f4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9EC666-A159-460F-840C-92791C151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5b7f8-e175-482d-858e-1c0011096349"/>
    <ds:schemaRef ds:uri="8a7934d8-bca8-423c-84a6-bdc3dd68f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E13189-CB28-401C-8505-15010E1EB9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3395D5-A90C-4A5F-A18B-4806ADFFB54B}">
  <ds:schemaRefs>
    <ds:schemaRef ds:uri="b1c5b7f8-e175-482d-858e-1c0011096349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a7934d8-bca8-423c-84a6-bdc3dd68f4b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269</TotalTime>
  <Words>1510</Words>
  <Application>Microsoft Office PowerPoint</Application>
  <PresentationFormat>Presentación en pantalla (16:9)</PresentationFormat>
  <Paragraphs>190</Paragraphs>
  <Slides>19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Calibri</vt:lpstr>
      <vt:lpstr>Wingdings</vt:lpstr>
      <vt:lpstr>Roboto Slab</vt:lpstr>
      <vt:lpstr>Nixie One</vt:lpstr>
      <vt:lpstr>Arial</vt:lpstr>
      <vt:lpstr>Warwick template</vt:lpstr>
      <vt:lpstr>Presentación de PowerPoint</vt:lpstr>
      <vt:lpstr>Contenido</vt:lpstr>
      <vt:lpstr>Mapa conceptual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Operaciones No Reales - Modalidades </vt:lpstr>
      <vt:lpstr> Operaciones No Reales - Modalidades </vt:lpstr>
      <vt:lpstr>Efectos de Operación No Real</vt:lpstr>
      <vt:lpstr>Presentación de PowerPoint</vt:lpstr>
      <vt:lpstr>Acreditación - Limitaciones</vt:lpstr>
      <vt:lpstr>Uso Excepcional del Crédito Fiscal</vt:lpstr>
      <vt:lpstr>Medios de pago en el RLIGV</vt:lpstr>
      <vt:lpstr>Caso Práctico</vt:lpstr>
      <vt:lpstr>Caso Práctico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declaración de valor agregado</dc:title>
  <dc:creator>Mauricio Agapito Javier Vladimir</dc:creator>
  <cp:lastModifiedBy>Cubas Salazar Carlos Orlando</cp:lastModifiedBy>
  <cp:revision>24</cp:revision>
  <dcterms:modified xsi:type="dcterms:W3CDTF">2024-02-01T14:53:46Z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0x0101005C234E2DE18D4B4FB0A1D22BE558132A</vt:lpwstr>
  </property>
</Properties>
</file>