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diagrams/layout5.xml" ContentType="application/vnd.openxmlformats-officedocument.drawingml.diagramLayout+xml"/>
  <Override PartName="/ppt/theme/theme1.xml" ContentType="application/vnd.openxmlformats-officedocument.theme+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3.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2.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ppt/diagrams/drawing5.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3.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3.xml" ContentType="application/vnd.ms-office.drawingml.diagramDrawing+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8960" r:id="rId3"/>
    <p:sldId id="8972" r:id="rId4"/>
    <p:sldId id="8973" r:id="rId5"/>
    <p:sldId id="8974" r:id="rId6"/>
    <p:sldId id="8975" r:id="rId7"/>
    <p:sldId id="8976" r:id="rId8"/>
    <p:sldId id="8977" r:id="rId9"/>
    <p:sldId id="8978" r:id="rId10"/>
    <p:sldId id="8979" r:id="rId1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BA035-E82D-62CD-B39E-A45FA566E00B}" name="Cordova Sanchez Rosalynn" initials="CSR" userId="S::RCORDOVA@sunat.gob.pe::563fc5aa-0b24-4c0e-90ee-da0ec4601a2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OBLIGADOS A INSCRIBIRSE EN EL RUC POR SER PROPIETARIOS DE </a:t>
          </a:r>
          <a:r>
            <a:rPr lang="es-PE" sz="1600" b="1" dirty="0">
              <a:latin typeface="Arial" panose="020B0604020202020204" pitchFamily="34" charset="0"/>
              <a:cs typeface="Arial" panose="020B0604020202020204" pitchFamily="34" charset="0"/>
            </a:rPr>
            <a:t>5 O MÁS</a:t>
          </a:r>
          <a:r>
            <a:rPr lang="es-PE" sz="1600" dirty="0">
              <a:latin typeface="Arial" panose="020B0604020202020204" pitchFamily="34" charset="0"/>
              <a:cs typeface="Arial" panose="020B0604020202020204" pitchFamily="34" charset="0"/>
            </a:rPr>
            <a:t> PREDIOS CUYO </a:t>
          </a:r>
          <a:r>
            <a:rPr lang="es-PE" sz="1600" b="1" dirty="0">
              <a:latin typeface="Arial" panose="020B0604020202020204" pitchFamily="34" charset="0"/>
              <a:cs typeface="Arial" panose="020B0604020202020204" pitchFamily="34" charset="0"/>
            </a:rPr>
            <a:t>VALOR</a:t>
          </a:r>
          <a:r>
            <a:rPr lang="es-PE" sz="1600" dirty="0">
              <a:latin typeface="Arial" panose="020B0604020202020204" pitchFamily="34" charset="0"/>
              <a:cs typeface="Arial" panose="020B0604020202020204" pitchFamily="34" charset="0"/>
            </a:rPr>
            <a:t> EN CONJUNTO </a:t>
          </a:r>
          <a:r>
            <a:rPr lang="es-PE" sz="1600" b="1" dirty="0">
              <a:latin typeface="Arial" panose="020B0604020202020204" pitchFamily="34" charset="0"/>
              <a:cs typeface="Arial" panose="020B0604020202020204" pitchFamily="34" charset="0"/>
            </a:rPr>
            <a:t>SUPERE 126 UIT </a:t>
          </a:r>
          <a:r>
            <a:rPr lang="es-PE" sz="1600" dirty="0">
              <a:latin typeface="Arial" panose="020B0604020202020204" pitchFamily="34" charset="0"/>
              <a:cs typeface="Arial" panose="020B0604020202020204" pitchFamily="34" charset="0"/>
            </a:rPr>
            <a:t>(Con la UIT vigente: S/ 648 900)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ES" sz="1600" dirty="0">
              <a:latin typeface="Arial" panose="020B0604020202020204" pitchFamily="34" charset="0"/>
              <a:cs typeface="Arial" panose="020B0604020202020204" pitchFamily="34" charset="0"/>
            </a:rPr>
            <a:t>Se considera los p</a:t>
          </a:r>
          <a:r>
            <a:rPr lang="es-PE" sz="1600" dirty="0" err="1">
              <a:latin typeface="Arial" panose="020B0604020202020204" pitchFamily="34" charset="0"/>
              <a:cs typeface="Arial" panose="020B0604020202020204" pitchFamily="34" charset="0"/>
            </a:rPr>
            <a:t>redios</a:t>
          </a:r>
          <a:r>
            <a:rPr lang="es-PE" sz="1600" dirty="0">
              <a:latin typeface="Arial" panose="020B0604020202020204" pitchFamily="34" charset="0"/>
              <a:cs typeface="Arial" panose="020B0604020202020204" pitchFamily="34" charset="0"/>
            </a:rPr>
            <a:t> rústicos y/o urbanos ubicados en el país y/o en el extranjero</a:t>
          </a: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16E9D079-C4A0-4A75-9190-6452483E44E9}">
      <dgm:prSet phldrT="[Texto]" custT="1"/>
      <dgm:spPr/>
      <dgm:t>
        <a:bodyPr/>
        <a:lstStyle/>
        <a:p>
          <a:pPr algn="just"/>
          <a:r>
            <a:rPr lang="es-PE" sz="1600" dirty="0">
              <a:latin typeface="Arial" panose="020B0604020202020204" pitchFamily="34" charset="0"/>
              <a:cs typeface="Arial" panose="020B0604020202020204" pitchFamily="34" charset="0"/>
            </a:rPr>
            <a:t>Tratándose de un departamento con su cochera y cuarto de depósito, cuentan como un único predio</a:t>
          </a:r>
        </a:p>
      </dgm:t>
    </dgm:pt>
    <dgm:pt modelId="{F205E02F-CCAE-4AE2-A971-76A5E7B7283D}" type="parTrans" cxnId="{5A76108F-A2EF-44F2-9AC1-AAC642985665}">
      <dgm:prSet/>
      <dgm:spPr/>
      <dgm:t>
        <a:bodyPr/>
        <a:lstStyle/>
        <a:p>
          <a:endParaRPr lang="es-PE" sz="1400">
            <a:latin typeface="Arial" panose="020B0604020202020204" pitchFamily="34" charset="0"/>
            <a:cs typeface="Arial" panose="020B0604020202020204" pitchFamily="34" charset="0"/>
          </a:endParaRPr>
        </a:p>
      </dgm:t>
    </dgm:pt>
    <dgm:pt modelId="{9D288FCA-6D96-4BB5-9793-068325DDC4F3}" type="sibTrans" cxnId="{5A76108F-A2EF-44F2-9AC1-AAC642985665}">
      <dgm:prSet/>
      <dgm:spPr/>
      <dgm:t>
        <a:bodyPr/>
        <a:lstStyle/>
        <a:p>
          <a:endParaRPr lang="es-PE" sz="1400">
            <a:latin typeface="Arial" panose="020B0604020202020204" pitchFamily="34" charset="0"/>
            <a:cs typeface="Arial" panose="020B0604020202020204" pitchFamily="34" charset="0"/>
          </a:endParaRPr>
        </a:p>
      </dgm:t>
    </dgm:pt>
    <dgm:pt modelId="{10A10E05-7945-450C-B241-DA83F481BAC3}">
      <dgm:prSet phldrT="[Texto]" custT="1"/>
      <dgm:spPr/>
      <dgm:t>
        <a:bodyPr/>
        <a:lstStyle/>
        <a:p>
          <a:pPr algn="just"/>
          <a:r>
            <a:rPr lang="es-PE" sz="1600" dirty="0">
              <a:latin typeface="Arial" panose="020B0604020202020204" pitchFamily="34" charset="0"/>
              <a:cs typeface="Arial" panose="020B0604020202020204" pitchFamily="34" charset="0"/>
            </a:rPr>
            <a:t>Para la determinación del valor de los predios se debe considerar:</a:t>
          </a:r>
        </a:p>
      </dgm:t>
    </dgm:pt>
    <dgm:pt modelId="{95852716-8199-44FE-B39B-703C0CA08577}" type="parTrans" cxnId="{DC9B11F3-6BF1-41B3-B946-7D88E103F49A}">
      <dgm:prSet/>
      <dgm:spPr/>
      <dgm:t>
        <a:bodyPr/>
        <a:lstStyle/>
        <a:p>
          <a:endParaRPr lang="es-PE" sz="1400">
            <a:latin typeface="Arial" panose="020B0604020202020204" pitchFamily="34" charset="0"/>
            <a:cs typeface="Arial" panose="020B0604020202020204" pitchFamily="34" charset="0"/>
          </a:endParaRPr>
        </a:p>
      </dgm:t>
    </dgm:pt>
    <dgm:pt modelId="{93EBED51-6265-476C-A5D2-AA7DCE0121B1}" type="sibTrans" cxnId="{DC9B11F3-6BF1-41B3-B946-7D88E103F49A}">
      <dgm:prSet/>
      <dgm:spPr/>
      <dgm:t>
        <a:bodyPr/>
        <a:lstStyle/>
        <a:p>
          <a:endParaRPr lang="es-PE" sz="1400">
            <a:latin typeface="Arial" panose="020B0604020202020204" pitchFamily="34" charset="0"/>
            <a:cs typeface="Arial" panose="020B0604020202020204" pitchFamily="34" charset="0"/>
          </a:endParaRPr>
        </a:p>
      </dgm:t>
    </dgm:pt>
    <dgm:pt modelId="{223EAEEF-07C5-404A-BE52-2AA2471720A6}">
      <dgm:prSet phldrT="[Texto]" custT="1"/>
      <dgm:spPr/>
      <dgm:t>
        <a:bodyPr/>
        <a:lstStyle/>
        <a:p>
          <a:pPr algn="just"/>
          <a:r>
            <a:rPr lang="es-PE" sz="1600" dirty="0">
              <a:latin typeface="Arial" panose="020B0604020202020204" pitchFamily="34" charset="0"/>
              <a:cs typeface="Arial" panose="020B0604020202020204" pitchFamily="34" charset="0"/>
            </a:rPr>
            <a:t>Predios ubicados en el país: valor de </a:t>
          </a:r>
          <a:r>
            <a:rPr lang="es-PE" sz="1600" dirty="0" err="1">
              <a:latin typeface="Arial" panose="020B0604020202020204" pitchFamily="34" charset="0"/>
              <a:cs typeface="Arial" panose="020B0604020202020204" pitchFamily="34" charset="0"/>
            </a:rPr>
            <a:t>autoavalúo</a:t>
          </a:r>
          <a:r>
            <a:rPr lang="es-PE" sz="1600" dirty="0">
              <a:latin typeface="Arial" panose="020B0604020202020204" pitchFamily="34" charset="0"/>
              <a:cs typeface="Arial" panose="020B0604020202020204" pitchFamily="34" charset="0"/>
            </a:rPr>
            <a:t> correspondiente al año que se utiliza para determinar si se configura el supuesto</a:t>
          </a:r>
        </a:p>
      </dgm:t>
    </dgm:pt>
    <dgm:pt modelId="{45C3BD7F-3D00-42A3-90DB-881EF06C7B28}" type="par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76B1452A-E0BD-4FAD-A374-346D6B3CB4D5}" type="sib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40378022-1AA0-4251-A2BF-624CB8C53DA0}">
      <dgm:prSet phldrT="[Texto]" custT="1"/>
      <dgm:spPr/>
      <dgm:t>
        <a:bodyPr/>
        <a:lstStyle/>
        <a:p>
          <a:pPr algn="just"/>
          <a:r>
            <a:rPr lang="es-PE" sz="1600" dirty="0">
              <a:latin typeface="Arial" panose="020B0604020202020204" pitchFamily="34" charset="0"/>
              <a:cs typeface="Arial" panose="020B0604020202020204" pitchFamily="34" charset="0"/>
            </a:rPr>
            <a:t>Predios ubicados en el extranjero: al valor sobre el cual se calcula el impuesto que grave la propiedad del predio en el país donde el mismo se encuentre ubicado. De no existir dicho valor, se considera como tal el valor de adquisición del predio.</a:t>
          </a:r>
        </a:p>
      </dgm:t>
    </dgm:pt>
    <dgm:pt modelId="{055B99E0-13AC-4ECD-B232-963ECDAAED01}" type="par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C0157CF1-61EE-44F6-B60D-B5CA80AB45C2}" type="sib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870C0E7D-1A84-4E7D-838D-29C3ACD3DDFD}">
      <dgm:prSet phldrT="[Texto]" custT="1"/>
      <dgm:spPr/>
      <dgm:t>
        <a:bodyPr/>
        <a:lstStyle/>
        <a:p>
          <a:pPr algn="just"/>
          <a:r>
            <a:rPr lang="es-PE" sz="1600" dirty="0">
              <a:latin typeface="Arial" panose="020B0604020202020204" pitchFamily="34" charset="0"/>
              <a:cs typeface="Arial" panose="020B0604020202020204" pitchFamily="34" charset="0"/>
            </a:rPr>
            <a:t>El predio en copropiedad es computado por cada copropietario como un predio, en cuyo caso, el valor que debe considerar cada copropietario debe corresponder al porcentaje de su participación. </a:t>
          </a:r>
        </a:p>
      </dgm:t>
    </dgm:pt>
    <dgm:pt modelId="{6C43349C-525B-4ACF-9250-678994824541}" type="par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5E946EA9-7B76-4F07-A6DE-EC54A38370E3}" type="sib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96453" custLinFactNeighborX="-820" custLinFactNeighborY="-6846">
        <dgm:presLayoutVars>
          <dgm:chMax val="0"/>
          <dgm:bulletEnabled val="1"/>
        </dgm:presLayoutVars>
      </dgm:prSet>
      <dgm:spPr/>
    </dgm:pt>
    <dgm:pt modelId="{7CE9A87A-99AC-4182-976E-9E3D8EF8FC6F}" type="pres">
      <dgm:prSet presAssocID="{6E0371EB-B4D2-4472-A913-C5B31685AD51}" presName="childText" presStyleLbl="revTx" presStyleIdx="0" presStyleCnt="1" custScaleY="106952" custLinFactNeighborY="44521">
        <dgm:presLayoutVars>
          <dgm:bulletEnabled val="1"/>
        </dgm:presLayoutVars>
      </dgm:prSet>
      <dgm:spPr/>
    </dgm:pt>
  </dgm:ptLst>
  <dgm:cxnLst>
    <dgm:cxn modelId="{AC89BF0B-DC06-40F0-AD7C-16F52E876081}" type="presOf" srcId="{40DF7D53-9D51-49A6-B7C0-D7B689FA99E2}" destId="{7CE9A87A-99AC-4182-976E-9E3D8EF8FC6F}" srcOrd="0" destOrd="0" presId="urn:microsoft.com/office/officeart/2005/8/layout/vList2"/>
    <dgm:cxn modelId="{9308C522-7261-404E-B44E-5665D976EA99}" srcId="{10A10E05-7945-450C-B241-DA83F481BAC3}" destId="{40378022-1AA0-4251-A2BF-624CB8C53DA0}" srcOrd="1" destOrd="0" parTransId="{055B99E0-13AC-4ECD-B232-963ECDAAED01}" sibTransId="{C0157CF1-61EE-44F6-B60D-B5CA80AB45C2}"/>
    <dgm:cxn modelId="{DD6F4126-D133-458F-941E-51C7BE408C42}" type="presOf" srcId="{BD0F217E-6CF4-48B9-92F0-102E630247B8}" destId="{A352FEB7-0DC1-41B8-8AA8-C2E599F5874F}" srcOrd="0" destOrd="0" presId="urn:microsoft.com/office/officeart/2005/8/layout/vList2"/>
    <dgm:cxn modelId="{F19E5152-B3BF-4515-81CB-DA2596C0FFAC}" srcId="{6E0371EB-B4D2-4472-A913-C5B31685AD51}" destId="{870C0E7D-1A84-4E7D-838D-29C3ACD3DDFD}" srcOrd="3" destOrd="0" parTransId="{6C43349C-525B-4ACF-9250-678994824541}" sibTransId="{5E946EA9-7B76-4F07-A6DE-EC54A38370E3}"/>
    <dgm:cxn modelId="{51F72375-00EF-44B8-9E9E-B186476FB038}" srcId="{BD0F217E-6CF4-48B9-92F0-102E630247B8}" destId="{6E0371EB-B4D2-4472-A913-C5B31685AD51}" srcOrd="0" destOrd="0" parTransId="{5323FD7B-F45C-4579-9290-0A0F7C97C374}" sibTransId="{D2D74742-4C14-4692-B9FE-5F78580D201B}"/>
    <dgm:cxn modelId="{42D25157-929B-47BA-881E-E021954E2A52}" srcId="{10A10E05-7945-450C-B241-DA83F481BAC3}" destId="{223EAEEF-07C5-404A-BE52-2AA2471720A6}" srcOrd="0" destOrd="0" parTransId="{45C3BD7F-3D00-42A3-90DB-881EF06C7B28}" sibTransId="{76B1452A-E0BD-4FAD-A374-346D6B3CB4D5}"/>
    <dgm:cxn modelId="{1A4AD082-8CD1-446A-933D-4EEB6D805B36}" type="presOf" srcId="{6E0371EB-B4D2-4472-A913-C5B31685AD51}" destId="{6C706A44-BE66-45F7-B2DC-5AB6AE1ECEF8}" srcOrd="0" destOrd="0" presId="urn:microsoft.com/office/officeart/2005/8/layout/vList2"/>
    <dgm:cxn modelId="{5A76108F-A2EF-44F2-9AC1-AAC642985665}" srcId="{6E0371EB-B4D2-4472-A913-C5B31685AD51}" destId="{16E9D079-C4A0-4A75-9190-6452483E44E9}" srcOrd="1" destOrd="0" parTransId="{F205E02F-CCAE-4AE2-A971-76A5E7B7283D}" sibTransId="{9D288FCA-6D96-4BB5-9793-068325DDC4F3}"/>
    <dgm:cxn modelId="{7F436190-D7A3-4235-B128-18AC6386D222}" srcId="{6E0371EB-B4D2-4472-A913-C5B31685AD51}" destId="{40DF7D53-9D51-49A6-B7C0-D7B689FA99E2}" srcOrd="0" destOrd="0" parTransId="{86BA1675-393D-4ACD-91E1-FC07D32B0260}" sibTransId="{301028E6-7E8F-42E9-A930-3EEB4513CAEF}"/>
    <dgm:cxn modelId="{B92B02A5-FC8D-4DCC-A1F9-A350DA23162C}" type="presOf" srcId="{10A10E05-7945-450C-B241-DA83F481BAC3}" destId="{7CE9A87A-99AC-4182-976E-9E3D8EF8FC6F}" srcOrd="0" destOrd="2" presId="urn:microsoft.com/office/officeart/2005/8/layout/vList2"/>
    <dgm:cxn modelId="{654FFDAC-C31F-4D86-9884-FC77EB883484}" type="presOf" srcId="{870C0E7D-1A84-4E7D-838D-29C3ACD3DDFD}" destId="{7CE9A87A-99AC-4182-976E-9E3D8EF8FC6F}" srcOrd="0" destOrd="5" presId="urn:microsoft.com/office/officeart/2005/8/layout/vList2"/>
    <dgm:cxn modelId="{165782B4-5B0E-4A5F-AA76-1EB9CC609873}" type="presOf" srcId="{40378022-1AA0-4251-A2BF-624CB8C53DA0}" destId="{7CE9A87A-99AC-4182-976E-9E3D8EF8FC6F}" srcOrd="0" destOrd="4" presId="urn:microsoft.com/office/officeart/2005/8/layout/vList2"/>
    <dgm:cxn modelId="{E1D019DA-DCF4-4CDF-A3F7-EB6836836A09}" type="presOf" srcId="{223EAEEF-07C5-404A-BE52-2AA2471720A6}" destId="{7CE9A87A-99AC-4182-976E-9E3D8EF8FC6F}" srcOrd="0" destOrd="3" presId="urn:microsoft.com/office/officeart/2005/8/layout/vList2"/>
    <dgm:cxn modelId="{61C476E6-AB0D-454C-B6E7-0C124F93149D}" type="presOf" srcId="{16E9D079-C4A0-4A75-9190-6452483E44E9}" destId="{7CE9A87A-99AC-4182-976E-9E3D8EF8FC6F}" srcOrd="0" destOrd="1" presId="urn:microsoft.com/office/officeart/2005/8/layout/vList2"/>
    <dgm:cxn modelId="{DC9B11F3-6BF1-41B3-B946-7D88E103F49A}" srcId="{6E0371EB-B4D2-4472-A913-C5B31685AD51}" destId="{10A10E05-7945-450C-B241-DA83F481BAC3}" srcOrd="2" destOrd="0" parTransId="{95852716-8199-44FE-B39B-703C0CA08577}" sibTransId="{93EBED51-6265-476C-A5D2-AA7DCE0121B1}"/>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OBLIGADOS A INSCRIBIRSE EN EL RUC POR SER PROPIETARIOS DE ACCIONES O PARTICIPACIONES EN SOCIEDADES PERUANAS O EXTRANJERAS CUYO </a:t>
          </a:r>
          <a:r>
            <a:rPr lang="es-PE" sz="1600" b="1" dirty="0">
              <a:latin typeface="Arial" panose="020B0604020202020204" pitchFamily="34" charset="0"/>
              <a:cs typeface="Arial" panose="020B0604020202020204" pitchFamily="34" charset="0"/>
            </a:rPr>
            <a:t>VALOR</a:t>
          </a:r>
          <a:r>
            <a:rPr lang="es-PE" sz="1600" dirty="0">
              <a:latin typeface="Arial" panose="020B0604020202020204" pitchFamily="34" charset="0"/>
              <a:cs typeface="Arial" panose="020B0604020202020204" pitchFamily="34" charset="0"/>
            </a:rPr>
            <a:t> EN CONJUNTO </a:t>
          </a:r>
          <a:r>
            <a:rPr lang="es-PE" sz="1600" b="1" dirty="0">
              <a:latin typeface="Arial" panose="020B0604020202020204" pitchFamily="34" charset="0"/>
              <a:cs typeface="Arial" panose="020B0604020202020204" pitchFamily="34" charset="0"/>
            </a:rPr>
            <a:t>SUPERE 100 UIT </a:t>
          </a:r>
          <a:r>
            <a:rPr lang="es-PE" sz="1600" dirty="0">
              <a:latin typeface="Arial" panose="020B0604020202020204" pitchFamily="34" charset="0"/>
              <a:cs typeface="Arial" panose="020B0604020202020204" pitchFamily="34" charset="0"/>
            </a:rPr>
            <a:t>(Con la UIT vigente: S/ 515 000)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PE" sz="1400" dirty="0">
              <a:latin typeface="Arial" panose="020B0604020202020204" pitchFamily="34" charset="0"/>
              <a:cs typeface="Arial" panose="020B0604020202020204" pitchFamily="34" charset="0"/>
            </a:rPr>
            <a:t>El valor de las acciones o participaciones se computa de acuerdo con lo siguiente:</a:t>
          </a: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223EAEEF-07C5-404A-BE52-2AA2471720A6}">
      <dgm:prSet phldrT="[Texto]" custT="1"/>
      <dgm:spPr/>
      <dgm:t>
        <a:bodyPr/>
        <a:lstStyle/>
        <a:p>
          <a:pPr algn="just"/>
          <a:r>
            <a:rPr lang="es-PE" sz="1400" dirty="0">
              <a:latin typeface="Arial" panose="020B0604020202020204" pitchFamily="34" charset="0"/>
              <a:cs typeface="Arial" panose="020B0604020202020204" pitchFamily="34" charset="0"/>
            </a:rPr>
            <a:t>Las cotizadas en bolsa o mecanismos centralizados de negociación se consideran a su valor de cotización al 31 de diciembre de cada año. En caso no exista valor de cotización en dicha fecha, se debe tomar el último valor de cotización con el que se cuenta.</a:t>
          </a:r>
        </a:p>
      </dgm:t>
    </dgm:pt>
    <dgm:pt modelId="{45C3BD7F-3D00-42A3-90DB-881EF06C7B28}" type="par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76B1452A-E0BD-4FAD-A374-346D6B3CB4D5}" type="sib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40378022-1AA0-4251-A2BF-624CB8C53DA0}">
      <dgm:prSet phldrT="[Texto]" custT="1"/>
      <dgm:spPr/>
      <dgm:t>
        <a:bodyPr/>
        <a:lstStyle/>
        <a:p>
          <a:pPr algn="just"/>
          <a:r>
            <a:rPr lang="es-PE" sz="1400" dirty="0">
              <a:latin typeface="Arial" panose="020B0604020202020204" pitchFamily="34" charset="0"/>
              <a:cs typeface="Arial" panose="020B0604020202020204" pitchFamily="34" charset="0"/>
            </a:rPr>
            <a:t>Si las cotizaciones, el valor de adquisición o el valor nominal están expresados en moneda extranjera, deben ser convertidos a moneda nacional utilizando el tipo de cambio compra vigente al 31 de diciembre de cada año. </a:t>
          </a:r>
        </a:p>
      </dgm:t>
    </dgm:pt>
    <dgm:pt modelId="{055B99E0-13AC-4ECD-B232-963ECDAAED01}" type="par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C0157CF1-61EE-44F6-B60D-B5CA80AB45C2}" type="sib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870C0E7D-1A84-4E7D-838D-29C3ACD3DDFD}">
      <dgm:prSet phldrT="[Texto]" custT="1"/>
      <dgm:spPr/>
      <dgm:t>
        <a:bodyPr/>
        <a:lstStyle/>
        <a:p>
          <a:pPr algn="just"/>
          <a:r>
            <a:rPr lang="es-PE" sz="1400" dirty="0">
              <a:latin typeface="Arial" panose="020B0604020202020204" pitchFamily="34" charset="0"/>
              <a:cs typeface="Arial" panose="020B0604020202020204" pitchFamily="34" charset="0"/>
            </a:rPr>
            <a:t>Cuando las acciones o participaciones tengan más de un propietario, cada uno de ellos debe considerar la parte proporcional del valor de la acción o participación que le corresponda.</a:t>
          </a:r>
          <a:r>
            <a:rPr lang="es-PE" sz="1600" dirty="0">
              <a:latin typeface="Arial" panose="020B0604020202020204" pitchFamily="34" charset="0"/>
              <a:cs typeface="Arial" panose="020B0604020202020204" pitchFamily="34" charset="0"/>
            </a:rPr>
            <a:t> </a:t>
          </a:r>
        </a:p>
      </dgm:t>
    </dgm:pt>
    <dgm:pt modelId="{6C43349C-525B-4ACF-9250-678994824541}" type="par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5E946EA9-7B76-4F07-A6DE-EC54A38370E3}" type="sib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DFF94CE7-BF48-4E59-AA61-D8A6F8AFF2D5}">
      <dgm:prSet phldrT="[Texto]" custT="1"/>
      <dgm:spPr/>
      <dgm:t>
        <a:bodyPr/>
        <a:lstStyle/>
        <a:p>
          <a:pPr algn="just"/>
          <a:r>
            <a:rPr lang="es-PE" sz="1400" dirty="0">
              <a:latin typeface="Arial" panose="020B0604020202020204" pitchFamily="34" charset="0"/>
              <a:cs typeface="Arial" panose="020B0604020202020204" pitchFamily="34" charset="0"/>
            </a:rPr>
            <a:t>Las no cotizadas en bolsa o mecanismo centralizado de negociación se consideran a su valor de adquisición o su valor nominal al 31 de diciembre de cada año, el que resulte mayor.</a:t>
          </a:r>
        </a:p>
      </dgm:t>
    </dgm:pt>
    <dgm:pt modelId="{793925AD-5F07-4ACA-B194-43A32CD9A1C4}" type="parTrans" cxnId="{3A612E06-09EA-4F0C-BADD-DFE81D0BDF75}">
      <dgm:prSet/>
      <dgm:spPr/>
      <dgm:t>
        <a:bodyPr/>
        <a:lstStyle/>
        <a:p>
          <a:endParaRPr lang="es-PE" sz="1400">
            <a:latin typeface="Arial" panose="020B0604020202020204" pitchFamily="34" charset="0"/>
            <a:cs typeface="Arial" panose="020B0604020202020204" pitchFamily="34" charset="0"/>
          </a:endParaRPr>
        </a:p>
      </dgm:t>
    </dgm:pt>
    <dgm:pt modelId="{3C2EC1C4-3D3D-43B0-ADB2-485DBC0FF2C1}" type="sibTrans" cxnId="{3A612E06-09EA-4F0C-BADD-DFE81D0BDF75}">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7163"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Y="106952" custLinFactNeighborY="-39354">
        <dgm:presLayoutVars>
          <dgm:bulletEnabled val="1"/>
        </dgm:presLayoutVars>
      </dgm:prSet>
      <dgm:spPr/>
    </dgm:pt>
  </dgm:ptLst>
  <dgm:cxnLst>
    <dgm:cxn modelId="{3A612E06-09EA-4F0C-BADD-DFE81D0BDF75}" srcId="{40DF7D53-9D51-49A6-B7C0-D7B689FA99E2}" destId="{DFF94CE7-BF48-4E59-AA61-D8A6F8AFF2D5}" srcOrd="1" destOrd="0" parTransId="{793925AD-5F07-4ACA-B194-43A32CD9A1C4}" sibTransId="{3C2EC1C4-3D3D-43B0-ADB2-485DBC0FF2C1}"/>
    <dgm:cxn modelId="{AC89BF0B-DC06-40F0-AD7C-16F52E876081}" type="presOf" srcId="{40DF7D53-9D51-49A6-B7C0-D7B689FA99E2}" destId="{7CE9A87A-99AC-4182-976E-9E3D8EF8FC6F}" srcOrd="0" destOrd="0" presId="urn:microsoft.com/office/officeart/2005/8/layout/vList2"/>
    <dgm:cxn modelId="{9308C522-7261-404E-B44E-5665D976EA99}" srcId="{40DF7D53-9D51-49A6-B7C0-D7B689FA99E2}" destId="{40378022-1AA0-4251-A2BF-624CB8C53DA0}" srcOrd="2" destOrd="0" parTransId="{055B99E0-13AC-4ECD-B232-963ECDAAED01}" sibTransId="{C0157CF1-61EE-44F6-B60D-B5CA80AB45C2}"/>
    <dgm:cxn modelId="{DD6F4126-D133-458F-941E-51C7BE408C42}" type="presOf" srcId="{BD0F217E-6CF4-48B9-92F0-102E630247B8}" destId="{A352FEB7-0DC1-41B8-8AA8-C2E599F5874F}" srcOrd="0" destOrd="0" presId="urn:microsoft.com/office/officeart/2005/8/layout/vList2"/>
    <dgm:cxn modelId="{01AF1643-2DB5-4E61-8744-B2CAADDC984F}" type="presOf" srcId="{DFF94CE7-BF48-4E59-AA61-D8A6F8AFF2D5}" destId="{7CE9A87A-99AC-4182-976E-9E3D8EF8FC6F}" srcOrd="0" destOrd="2" presId="urn:microsoft.com/office/officeart/2005/8/layout/vList2"/>
    <dgm:cxn modelId="{F19E5152-B3BF-4515-81CB-DA2596C0FFAC}" srcId="{6E0371EB-B4D2-4472-A913-C5B31685AD51}" destId="{870C0E7D-1A84-4E7D-838D-29C3ACD3DDFD}" srcOrd="1" destOrd="0" parTransId="{6C43349C-525B-4ACF-9250-678994824541}" sibTransId="{5E946EA9-7B76-4F07-A6DE-EC54A38370E3}"/>
    <dgm:cxn modelId="{51F72375-00EF-44B8-9E9E-B186476FB038}" srcId="{BD0F217E-6CF4-48B9-92F0-102E630247B8}" destId="{6E0371EB-B4D2-4472-A913-C5B31685AD51}" srcOrd="0" destOrd="0" parTransId="{5323FD7B-F45C-4579-9290-0A0F7C97C374}" sibTransId="{D2D74742-4C14-4692-B9FE-5F78580D201B}"/>
    <dgm:cxn modelId="{42D25157-929B-47BA-881E-E021954E2A52}" srcId="{40DF7D53-9D51-49A6-B7C0-D7B689FA99E2}" destId="{223EAEEF-07C5-404A-BE52-2AA2471720A6}" srcOrd="0" destOrd="0" parTransId="{45C3BD7F-3D00-42A3-90DB-881EF06C7B28}" sibTransId="{76B1452A-E0BD-4FAD-A374-346D6B3CB4D5}"/>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0" destOrd="0" parTransId="{86BA1675-393D-4ACD-91E1-FC07D32B0260}" sibTransId="{301028E6-7E8F-42E9-A930-3EEB4513CAEF}"/>
    <dgm:cxn modelId="{654FFDAC-C31F-4D86-9884-FC77EB883484}" type="presOf" srcId="{870C0E7D-1A84-4E7D-838D-29C3ACD3DDFD}" destId="{7CE9A87A-99AC-4182-976E-9E3D8EF8FC6F}" srcOrd="0" destOrd="4" presId="urn:microsoft.com/office/officeart/2005/8/layout/vList2"/>
    <dgm:cxn modelId="{165782B4-5B0E-4A5F-AA76-1EB9CC609873}" type="presOf" srcId="{40378022-1AA0-4251-A2BF-624CB8C53DA0}" destId="{7CE9A87A-99AC-4182-976E-9E3D8EF8FC6F}" srcOrd="0" destOrd="3" presId="urn:microsoft.com/office/officeart/2005/8/layout/vList2"/>
    <dgm:cxn modelId="{E1D019DA-DCF4-4CDF-A3F7-EB6836836A09}" type="presOf" srcId="{223EAEEF-07C5-404A-BE52-2AA2471720A6}" destId="{7CE9A87A-99AC-4182-976E-9E3D8EF8FC6F}" srcOrd="0" destOrd="1"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PERSONAS NATURALES QUE REALICEN ADQUISICIONES DE BIENES SUJETAS A PERCEPCIONES DEL IGV QUE POR AÑO SUPEREN LAS 10 UIT (Con la UIT vigente: S/. 51 500)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PE" sz="1400" dirty="0">
              <a:latin typeface="Arial" panose="020B0604020202020204" pitchFamily="34" charset="0"/>
              <a:cs typeface="Arial" panose="020B0604020202020204" pitchFamily="34" charset="0"/>
            </a:rPr>
            <a:t>Para efecto de calcular las 10 </a:t>
          </a:r>
          <a:r>
            <a:rPr lang="es-PE" sz="1400" dirty="0" err="1">
              <a:latin typeface="Arial" panose="020B0604020202020204" pitchFamily="34" charset="0"/>
              <a:cs typeface="Arial" panose="020B0604020202020204" pitchFamily="34" charset="0"/>
            </a:rPr>
            <a:t>UITs</a:t>
          </a:r>
          <a:r>
            <a:rPr lang="es-PE" sz="1400" dirty="0">
              <a:latin typeface="Arial" panose="020B0604020202020204" pitchFamily="34" charset="0"/>
              <a:cs typeface="Arial" panose="020B0604020202020204" pitchFamily="34" charset="0"/>
            </a:rPr>
            <a:t> se considera las adquisiciones por las cuales se hayan emitido los comprobantes de percepción correspondientes.</a:t>
          </a:r>
          <a:r>
            <a:rPr lang="es-PE" sz="16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BE7AF348-4DC4-42ED-ACDF-CF1591D94C46}">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A7351A89-F750-4D39-A6E9-5BB1C6C58DBE}" type="parTrans" cxnId="{EF40C86D-787C-4D3B-BD6C-A757ED00C3F4}">
      <dgm:prSet/>
      <dgm:spPr/>
      <dgm:t>
        <a:bodyPr/>
        <a:lstStyle/>
        <a:p>
          <a:endParaRPr lang="es-PE" sz="1400">
            <a:latin typeface="Arial" panose="020B0604020202020204" pitchFamily="34" charset="0"/>
            <a:cs typeface="Arial" panose="020B0604020202020204" pitchFamily="34" charset="0"/>
          </a:endParaRPr>
        </a:p>
      </dgm:t>
    </dgm:pt>
    <dgm:pt modelId="{F4D0BCC2-5D6F-4B94-85F2-EAF5DEF4EF17}" type="sibTrans" cxnId="{EF40C86D-787C-4D3B-BD6C-A757ED00C3F4}">
      <dgm:prSet/>
      <dgm:spPr/>
      <dgm:t>
        <a:bodyPr/>
        <a:lstStyle/>
        <a:p>
          <a:endParaRPr lang="es-PE" sz="1400">
            <a:latin typeface="Arial" panose="020B0604020202020204" pitchFamily="34" charset="0"/>
            <a:cs typeface="Arial" panose="020B0604020202020204" pitchFamily="34" charset="0"/>
          </a:endParaRPr>
        </a:p>
      </dgm:t>
    </dgm:pt>
    <dgm:pt modelId="{CB70584C-36B1-4159-B46B-0F577DD70097}">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153ECB46-F7AB-40C8-A509-F0FF8EC9827C}" type="parTrans" cxnId="{BB0D00EA-07A1-4663-901E-271A380A29A4}">
      <dgm:prSet/>
      <dgm:spPr/>
      <dgm:t>
        <a:bodyPr/>
        <a:lstStyle/>
        <a:p>
          <a:endParaRPr lang="es-PE" sz="1400">
            <a:latin typeface="Arial" panose="020B0604020202020204" pitchFamily="34" charset="0"/>
            <a:cs typeface="Arial" panose="020B0604020202020204" pitchFamily="34" charset="0"/>
          </a:endParaRPr>
        </a:p>
      </dgm:t>
    </dgm:pt>
    <dgm:pt modelId="{CD879B28-7635-4B34-B8C5-D4F990B34243}" type="sibTrans" cxnId="{BB0D00EA-07A1-4663-901E-271A380A29A4}">
      <dgm:prSet/>
      <dgm:spPr/>
      <dgm:t>
        <a:bodyPr/>
        <a:lstStyle/>
        <a:p>
          <a:endParaRPr lang="es-PE" sz="1400">
            <a:latin typeface="Arial" panose="020B0604020202020204" pitchFamily="34" charset="0"/>
            <a:cs typeface="Arial" panose="020B0604020202020204" pitchFamily="34" charset="0"/>
          </a:endParaRPr>
        </a:p>
      </dgm:t>
    </dgm:pt>
    <dgm:pt modelId="{50FD0001-4013-4291-BE21-5B108D52A661}">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5DF13DBA-9EBE-40FF-A940-7F77D7911683}" type="parTrans" cxnId="{04380DC0-C6FC-4A41-9D1F-47594C8C98B0}">
      <dgm:prSet/>
      <dgm:spPr/>
      <dgm:t>
        <a:bodyPr/>
        <a:lstStyle/>
        <a:p>
          <a:endParaRPr lang="es-PE"/>
        </a:p>
      </dgm:t>
    </dgm:pt>
    <dgm:pt modelId="{8A652AD8-F2E2-4EE1-8C5F-A9958222577E}" type="sibTrans" cxnId="{04380DC0-C6FC-4A41-9D1F-47594C8C98B0}">
      <dgm:prSet/>
      <dgm:spPr/>
      <dgm:t>
        <a:bodyPr/>
        <a:lstStyle/>
        <a:p>
          <a:endParaRPr lang="es-PE"/>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8179" custLinFactNeighborX="-312" custLinFactNeighborY="50029">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Lst>
  <dgm:cxnLst>
    <dgm:cxn modelId="{AC89BF0B-DC06-40F0-AD7C-16F52E876081}" type="presOf" srcId="{40DF7D53-9D51-49A6-B7C0-D7B689FA99E2}" destId="{7CE9A87A-99AC-4182-976E-9E3D8EF8FC6F}" srcOrd="0" destOrd="3" presId="urn:microsoft.com/office/officeart/2005/8/layout/vList2"/>
    <dgm:cxn modelId="{DD6F4126-D133-458F-941E-51C7BE408C42}" type="presOf" srcId="{BD0F217E-6CF4-48B9-92F0-102E630247B8}" destId="{A352FEB7-0DC1-41B8-8AA8-C2E599F5874F}" srcOrd="0" destOrd="0" presId="urn:microsoft.com/office/officeart/2005/8/layout/vList2"/>
    <dgm:cxn modelId="{3C316938-0A7E-4792-BBDE-91D0FE3CD26A}" type="presOf" srcId="{50FD0001-4013-4291-BE21-5B108D52A661}" destId="{7CE9A87A-99AC-4182-976E-9E3D8EF8FC6F}" srcOrd="0" destOrd="2"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3" destOrd="0" parTransId="{86BA1675-393D-4ACD-91E1-FC07D32B0260}" sibTransId="{301028E6-7E8F-42E9-A930-3EEB4513CAEF}"/>
    <dgm:cxn modelId="{91FA81BF-EF19-4116-A3A7-F469C8615202}" type="presOf" srcId="{CB70584C-36B1-4159-B46B-0F577DD70097}" destId="{7CE9A87A-99AC-4182-976E-9E3D8EF8FC6F}" srcOrd="0" destOrd="1" presId="urn:microsoft.com/office/officeart/2005/8/layout/vList2"/>
    <dgm:cxn modelId="{04380DC0-C6FC-4A41-9D1F-47594C8C98B0}" srcId="{6E0371EB-B4D2-4472-A913-C5B31685AD51}" destId="{50FD0001-4013-4291-BE21-5B108D52A661}" srcOrd="2" destOrd="0" parTransId="{5DF13DBA-9EBE-40FF-A940-7F77D7911683}" sibTransId="{8A652AD8-F2E2-4EE1-8C5F-A9958222577E}"/>
    <dgm:cxn modelId="{BB0D00EA-07A1-4663-901E-271A380A29A4}" srcId="{6E0371EB-B4D2-4472-A913-C5B31685AD51}" destId="{CB70584C-36B1-4159-B46B-0F577DD70097}" srcOrd="1" destOrd="0" parTransId="{153ECB46-F7AB-40C8-A509-F0FF8EC9827C}" sibTransId="{CD879B28-7635-4B34-B8C5-D4F990B34243}"/>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QUE PERCIBAN INTERESES POR DEPÓSITOS EN CUENTAS DE EMPRESAS DEL SISTEMA FINANCIERO Y LA SUMA DE LOS SALDOS DE ESTAS CUENTAS SUPERE LAS 300 UIT (Con la UIT vigente: S/ 1 545 000) </a:t>
          </a:r>
        </a:p>
      </dgm:t>
    </dgm:pt>
    <dgm:pt modelId="{5323FD7B-F45C-4579-9290-0A0F7C97C374}" type="parTrans" cxnId="{51F72375-00EF-44B8-9E9E-B186476FB038}">
      <dgm:prSet/>
      <dgm:spPr/>
      <dgm:t>
        <a:bodyPr/>
        <a:lstStyle/>
        <a:p>
          <a:endParaRPr lang="es-PE" sz="16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6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ES" sz="1600" dirty="0">
              <a:latin typeface="Arial" panose="020B0604020202020204" pitchFamily="34" charset="0"/>
              <a:cs typeface="Arial" panose="020B0604020202020204" pitchFamily="34" charset="0"/>
            </a:rPr>
            <a:t>Se considera todas las cuentas abiertas en el sistema financiero salvo la cuenta CTS.</a:t>
          </a:r>
          <a:endParaRPr lang="es-PE" sz="1600" dirty="0">
            <a:latin typeface="Arial" panose="020B0604020202020204" pitchFamily="34" charset="0"/>
            <a:cs typeface="Arial" panose="020B0604020202020204" pitchFamily="34" charset="0"/>
          </a:endParaRPr>
        </a:p>
      </dgm:t>
    </dgm:pt>
    <dgm:pt modelId="{86BA1675-393D-4ACD-91E1-FC07D32B0260}" type="parTrans" cxnId="{7F436190-D7A3-4235-B128-18AC6386D222}">
      <dgm:prSet/>
      <dgm:spPr/>
      <dgm:t>
        <a:bodyPr/>
        <a:lstStyle/>
        <a:p>
          <a:endParaRPr lang="es-PE" sz="16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600">
            <a:latin typeface="Arial" panose="020B0604020202020204" pitchFamily="34" charset="0"/>
            <a:cs typeface="Arial" panose="020B0604020202020204" pitchFamily="34" charset="0"/>
          </a:endParaRPr>
        </a:p>
      </dgm:t>
    </dgm:pt>
    <dgm:pt modelId="{7D76E207-8FE6-4D12-A502-75F30B222922}">
      <dgm:prSet phldrT="[Texto]" custT="1"/>
      <dgm:spPr/>
      <dgm:t>
        <a:bodyPr/>
        <a:lstStyle/>
        <a:p>
          <a:pPr algn="just"/>
          <a:r>
            <a:rPr lang="es-ES" sz="1600" dirty="0">
              <a:latin typeface="Arial" panose="020B0604020202020204" pitchFamily="34" charset="0"/>
              <a:cs typeface="Arial" panose="020B0604020202020204" pitchFamily="34" charset="0"/>
            </a:rPr>
            <a:t>Se toma en cuenta los saldos existentes al 31 de diciembre de cada año.</a:t>
          </a:r>
          <a:endParaRPr lang="es-PE" sz="1600" dirty="0">
            <a:latin typeface="Arial" panose="020B0604020202020204" pitchFamily="34" charset="0"/>
            <a:cs typeface="Arial" panose="020B0604020202020204" pitchFamily="34" charset="0"/>
          </a:endParaRPr>
        </a:p>
      </dgm:t>
    </dgm:pt>
    <dgm:pt modelId="{EB48C16A-575E-4363-BAC6-BAA0F5A6BECC}" type="parTrans" cxnId="{9759105C-FCF3-40A0-9020-A8F101A28524}">
      <dgm:prSet/>
      <dgm:spPr/>
      <dgm:t>
        <a:bodyPr/>
        <a:lstStyle/>
        <a:p>
          <a:endParaRPr lang="es-PE" sz="1600">
            <a:latin typeface="Arial" panose="020B0604020202020204" pitchFamily="34" charset="0"/>
            <a:cs typeface="Arial" panose="020B0604020202020204" pitchFamily="34" charset="0"/>
          </a:endParaRPr>
        </a:p>
      </dgm:t>
    </dgm:pt>
    <dgm:pt modelId="{56A67A28-38C4-4B44-B85B-7DB86EBD11EB}" type="sibTrans" cxnId="{9759105C-FCF3-40A0-9020-A8F101A28524}">
      <dgm:prSet/>
      <dgm:spPr/>
      <dgm:t>
        <a:bodyPr/>
        <a:lstStyle/>
        <a:p>
          <a:endParaRPr lang="es-PE" sz="1600">
            <a:latin typeface="Arial" panose="020B0604020202020204" pitchFamily="34" charset="0"/>
            <a:cs typeface="Arial" panose="020B0604020202020204" pitchFamily="34" charset="0"/>
          </a:endParaRPr>
        </a:p>
      </dgm:t>
    </dgm:pt>
    <dgm:pt modelId="{D6687653-5C22-413B-AD08-85DD9B5DD549}">
      <dgm:prSet phldrT="[Texto]" custT="1"/>
      <dgm:spPr/>
      <dgm:t>
        <a:bodyPr/>
        <a:lstStyle/>
        <a:p>
          <a:pPr algn="just"/>
          <a:r>
            <a:rPr lang="es-ES" sz="1600" dirty="0">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En caso de que la cuenta tenga más de un titular, cada titular debe considerar como suyo el saldo total de dicha cuenta.</a:t>
          </a:r>
        </a:p>
      </dgm:t>
    </dgm:pt>
    <dgm:pt modelId="{D8F0FB2C-1518-4FC8-A70B-B0C8C16F4C3E}" type="parTrans" cxnId="{8B4E41DE-00EC-4B06-B4CB-48D70E49B7C2}">
      <dgm:prSet/>
      <dgm:spPr/>
      <dgm:t>
        <a:bodyPr/>
        <a:lstStyle/>
        <a:p>
          <a:endParaRPr lang="es-PE" sz="1600">
            <a:latin typeface="Arial" panose="020B0604020202020204" pitchFamily="34" charset="0"/>
            <a:cs typeface="Arial" panose="020B0604020202020204" pitchFamily="34" charset="0"/>
          </a:endParaRPr>
        </a:p>
      </dgm:t>
    </dgm:pt>
    <dgm:pt modelId="{65943E62-50E0-4347-9C84-8C535D280586}" type="sibTrans" cxnId="{8B4E41DE-00EC-4B06-B4CB-48D70E49B7C2}">
      <dgm:prSet/>
      <dgm:spPr/>
      <dgm:t>
        <a:bodyPr/>
        <a:lstStyle/>
        <a:p>
          <a:endParaRPr lang="es-PE" sz="1600">
            <a:latin typeface="Arial" panose="020B0604020202020204" pitchFamily="34" charset="0"/>
            <a:cs typeface="Arial" panose="020B0604020202020204" pitchFamily="34" charset="0"/>
          </a:endParaRPr>
        </a:p>
      </dgm:t>
    </dgm:pt>
    <dgm:pt modelId="{80915847-54F1-4AF1-B9E0-B6728E532F26}">
      <dgm:prSet phldrT="[Texto]" custT="1"/>
      <dgm:spPr/>
      <dgm:t>
        <a:bodyPr/>
        <a:lstStyle/>
        <a:p>
          <a:pPr algn="just"/>
          <a:r>
            <a:rPr lang="es-ES" sz="1600" dirty="0">
              <a:latin typeface="Arial" panose="020B0604020202020204" pitchFamily="34" charset="0"/>
              <a:cs typeface="Arial" panose="020B0604020202020204" pitchFamily="34" charset="0"/>
            </a:rPr>
            <a:t>Si la </a:t>
          </a:r>
          <a:r>
            <a:rPr lang="es-PE" sz="1600" dirty="0">
              <a:latin typeface="Arial" panose="020B0604020202020204" pitchFamily="34" charset="0"/>
              <a:cs typeface="Arial" panose="020B0604020202020204" pitchFamily="34" charset="0"/>
            </a:rPr>
            <a:t>cuenta</a:t>
          </a:r>
          <a:r>
            <a:rPr lang="es-ES" sz="1600" dirty="0">
              <a:latin typeface="Arial" panose="020B0604020202020204" pitchFamily="34" charset="0"/>
              <a:cs typeface="Arial" panose="020B0604020202020204" pitchFamily="34" charset="0"/>
            </a:rPr>
            <a:t> es en moneda extranjera, se debe realizar la conversión a soles utilizando el tipo de cambio vigente al 31 de diciembre</a:t>
          </a:r>
          <a:endParaRPr lang="es-PE" sz="1600" dirty="0">
            <a:latin typeface="Arial" panose="020B0604020202020204" pitchFamily="34" charset="0"/>
            <a:cs typeface="Arial" panose="020B0604020202020204" pitchFamily="34" charset="0"/>
          </a:endParaRPr>
        </a:p>
      </dgm:t>
    </dgm:pt>
    <dgm:pt modelId="{32909693-3CDA-4DD8-99B6-2D21259E262F}" type="parTrans" cxnId="{6C988ACD-DFA0-4E2D-866D-764C68483F1E}">
      <dgm:prSet/>
      <dgm:spPr/>
      <dgm:t>
        <a:bodyPr/>
        <a:lstStyle/>
        <a:p>
          <a:endParaRPr lang="es-PE" sz="1600">
            <a:latin typeface="Arial" panose="020B0604020202020204" pitchFamily="34" charset="0"/>
            <a:cs typeface="Arial" panose="020B0604020202020204" pitchFamily="34" charset="0"/>
          </a:endParaRPr>
        </a:p>
      </dgm:t>
    </dgm:pt>
    <dgm:pt modelId="{E7B41E05-67A4-4FC7-B944-B491F4ECD01E}" type="sibTrans" cxnId="{6C988ACD-DFA0-4E2D-866D-764C68483F1E}">
      <dgm:prSet/>
      <dgm:spPr/>
      <dgm:t>
        <a:bodyPr/>
        <a:lstStyle/>
        <a:p>
          <a:endParaRPr lang="es-PE" sz="1600">
            <a:latin typeface="Arial" panose="020B0604020202020204" pitchFamily="34" charset="0"/>
            <a:cs typeface="Arial" panose="020B0604020202020204" pitchFamily="34" charset="0"/>
          </a:endParaRPr>
        </a:p>
      </dgm:t>
    </dgm:pt>
    <dgm:pt modelId="{3DD6E02F-885B-4999-A8E6-2E327DD7A74C}">
      <dgm:prSet phldrT="[Texto]" custT="1"/>
      <dgm:spPr/>
      <dgm:t>
        <a:bodyPr/>
        <a:lstStyle/>
        <a:p>
          <a:pPr algn="just"/>
          <a:endParaRPr lang="es-PE" sz="1600" dirty="0">
            <a:latin typeface="Arial" panose="020B0604020202020204" pitchFamily="34" charset="0"/>
            <a:cs typeface="Arial" panose="020B0604020202020204" pitchFamily="34" charset="0"/>
          </a:endParaRPr>
        </a:p>
      </dgm:t>
    </dgm:pt>
    <dgm:pt modelId="{B5A5BE47-772C-41B4-BD09-138D9150FF57}" type="parTrans" cxnId="{CFFDEE5E-C6AE-4F00-BBA8-15A62AF2E53B}">
      <dgm:prSet/>
      <dgm:spPr/>
      <dgm:t>
        <a:bodyPr/>
        <a:lstStyle/>
        <a:p>
          <a:endParaRPr lang="es-PE" sz="1600">
            <a:latin typeface="Arial" panose="020B0604020202020204" pitchFamily="34" charset="0"/>
            <a:cs typeface="Arial" panose="020B0604020202020204" pitchFamily="34" charset="0"/>
          </a:endParaRPr>
        </a:p>
      </dgm:t>
    </dgm:pt>
    <dgm:pt modelId="{A18964F0-D655-48AA-A503-576D0B792E89}" type="sibTrans" cxnId="{CFFDEE5E-C6AE-4F00-BBA8-15A62AF2E53B}">
      <dgm:prSet/>
      <dgm:spPr/>
      <dgm:t>
        <a:bodyPr/>
        <a:lstStyle/>
        <a:p>
          <a:endParaRPr lang="es-PE" sz="16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135191"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X="97031" custScaleY="303868" custLinFactNeighborY="44521">
        <dgm:presLayoutVars>
          <dgm:bulletEnabled val="1"/>
        </dgm:presLayoutVars>
      </dgm:prSet>
      <dgm:spPr/>
    </dgm:pt>
  </dgm:ptLst>
  <dgm:cxnLst>
    <dgm:cxn modelId="{AC89BF0B-DC06-40F0-AD7C-16F52E876081}" type="presOf" srcId="{40DF7D53-9D51-49A6-B7C0-D7B689FA99E2}" destId="{7CE9A87A-99AC-4182-976E-9E3D8EF8FC6F}" srcOrd="0" destOrd="1" presId="urn:microsoft.com/office/officeart/2005/8/layout/vList2"/>
    <dgm:cxn modelId="{DD6F4126-D133-458F-941E-51C7BE408C42}" type="presOf" srcId="{BD0F217E-6CF4-48B9-92F0-102E630247B8}" destId="{A352FEB7-0DC1-41B8-8AA8-C2E599F5874F}" srcOrd="0" destOrd="0" presId="urn:microsoft.com/office/officeart/2005/8/layout/vList2"/>
    <dgm:cxn modelId="{14DF8933-BDF0-4CD9-9A36-7B2E80A7888B}" type="presOf" srcId="{D6687653-5C22-413B-AD08-85DD9B5DD549}" destId="{7CE9A87A-99AC-4182-976E-9E3D8EF8FC6F}" srcOrd="0" destOrd="3" presId="urn:microsoft.com/office/officeart/2005/8/layout/vList2"/>
    <dgm:cxn modelId="{15F0AC5B-33E1-4965-B3EB-ED9757E97EF8}" type="presOf" srcId="{7D76E207-8FE6-4D12-A502-75F30B222922}" destId="{7CE9A87A-99AC-4182-976E-9E3D8EF8FC6F}" srcOrd="0" destOrd="2" presId="urn:microsoft.com/office/officeart/2005/8/layout/vList2"/>
    <dgm:cxn modelId="{9759105C-FCF3-40A0-9020-A8F101A28524}" srcId="{6E0371EB-B4D2-4472-A913-C5B31685AD51}" destId="{7D76E207-8FE6-4D12-A502-75F30B222922}" srcOrd="2" destOrd="0" parTransId="{EB48C16A-575E-4363-BAC6-BAA0F5A6BECC}" sibTransId="{56A67A28-38C4-4B44-B85B-7DB86EBD11EB}"/>
    <dgm:cxn modelId="{CFFDEE5E-C6AE-4F00-BBA8-15A62AF2E53B}" srcId="{6E0371EB-B4D2-4472-A913-C5B31685AD51}" destId="{3DD6E02F-885B-4999-A8E6-2E327DD7A74C}" srcOrd="0" destOrd="0" parTransId="{B5A5BE47-772C-41B4-BD09-138D9150FF57}" sibTransId="{A18964F0-D655-48AA-A503-576D0B792E89}"/>
    <dgm:cxn modelId="{69D43062-C600-436F-8058-45C1C61A0991}" type="presOf" srcId="{3DD6E02F-885B-4999-A8E6-2E327DD7A74C}" destId="{7CE9A87A-99AC-4182-976E-9E3D8EF8FC6F}" srcOrd="0" destOrd="0" presId="urn:microsoft.com/office/officeart/2005/8/layout/vList2"/>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1" destOrd="0" parTransId="{86BA1675-393D-4ACD-91E1-FC07D32B0260}" sibTransId="{301028E6-7E8F-42E9-A930-3EEB4513CAEF}"/>
    <dgm:cxn modelId="{6C988ACD-DFA0-4E2D-866D-764C68483F1E}" srcId="{6E0371EB-B4D2-4472-A913-C5B31685AD51}" destId="{80915847-54F1-4AF1-B9E0-B6728E532F26}" srcOrd="4" destOrd="0" parTransId="{32909693-3CDA-4DD8-99B6-2D21259E262F}" sibTransId="{E7B41E05-67A4-4FC7-B944-B491F4ECD01E}"/>
    <dgm:cxn modelId="{8B4E41DE-00EC-4B06-B4CB-48D70E49B7C2}" srcId="{6E0371EB-B4D2-4472-A913-C5B31685AD51}" destId="{D6687653-5C22-413B-AD08-85DD9B5DD549}" srcOrd="3" destOrd="0" parTransId="{D8F0FB2C-1518-4FC8-A70B-B0C8C16F4C3E}" sibTransId="{65943E62-50E0-4347-9C84-8C535D280586}"/>
    <dgm:cxn modelId="{071320E2-0204-4435-BF2C-93DCFD3E7FFE}" type="presOf" srcId="{80915847-54F1-4AF1-B9E0-B6728E532F26}" destId="{7CE9A87A-99AC-4182-976E-9E3D8EF8FC6F}" srcOrd="0" destOrd="4"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LOS SUJETOS QUE INCURRAN EN ALGUNO DE ESTOS SUPUESTOS AL 31 DE DICIEMBRE DE UN AÑO DEBEN INSCRIBIRSE EN EL RUC HASTA EL ÚLTIMO DÍA ÚTIL DEL MES DE ENERO DEL AÑO SIGUIENTE</a:t>
          </a:r>
        </a:p>
      </dgm:t>
    </dgm:pt>
    <dgm:pt modelId="{5323FD7B-F45C-4579-9290-0A0F7C97C374}" type="parTrans" cxnId="{51F72375-00EF-44B8-9E9E-B186476FB038}">
      <dgm:prSet/>
      <dgm:spPr/>
      <dgm:t>
        <a:bodyPr/>
        <a:lstStyle/>
        <a:p>
          <a:endParaRPr lang="es-PE"/>
        </a:p>
      </dgm:t>
    </dgm:pt>
    <dgm:pt modelId="{D2D74742-4C14-4692-B9FE-5F78580D201B}" type="sibTrans" cxnId="{51F72375-00EF-44B8-9E9E-B186476FB038}">
      <dgm:prSet/>
      <dgm:spPr/>
      <dgm:t>
        <a:bodyPr/>
        <a:lstStyle/>
        <a:p>
          <a:endParaRPr lang="es-PE"/>
        </a:p>
      </dgm:t>
    </dgm:pt>
    <dgm:pt modelId="{BE7AF348-4DC4-42ED-ACDF-CF1591D94C46}">
      <dgm:prSet phldrT="[Texto]" custT="1"/>
      <dgm:spPr/>
      <dgm:t>
        <a:bodyPr/>
        <a:lstStyle/>
        <a:p>
          <a:pPr algn="just"/>
          <a:endParaRPr lang="es-PE" sz="1800" dirty="0"/>
        </a:p>
      </dgm:t>
    </dgm:pt>
    <dgm:pt modelId="{A7351A89-F750-4D39-A6E9-5BB1C6C58DBE}" type="parTrans" cxnId="{EF40C86D-787C-4D3B-BD6C-A757ED00C3F4}">
      <dgm:prSet/>
      <dgm:spPr/>
      <dgm:t>
        <a:bodyPr/>
        <a:lstStyle/>
        <a:p>
          <a:endParaRPr lang="es-PE"/>
        </a:p>
      </dgm:t>
    </dgm:pt>
    <dgm:pt modelId="{F4D0BCC2-5D6F-4B94-85F2-EAF5DEF4EF17}" type="sibTrans" cxnId="{EF40C86D-787C-4D3B-BD6C-A757ED00C3F4}">
      <dgm:prSet/>
      <dgm:spPr/>
      <dgm:t>
        <a:bodyPr/>
        <a:lstStyle/>
        <a:p>
          <a:endParaRPr lang="es-PE"/>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85057" custLinFactNeighborX="-1066" custLinFactNeighborY="11576">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Lst>
  <dgm:cxnLst>
    <dgm:cxn modelId="{DD6F4126-D133-458F-941E-51C7BE408C42}" type="presOf" srcId="{BD0F217E-6CF4-48B9-92F0-102E630247B8}" destId="{A352FEB7-0DC1-41B8-8AA8-C2E599F5874F}" srcOrd="0" destOrd="0"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PE"/>
        </a:p>
      </dgm:t>
    </dgm:pt>
    <dgm:pt modelId="{6E0371EB-B4D2-4472-A913-C5B31685AD51}">
      <dgm:prSet phldrT="[Texto]" custT="1"/>
      <dgm:spPr/>
      <dgm:t>
        <a:bodyPr/>
        <a:lstStyle/>
        <a:p>
          <a:pPr algn="just"/>
          <a:r>
            <a:rPr lang="es-PE" sz="1400" dirty="0">
              <a:latin typeface="Arial" panose="020B0604020202020204" pitchFamily="34" charset="0"/>
              <a:cs typeface="Arial" panose="020B0604020202020204" pitchFamily="34" charset="0"/>
            </a:rPr>
            <a:t>SOLICITUDES DE CRÉDITOS CORPORATIVOS, A GRANDES EMPRESAS, A MEDIANAS EMPRESAS Y PEQUEÑAS EMPRESAS QUE SE TRAMITEN ANTE LAS EMPRESAS DEL SISTEMA FINANCIERO CUANDO EL MONTO DEL CRÉDITO SOLICITADO Y, DE HABER, EL SALDO DE ENDEUDAMIENTO TOTAL EN EL SISTEMA FINANCIERO PROVENIENTE DE CRÉDITOS DIRECTOS EXCEDE LAS 10 UIT (Con la UIT vigente: S/  51 500) </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3DD6E02F-885B-4999-A8E6-2E327DD7A74C}">
      <dgm:prSet phldrT="[Texto]" custT="1"/>
      <dgm:spPr/>
      <dgm:t>
        <a:bodyPr/>
        <a:lstStyle/>
        <a:p>
          <a:pPr algn="just"/>
          <a:r>
            <a:rPr lang="es-ES" sz="1400" dirty="0">
              <a:latin typeface="Arial" panose="020B0604020202020204" pitchFamily="34" charset="0"/>
              <a:cs typeface="Arial" panose="020B0604020202020204" pitchFamily="34" charset="0"/>
            </a:rPr>
            <a:t>Hasta antes de la entrada en vigencia de esta norma ya existía este supuesto, pero sin importe mínimo de crédito.</a:t>
          </a:r>
          <a:endParaRPr lang="es-PE" sz="1400" dirty="0">
            <a:latin typeface="Arial" panose="020B0604020202020204" pitchFamily="34" charset="0"/>
            <a:cs typeface="Arial" panose="020B0604020202020204" pitchFamily="34" charset="0"/>
          </a:endParaRPr>
        </a:p>
      </dgm:t>
    </dgm:pt>
    <dgm:pt modelId="{B5A5BE47-772C-41B4-BD09-138D9150FF57}" type="parTrans" cxnId="{CFFDEE5E-C6AE-4F00-BBA8-15A62AF2E53B}">
      <dgm:prSet/>
      <dgm:spPr/>
      <dgm:t>
        <a:bodyPr/>
        <a:lstStyle/>
        <a:p>
          <a:endParaRPr lang="es-PE" sz="1400">
            <a:latin typeface="Arial" panose="020B0604020202020204" pitchFamily="34" charset="0"/>
            <a:cs typeface="Arial" panose="020B0604020202020204" pitchFamily="34" charset="0"/>
          </a:endParaRPr>
        </a:p>
      </dgm:t>
    </dgm:pt>
    <dgm:pt modelId="{A18964F0-D655-48AA-A503-576D0B792E89}" type="sibTrans" cxnId="{CFFDEE5E-C6AE-4F00-BBA8-15A62AF2E53B}">
      <dgm:prSet/>
      <dgm:spPr/>
      <dgm:t>
        <a:bodyPr/>
        <a:lstStyle/>
        <a:p>
          <a:endParaRPr lang="es-PE" sz="1400">
            <a:latin typeface="Arial" panose="020B0604020202020204" pitchFamily="34" charset="0"/>
            <a:cs typeface="Arial" panose="020B0604020202020204" pitchFamily="34" charset="0"/>
          </a:endParaRPr>
        </a:p>
      </dgm:t>
    </dgm:pt>
    <dgm:pt modelId="{1F3B910C-6A73-4395-BF16-B067793E020C}">
      <dgm:prSet phldrT="[Texto]" custT="1"/>
      <dgm:spPr/>
      <dgm:t>
        <a:bodyPr/>
        <a:lstStyle/>
        <a:p>
          <a:pPr algn="just"/>
          <a:r>
            <a:rPr lang="es-ES" sz="1400" dirty="0">
              <a:latin typeface="Arial" panose="020B0604020202020204" pitchFamily="34" charset="0"/>
              <a:cs typeface="Arial" panose="020B0604020202020204" pitchFamily="34" charset="0"/>
            </a:rPr>
            <a:t>Para efectos de determinar el saldo de endeudamiento total no se considera el derivado de créditos de consumo revolvente, no revolvente ni créditos hipotecarios para vivienda.</a:t>
          </a:r>
          <a:endParaRPr lang="es-PE" sz="1400" dirty="0">
            <a:latin typeface="Arial" panose="020B0604020202020204" pitchFamily="34" charset="0"/>
            <a:cs typeface="Arial" panose="020B0604020202020204" pitchFamily="34" charset="0"/>
          </a:endParaRPr>
        </a:p>
      </dgm:t>
    </dgm:pt>
    <dgm:pt modelId="{39AAEE4D-CDFD-4E9B-A840-9BF2066F1B2B}" type="parTrans" cxnId="{36094801-76F6-43B5-9D32-2FD31D2255AD}">
      <dgm:prSet/>
      <dgm:spPr/>
      <dgm:t>
        <a:bodyPr/>
        <a:lstStyle/>
        <a:p>
          <a:endParaRPr lang="es-PE" sz="1400">
            <a:latin typeface="Arial" panose="020B0604020202020204" pitchFamily="34" charset="0"/>
            <a:cs typeface="Arial" panose="020B0604020202020204" pitchFamily="34" charset="0"/>
          </a:endParaRPr>
        </a:p>
      </dgm:t>
    </dgm:pt>
    <dgm:pt modelId="{6C1522CC-E969-4740-9707-EDEEDBF71F99}" type="sibTrans" cxnId="{36094801-76F6-43B5-9D32-2FD31D2255AD}">
      <dgm:prSet/>
      <dgm:spPr/>
      <dgm:t>
        <a:bodyPr/>
        <a:lstStyle/>
        <a:p>
          <a:endParaRPr lang="es-PE" sz="1400">
            <a:latin typeface="Arial" panose="020B0604020202020204" pitchFamily="34" charset="0"/>
            <a:cs typeface="Arial" panose="020B0604020202020204" pitchFamily="34" charset="0"/>
          </a:endParaRPr>
        </a:p>
      </dgm:t>
    </dgm:pt>
    <dgm:pt modelId="{527F72AE-9667-4D71-A11E-9D0109FEA8AF}">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1C6DE3DA-1E2B-4D56-92D8-0AEE08243D70}" type="parTrans" cxnId="{361FD537-C503-43B0-BF2C-4CF098704F55}">
      <dgm:prSet/>
      <dgm:spPr/>
      <dgm:t>
        <a:bodyPr/>
        <a:lstStyle/>
        <a:p>
          <a:endParaRPr lang="es-PE" sz="1400">
            <a:latin typeface="Arial" panose="020B0604020202020204" pitchFamily="34" charset="0"/>
            <a:cs typeface="Arial" panose="020B0604020202020204" pitchFamily="34" charset="0"/>
          </a:endParaRPr>
        </a:p>
      </dgm:t>
    </dgm:pt>
    <dgm:pt modelId="{EBBC1E33-A65B-4745-9C8F-03D0F33EF0DA}" type="sibTrans" cxnId="{361FD537-C503-43B0-BF2C-4CF098704F55}">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17722"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X="97031" custScaleY="303868" custLinFactNeighborX="242" custLinFactNeighborY="39205">
        <dgm:presLayoutVars>
          <dgm:bulletEnabled val="1"/>
        </dgm:presLayoutVars>
      </dgm:prSet>
      <dgm:spPr/>
    </dgm:pt>
  </dgm:ptLst>
  <dgm:cxnLst>
    <dgm:cxn modelId="{36094801-76F6-43B5-9D32-2FD31D2255AD}" srcId="{6E0371EB-B4D2-4472-A913-C5B31685AD51}" destId="{1F3B910C-6A73-4395-BF16-B067793E020C}" srcOrd="2" destOrd="0" parTransId="{39AAEE4D-CDFD-4E9B-A840-9BF2066F1B2B}" sibTransId="{6C1522CC-E969-4740-9707-EDEEDBF71F99}"/>
    <dgm:cxn modelId="{DD6F4126-D133-458F-941E-51C7BE408C42}" type="presOf" srcId="{BD0F217E-6CF4-48B9-92F0-102E630247B8}" destId="{A352FEB7-0DC1-41B8-8AA8-C2E599F5874F}" srcOrd="0" destOrd="0" presId="urn:microsoft.com/office/officeart/2005/8/layout/vList2"/>
    <dgm:cxn modelId="{0DFE0E30-916B-452E-BBA5-FF68F0B9C458}" type="presOf" srcId="{527F72AE-9667-4D71-A11E-9D0109FEA8AF}" destId="{7CE9A87A-99AC-4182-976E-9E3D8EF8FC6F}" srcOrd="0" destOrd="0" presId="urn:microsoft.com/office/officeart/2005/8/layout/vList2"/>
    <dgm:cxn modelId="{361FD537-C503-43B0-BF2C-4CF098704F55}" srcId="{6E0371EB-B4D2-4472-A913-C5B31685AD51}" destId="{527F72AE-9667-4D71-A11E-9D0109FEA8AF}" srcOrd="0" destOrd="0" parTransId="{1C6DE3DA-1E2B-4D56-92D8-0AEE08243D70}" sibTransId="{EBBC1E33-A65B-4745-9C8F-03D0F33EF0DA}"/>
    <dgm:cxn modelId="{CFFDEE5E-C6AE-4F00-BBA8-15A62AF2E53B}" srcId="{6E0371EB-B4D2-4472-A913-C5B31685AD51}" destId="{3DD6E02F-885B-4999-A8E6-2E327DD7A74C}" srcOrd="1" destOrd="0" parTransId="{B5A5BE47-772C-41B4-BD09-138D9150FF57}" sibTransId="{A18964F0-D655-48AA-A503-576D0B792E89}"/>
    <dgm:cxn modelId="{69D43062-C600-436F-8058-45C1C61A0991}" type="presOf" srcId="{3DD6E02F-885B-4999-A8E6-2E327DD7A74C}" destId="{7CE9A87A-99AC-4182-976E-9E3D8EF8FC6F}" srcOrd="0" destOrd="1" presId="urn:microsoft.com/office/officeart/2005/8/layout/vList2"/>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CAA720AC-0621-49C6-9E49-7CB0BCDF14AC}" type="presOf" srcId="{1F3B910C-6A73-4395-BF16-B067793E020C}" destId="{7CE9A87A-99AC-4182-976E-9E3D8EF8FC6F}" srcOrd="0" destOrd="2"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s-PE"/>
        </a:p>
      </dgm:t>
    </dgm:pt>
    <dgm:pt modelId="{6E0371EB-B4D2-4472-A913-C5B31685AD51}">
      <dgm:prSet phldrT="[Texto]" custT="1"/>
      <dgm:spPr/>
      <dgm:t>
        <a:bodyPr/>
        <a:lstStyle/>
        <a:p>
          <a:pPr algn="just"/>
          <a:r>
            <a:rPr lang="es-PE" sz="1200" kern="1200">
              <a:latin typeface="Arial" panose="020B0604020202020204" pitchFamily="34" charset="0"/>
              <a:ea typeface="+mn-ea"/>
              <a:cs typeface="Arial" panose="020B0604020202020204" pitchFamily="34" charset="0"/>
            </a:rPr>
            <a:t>LA SUNAT PODRÁ INSCRIBIR DE OFICIO EN EL RUC A AQUELLOS QUE INCURRAN EN LOS DISTINTOS SUPUESTOS DE INSCRIPCIÓN Y QUE NO CUMPLAN CON SU OBLIGACIÓN DE INSCRIBIRSE EN LOS PLAZOS DISPUESTOS</a:t>
          </a:r>
          <a:endParaRPr lang="es-PE" sz="1200" kern="1200" dirty="0">
            <a:latin typeface="Arial" panose="020B0604020202020204" pitchFamily="34" charset="0"/>
            <a:ea typeface="+mn-ea"/>
            <a:cs typeface="Arial" panose="020B0604020202020204" pitchFamily="34" charset="0"/>
          </a:endParaRPr>
        </a:p>
      </dgm:t>
    </dgm:pt>
    <dgm:pt modelId="{5323FD7B-F45C-4579-9290-0A0F7C97C374}" type="parTrans" cxnId="{51F72375-00EF-44B8-9E9E-B186476FB038}">
      <dgm:prSet/>
      <dgm:spPr/>
      <dgm:t>
        <a:bodyPr/>
        <a:lstStyle/>
        <a:p>
          <a:endParaRPr lang="es-PE" sz="12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200">
            <a:latin typeface="Arial" panose="020B0604020202020204" pitchFamily="34" charset="0"/>
            <a:cs typeface="Arial" panose="020B0604020202020204" pitchFamily="34" charset="0"/>
          </a:endParaRPr>
        </a:p>
      </dgm:t>
    </dgm:pt>
    <dgm:pt modelId="{BE7AF348-4DC4-42ED-ACDF-CF1591D94C46}">
      <dgm:prSet phldrT="[Texto]" custT="1"/>
      <dgm:spPr/>
      <dgm:t>
        <a:bodyPr/>
        <a:lstStyle/>
        <a:p>
          <a:pPr algn="just"/>
          <a:endParaRPr lang="es-PE" sz="1200" dirty="0">
            <a:latin typeface="Arial" panose="020B0604020202020204" pitchFamily="34" charset="0"/>
            <a:cs typeface="Arial" panose="020B0604020202020204" pitchFamily="34" charset="0"/>
          </a:endParaRPr>
        </a:p>
      </dgm:t>
    </dgm:pt>
    <dgm:pt modelId="{A7351A89-F750-4D39-A6E9-5BB1C6C58DBE}" type="parTrans" cxnId="{EF40C86D-787C-4D3B-BD6C-A757ED00C3F4}">
      <dgm:prSet/>
      <dgm:spPr/>
      <dgm:t>
        <a:bodyPr/>
        <a:lstStyle/>
        <a:p>
          <a:endParaRPr lang="es-PE" sz="1200">
            <a:latin typeface="Arial" panose="020B0604020202020204" pitchFamily="34" charset="0"/>
            <a:cs typeface="Arial" panose="020B0604020202020204" pitchFamily="34" charset="0"/>
          </a:endParaRPr>
        </a:p>
      </dgm:t>
    </dgm:pt>
    <dgm:pt modelId="{F4D0BCC2-5D6F-4B94-85F2-EAF5DEF4EF17}" type="sibTrans" cxnId="{EF40C86D-787C-4D3B-BD6C-A757ED00C3F4}">
      <dgm:prSet/>
      <dgm:spPr/>
      <dgm:t>
        <a:bodyPr/>
        <a:lstStyle/>
        <a:p>
          <a:endParaRPr lang="es-PE" sz="1200">
            <a:latin typeface="Arial" panose="020B0604020202020204" pitchFamily="34" charset="0"/>
            <a:cs typeface="Arial" panose="020B0604020202020204" pitchFamily="34" charset="0"/>
          </a:endParaRPr>
        </a:p>
      </dgm:t>
    </dgm:pt>
    <dgm:pt modelId="{18041B06-C400-4EDE-9FC9-0D50479E5338}">
      <dgm:prSet phldrT="[Texto]" custT="1"/>
      <dgm:spPr/>
      <dgm:t>
        <a:bodyPr/>
        <a:lstStyle/>
        <a:p>
          <a:pPr algn="just"/>
          <a:r>
            <a:rPr lang="es-PE" sz="1200" dirty="0">
              <a:latin typeface="Arial" panose="020B0604020202020204" pitchFamily="34" charset="0"/>
              <a:cs typeface="Arial" panose="020B0604020202020204" pitchFamily="34" charset="0"/>
            </a:rPr>
            <a:t>LA SUNAT TAMBIÉN PODRÁ INSCRIBIR A LOS SUJETOS QUE DE ACUERDO CON LA NORMA ACTUAL DEBIERON INSCRIBIRSE EN EL RUC PARA EFECTOS DE SOLICITAR CRÉDITOS CUANDO A LA FECHA DE ENTRADA EN VIGENCIA DE ESTA RESOLUCIÓN, TENGAN CRÉDITOS DIRECTOS CUYO SALDO DE ENDEUDAMIENTO TOTAL SEA MAYOR A 10 UIT</a:t>
          </a:r>
        </a:p>
      </dgm:t>
    </dgm:pt>
    <dgm:pt modelId="{2F1501B2-6B22-471C-BDD3-5D76BB38D12C}" type="parTrans" cxnId="{7D429554-21BE-44DA-9A4F-BD8A9FD23060}">
      <dgm:prSet/>
      <dgm:spPr/>
      <dgm:t>
        <a:bodyPr/>
        <a:lstStyle/>
        <a:p>
          <a:endParaRPr lang="es-PE" sz="1200">
            <a:latin typeface="Arial" panose="020B0604020202020204" pitchFamily="34" charset="0"/>
            <a:cs typeface="Arial" panose="020B0604020202020204" pitchFamily="34" charset="0"/>
          </a:endParaRPr>
        </a:p>
      </dgm:t>
    </dgm:pt>
    <dgm:pt modelId="{14AB6AF7-9538-4274-8CD7-0F244EA0C1FA}" type="sibTrans" cxnId="{7D429554-21BE-44DA-9A4F-BD8A9FD23060}">
      <dgm:prSet/>
      <dgm:spPr/>
      <dgm:t>
        <a:bodyPr/>
        <a:lstStyle/>
        <a:p>
          <a:endParaRPr lang="es-PE" sz="12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2" custScaleY="135191" custLinFactNeighborX="-820" custLinFactNeighborY="-19629">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 modelId="{AA7B2865-B924-42A2-AD71-A1911852546A}" type="pres">
      <dgm:prSet presAssocID="{18041B06-C400-4EDE-9FC9-0D50479E5338}" presName="parentText" presStyleLbl="node1" presStyleIdx="1" presStyleCnt="2" custScaleY="135191" custLinFactY="-100000" custLinFactNeighborX="-218" custLinFactNeighborY="-136310">
        <dgm:presLayoutVars>
          <dgm:chMax val="0"/>
          <dgm:bulletEnabled val="1"/>
        </dgm:presLayoutVars>
      </dgm:prSet>
      <dgm:spPr/>
    </dgm:pt>
  </dgm:ptLst>
  <dgm:cxnLst>
    <dgm:cxn modelId="{DD6F4126-D133-458F-941E-51C7BE408C42}" type="presOf" srcId="{BD0F217E-6CF4-48B9-92F0-102E630247B8}" destId="{A352FEB7-0DC1-41B8-8AA8-C2E599F5874F}" srcOrd="0" destOrd="0"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7D429554-21BE-44DA-9A4F-BD8A9FD23060}" srcId="{BD0F217E-6CF4-48B9-92F0-102E630247B8}" destId="{18041B06-C400-4EDE-9FC9-0D50479E5338}" srcOrd="1" destOrd="0" parTransId="{2F1501B2-6B22-471C-BDD3-5D76BB38D12C}" sibTransId="{14AB6AF7-9538-4274-8CD7-0F244EA0C1FA}"/>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9BD6C7-BCEA-4572-9802-9EECCF3B6C0A}" type="presOf" srcId="{18041B06-C400-4EDE-9FC9-0D50479E5338}" destId="{AA7B2865-B924-42A2-AD71-A1911852546A}" srcOrd="0" destOrd="0"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 modelId="{50C31923-3FF0-4452-A960-91251A5CB9E0}" type="presParOf" srcId="{A352FEB7-0DC1-41B8-8AA8-C2E599F5874F}" destId="{AA7B2865-B924-42A2-AD71-A191185254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23508"/>
          <a:ext cx="10160185" cy="1173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OBLIGADOS A INSCRIBIRSE EN EL RUC POR SER PROPIETARIOS DE </a:t>
          </a:r>
          <a:r>
            <a:rPr lang="es-PE" sz="1600" b="1" kern="1200" dirty="0">
              <a:latin typeface="Arial" panose="020B0604020202020204" pitchFamily="34" charset="0"/>
              <a:cs typeface="Arial" panose="020B0604020202020204" pitchFamily="34" charset="0"/>
            </a:rPr>
            <a:t>5 O MÁS</a:t>
          </a:r>
          <a:r>
            <a:rPr lang="es-PE" sz="1600" kern="1200" dirty="0">
              <a:latin typeface="Arial" panose="020B0604020202020204" pitchFamily="34" charset="0"/>
              <a:cs typeface="Arial" panose="020B0604020202020204" pitchFamily="34" charset="0"/>
            </a:rPr>
            <a:t> PREDIOS CUYO </a:t>
          </a:r>
          <a:r>
            <a:rPr lang="es-PE" sz="1600" b="1" kern="1200" dirty="0">
              <a:latin typeface="Arial" panose="020B0604020202020204" pitchFamily="34" charset="0"/>
              <a:cs typeface="Arial" panose="020B0604020202020204" pitchFamily="34" charset="0"/>
            </a:rPr>
            <a:t>VALOR</a:t>
          </a:r>
          <a:r>
            <a:rPr lang="es-PE" sz="1600" kern="1200" dirty="0">
              <a:latin typeface="Arial" panose="020B0604020202020204" pitchFamily="34" charset="0"/>
              <a:cs typeface="Arial" panose="020B0604020202020204" pitchFamily="34" charset="0"/>
            </a:rPr>
            <a:t> EN CONJUNTO </a:t>
          </a:r>
          <a:r>
            <a:rPr lang="es-PE" sz="1600" b="1" kern="1200" dirty="0">
              <a:latin typeface="Arial" panose="020B0604020202020204" pitchFamily="34" charset="0"/>
              <a:cs typeface="Arial" panose="020B0604020202020204" pitchFamily="34" charset="0"/>
            </a:rPr>
            <a:t>SUPERE 126 UIT </a:t>
          </a:r>
          <a:r>
            <a:rPr lang="es-PE" sz="1600" kern="1200" dirty="0">
              <a:latin typeface="Arial" panose="020B0604020202020204" pitchFamily="34" charset="0"/>
              <a:cs typeface="Arial" panose="020B0604020202020204" pitchFamily="34" charset="0"/>
            </a:rPr>
            <a:t>(Con la UIT vigente: S/ 648 900)</a:t>
          </a:r>
        </a:p>
      </dsp:txBody>
      <dsp:txXfrm>
        <a:off x="57292" y="80800"/>
        <a:ext cx="10045601" cy="1059056"/>
      </dsp:txXfrm>
    </dsp:sp>
    <dsp:sp modelId="{7CE9A87A-99AC-4182-976E-9E3D8EF8FC6F}">
      <dsp:nvSpPr>
        <dsp:cNvPr id="0" name=""/>
        <dsp:cNvSpPr/>
      </dsp:nvSpPr>
      <dsp:spPr>
        <a:xfrm>
          <a:off x="0" y="1552263"/>
          <a:ext cx="10160185" cy="259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586"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considera los p</a:t>
          </a:r>
          <a:r>
            <a:rPr lang="es-PE" sz="1600" kern="1200" dirty="0" err="1">
              <a:latin typeface="Arial" panose="020B0604020202020204" pitchFamily="34" charset="0"/>
              <a:cs typeface="Arial" panose="020B0604020202020204" pitchFamily="34" charset="0"/>
            </a:rPr>
            <a:t>redios</a:t>
          </a:r>
          <a:r>
            <a:rPr lang="es-PE" sz="1600" kern="1200" dirty="0">
              <a:latin typeface="Arial" panose="020B0604020202020204" pitchFamily="34" charset="0"/>
              <a:cs typeface="Arial" panose="020B0604020202020204" pitchFamily="34" charset="0"/>
            </a:rPr>
            <a:t> rústicos y/o urbanos ubicados en el país y/o en el extranjero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Tratándose de un departamento con su cochera y cuarto de depósito, cuentan como un único predio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Para la determinación del valor de los predios se debe considerar:</a:t>
          </a:r>
        </a:p>
        <a:p>
          <a:pPr marL="342900" lvl="2"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Predios ubicados en el país: valor de </a:t>
          </a:r>
          <a:r>
            <a:rPr lang="es-PE" sz="1600" kern="1200" dirty="0" err="1">
              <a:latin typeface="Arial" panose="020B0604020202020204" pitchFamily="34" charset="0"/>
              <a:cs typeface="Arial" panose="020B0604020202020204" pitchFamily="34" charset="0"/>
            </a:rPr>
            <a:t>autoavalúo</a:t>
          </a:r>
          <a:r>
            <a:rPr lang="es-PE" sz="1600" kern="1200" dirty="0">
              <a:latin typeface="Arial" panose="020B0604020202020204" pitchFamily="34" charset="0"/>
              <a:cs typeface="Arial" panose="020B0604020202020204" pitchFamily="34" charset="0"/>
            </a:rPr>
            <a:t> correspondiente al año que se utiliza para determinar si se configura el supuesto</a:t>
          </a:r>
        </a:p>
        <a:p>
          <a:pPr marL="342900" lvl="2"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Predios ubicados en el extranjero: al valor sobre el cual se calcula el impuesto que grave la propiedad del predio en el país donde el mismo se encuentre ubicado. De no existir dicho valor, se considera como tal el valor de adquisición del predio.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El predio en copropiedad es computado por cada copropietario como un predio, en cuyo caso, el valor que debe considerar cada copropietario debe corresponder al porcentaje de su participación. </a:t>
          </a:r>
        </a:p>
      </dsp:txBody>
      <dsp:txXfrm>
        <a:off x="0" y="1552263"/>
        <a:ext cx="10160185" cy="259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263482" cy="938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OBLIGADOS A INSCRIBIRSE EN EL RUC POR SER PROPIETARIOS DE ACCIONES O PARTICIPACIONES EN SOCIEDADES PERUANAS O EXTRANJERAS CUYO </a:t>
          </a:r>
          <a:r>
            <a:rPr lang="es-PE" sz="1600" b="1" kern="1200" dirty="0">
              <a:latin typeface="Arial" panose="020B0604020202020204" pitchFamily="34" charset="0"/>
              <a:cs typeface="Arial" panose="020B0604020202020204" pitchFamily="34" charset="0"/>
            </a:rPr>
            <a:t>VALOR</a:t>
          </a:r>
          <a:r>
            <a:rPr lang="es-PE" sz="1600" kern="1200" dirty="0">
              <a:latin typeface="Arial" panose="020B0604020202020204" pitchFamily="34" charset="0"/>
              <a:cs typeface="Arial" panose="020B0604020202020204" pitchFamily="34" charset="0"/>
            </a:rPr>
            <a:t> EN CONJUNTO </a:t>
          </a:r>
          <a:r>
            <a:rPr lang="es-PE" sz="1600" b="1" kern="1200" dirty="0">
              <a:latin typeface="Arial" panose="020B0604020202020204" pitchFamily="34" charset="0"/>
              <a:cs typeface="Arial" panose="020B0604020202020204" pitchFamily="34" charset="0"/>
            </a:rPr>
            <a:t>SUPERE 100 UIT </a:t>
          </a:r>
          <a:r>
            <a:rPr lang="es-PE" sz="1600" kern="1200" dirty="0">
              <a:latin typeface="Arial" panose="020B0604020202020204" pitchFamily="34" charset="0"/>
              <a:cs typeface="Arial" panose="020B0604020202020204" pitchFamily="34" charset="0"/>
            </a:rPr>
            <a:t>(Con la UIT vigente: S/ 515 000)</a:t>
          </a:r>
        </a:p>
      </dsp:txBody>
      <dsp:txXfrm>
        <a:off x="45834" y="45834"/>
        <a:ext cx="9171814" cy="847251"/>
      </dsp:txXfrm>
    </dsp:sp>
    <dsp:sp modelId="{7CE9A87A-99AC-4182-976E-9E3D8EF8FC6F}">
      <dsp:nvSpPr>
        <dsp:cNvPr id="0" name=""/>
        <dsp:cNvSpPr/>
      </dsp:nvSpPr>
      <dsp:spPr>
        <a:xfrm>
          <a:off x="0" y="1154299"/>
          <a:ext cx="9263482" cy="244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116"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El valor de las acciones o participaciones se computa de acuerdo con lo siguiente:</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Las cotizadas en bolsa o mecanismos centralizados de negociación se consideran a su valor de cotización al 31 de diciembre de cada año. En caso no exista valor de cotización en dicha fecha, se debe tomar el último valor de cotización con el que se cuenta.</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Las no cotizadas en bolsa o mecanismo centralizado de negociación se consideran a su valor de adquisición o su valor nominal al 31 de diciembre de cada año, el que resulte mayor.</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Si las cotizaciones, el valor de adquisición o el valor nominal están expresados en moneda extranjera, deben ser convertidos a moneda nacional utilizando el tipo de cambio compra vigente al 31 de diciembre de cada año. </a:t>
          </a:r>
        </a:p>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Cuando las acciones o participaciones tengan más de un propietario, cada uno de ellos debe considerar la parte proporcional del valor de la acción o participación que le corresponda.</a:t>
          </a:r>
          <a:r>
            <a:rPr lang="es-PE" sz="1600" kern="1200" dirty="0">
              <a:latin typeface="Arial" panose="020B0604020202020204" pitchFamily="34" charset="0"/>
              <a:cs typeface="Arial" panose="020B0604020202020204" pitchFamily="34" charset="0"/>
            </a:rPr>
            <a:t> </a:t>
          </a:r>
        </a:p>
      </dsp:txBody>
      <dsp:txXfrm>
        <a:off x="0" y="1154299"/>
        <a:ext cx="9263482" cy="2446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571711"/>
          <a:ext cx="9464060" cy="8927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PERSONAS NATURALES QUE REALICEN ADQUISICIONES DE BIENES SUJETAS A PERCEPCIONES DEL IGV QUE POR AÑO SUPEREN LAS 10 UIT (Con la UIT vigente: S/. 51 500)</a:t>
          </a:r>
        </a:p>
      </dsp:txBody>
      <dsp:txXfrm>
        <a:off x="43580" y="615291"/>
        <a:ext cx="9376900" cy="805581"/>
      </dsp:txXfrm>
    </dsp:sp>
    <dsp:sp modelId="{7CE9A87A-99AC-4182-976E-9E3D8EF8FC6F}">
      <dsp:nvSpPr>
        <dsp:cNvPr id="0" name=""/>
        <dsp:cNvSpPr/>
      </dsp:nvSpPr>
      <dsp:spPr>
        <a:xfrm>
          <a:off x="0" y="930661"/>
          <a:ext cx="9464060" cy="314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484"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Para efecto de calcular las 10 </a:t>
          </a:r>
          <a:r>
            <a:rPr lang="es-PE" sz="1400" kern="1200" dirty="0" err="1">
              <a:latin typeface="Arial" panose="020B0604020202020204" pitchFamily="34" charset="0"/>
              <a:cs typeface="Arial" panose="020B0604020202020204" pitchFamily="34" charset="0"/>
            </a:rPr>
            <a:t>UITs</a:t>
          </a:r>
          <a:r>
            <a:rPr lang="es-PE" sz="1400" kern="1200" dirty="0">
              <a:latin typeface="Arial" panose="020B0604020202020204" pitchFamily="34" charset="0"/>
              <a:cs typeface="Arial" panose="020B0604020202020204" pitchFamily="34" charset="0"/>
            </a:rPr>
            <a:t> se considera las adquisiciones por las cuales se hayan emitido los comprobantes de percepción correspondientes.</a:t>
          </a:r>
          <a:r>
            <a:rPr lang="es-PE" sz="1600" kern="1200" dirty="0">
              <a:latin typeface="Arial" panose="020B0604020202020204" pitchFamily="34" charset="0"/>
              <a:cs typeface="Arial" panose="020B0604020202020204" pitchFamily="34" charset="0"/>
            </a:rPr>
            <a:t> </a:t>
          </a:r>
          <a:endParaRPr lang="es-PE" sz="1400" kern="1200" dirty="0">
            <a:latin typeface="Arial" panose="020B0604020202020204" pitchFamily="34" charset="0"/>
            <a:cs typeface="Arial" panose="020B0604020202020204" pitchFamily="34" charset="0"/>
          </a:endParaRPr>
        </a:p>
      </dsp:txBody>
      <dsp:txXfrm>
        <a:off x="0" y="930661"/>
        <a:ext cx="9464060" cy="3142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263482" cy="9920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QUE PERCIBAN INTERESES POR DEPÓSITOS EN CUENTAS DE EMPRESAS DEL SISTEMA FINANCIERO Y LA SUMA DE LOS SALDOS DE ESTAS CUENTAS SUPERE LAS 300 UIT (Con la UIT vigente: S/ 1 545 000) </a:t>
          </a:r>
        </a:p>
      </dsp:txBody>
      <dsp:txXfrm>
        <a:off x="48428" y="48428"/>
        <a:ext cx="9166626" cy="895188"/>
      </dsp:txXfrm>
    </dsp:sp>
    <dsp:sp modelId="{7CE9A87A-99AC-4182-976E-9E3D8EF8FC6F}">
      <dsp:nvSpPr>
        <dsp:cNvPr id="0" name=""/>
        <dsp:cNvSpPr/>
      </dsp:nvSpPr>
      <dsp:spPr>
        <a:xfrm>
          <a:off x="270949" y="993550"/>
          <a:ext cx="8721582" cy="46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383" tIns="20320" rIns="113792" bIns="20320" numCol="1" spcCol="1270" anchor="t" anchorCtr="0">
          <a:noAutofit/>
        </a:bodyPr>
        <a:lstStyle/>
        <a:p>
          <a:pPr marL="171450" lvl="1" indent="-171450" algn="just" defTabSz="711200">
            <a:lnSpc>
              <a:spcPct val="90000"/>
            </a:lnSpc>
            <a:spcBef>
              <a:spcPct val="0"/>
            </a:spcBef>
            <a:spcAft>
              <a:spcPct val="20000"/>
            </a:spcAft>
            <a:buChar char="•"/>
          </a:pP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considera todas las cuentas abiertas en el sistema financiero salvo la cuenta CTS.</a:t>
          </a: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toma en cuenta los saldos existentes al 31 de diciembre de cada año.</a:t>
          </a: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 </a:t>
          </a:r>
          <a:r>
            <a:rPr lang="es-PE" sz="1600" kern="1200" dirty="0">
              <a:latin typeface="Arial" panose="020B0604020202020204" pitchFamily="34" charset="0"/>
              <a:cs typeface="Arial" panose="020B0604020202020204" pitchFamily="34" charset="0"/>
            </a:rPr>
            <a:t>En caso de que la cuenta tenga más de un titular, cada titular debe considerar como suyo el saldo total de dicha cuenta.</a:t>
          </a: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Si la </a:t>
          </a:r>
          <a:r>
            <a:rPr lang="es-PE" sz="1600" kern="1200" dirty="0">
              <a:latin typeface="Arial" panose="020B0604020202020204" pitchFamily="34" charset="0"/>
              <a:cs typeface="Arial" panose="020B0604020202020204" pitchFamily="34" charset="0"/>
            </a:rPr>
            <a:t>cuenta</a:t>
          </a:r>
          <a:r>
            <a:rPr lang="es-ES" sz="1600" kern="1200" dirty="0">
              <a:latin typeface="Arial" panose="020B0604020202020204" pitchFamily="34" charset="0"/>
              <a:cs typeface="Arial" panose="020B0604020202020204" pitchFamily="34" charset="0"/>
            </a:rPr>
            <a:t> es en moneda extranjera, se debe realizar la conversión a soles utilizando el tipo de cambio vigente al 31 de diciembre</a:t>
          </a:r>
          <a:endParaRPr lang="es-PE" sz="1600" kern="1200" dirty="0">
            <a:latin typeface="Arial" panose="020B0604020202020204" pitchFamily="34" charset="0"/>
            <a:cs typeface="Arial" panose="020B0604020202020204" pitchFamily="34" charset="0"/>
          </a:endParaRPr>
        </a:p>
      </dsp:txBody>
      <dsp:txXfrm>
        <a:off x="270949" y="993550"/>
        <a:ext cx="8721582" cy="4602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874531"/>
          <a:ext cx="8856427" cy="10349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SUJETOS QUE INCURRAN EN ALGUNO DE ESTOS SUPUESTOS AL 31 DE DICIEMBRE DE UN AÑO DEBEN INSCRIBIRSE EN EL RUC HASTA EL ÚLTIMO DÍA ÚTIL DEL MES DE ENERO DEL AÑO SIGUIENTE</a:t>
          </a:r>
        </a:p>
      </dsp:txBody>
      <dsp:txXfrm>
        <a:off x="50523" y="925054"/>
        <a:ext cx="8755381" cy="933927"/>
      </dsp:txXfrm>
    </dsp:sp>
    <dsp:sp modelId="{7CE9A87A-99AC-4182-976E-9E3D8EF8FC6F}">
      <dsp:nvSpPr>
        <dsp:cNvPr id="0" name=""/>
        <dsp:cNvSpPr/>
      </dsp:nvSpPr>
      <dsp:spPr>
        <a:xfrm>
          <a:off x="0" y="2326633"/>
          <a:ext cx="8856427" cy="306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192"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s-PE" sz="1800" kern="1200" dirty="0"/>
        </a:p>
      </dsp:txBody>
      <dsp:txXfrm>
        <a:off x="0" y="2326633"/>
        <a:ext cx="8856427" cy="3061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641040" cy="1154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kern="1200" dirty="0">
              <a:latin typeface="Arial" panose="020B0604020202020204" pitchFamily="34" charset="0"/>
              <a:cs typeface="Arial" panose="020B0604020202020204" pitchFamily="34" charset="0"/>
            </a:rPr>
            <a:t>SOLICITUDES DE CRÉDITOS CORPORATIVOS, A GRANDES EMPRESAS, A MEDIANAS EMPRESAS Y PEQUEÑAS EMPRESAS QUE SE TRAMITEN ANTE LAS EMPRESAS DEL SISTEMA FINANCIERO CUANDO EL MONTO DEL CRÉDITO SOLICITADO Y, DE HABER, EL SALDO DE ENDEUDAMIENTO TOTAL EN EL SISTEMA FINANCIERO PROVENIENTE DE CRÉDITOS DIRECTOS EXCEDE LAS 10 UIT (Con la UIT vigente: S/  51 500) </a:t>
          </a:r>
        </a:p>
      </dsp:txBody>
      <dsp:txXfrm>
        <a:off x="56349" y="56349"/>
        <a:ext cx="9528342" cy="1041609"/>
      </dsp:txXfrm>
    </dsp:sp>
    <dsp:sp modelId="{7CE9A87A-99AC-4182-976E-9E3D8EF8FC6F}">
      <dsp:nvSpPr>
        <dsp:cNvPr id="0" name=""/>
        <dsp:cNvSpPr/>
      </dsp:nvSpPr>
      <dsp:spPr>
        <a:xfrm>
          <a:off x="304631" y="1154768"/>
          <a:ext cx="9077054" cy="15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15"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ES" sz="1400" kern="1200" dirty="0">
              <a:latin typeface="Arial" panose="020B0604020202020204" pitchFamily="34" charset="0"/>
              <a:cs typeface="Arial" panose="020B0604020202020204" pitchFamily="34" charset="0"/>
            </a:rPr>
            <a:t>Hasta antes de la entrada en vigencia de esta norma ya existía este supuesto, pero sin importe mínimo de crédito.</a:t>
          </a: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ES" sz="1400" kern="1200" dirty="0">
              <a:latin typeface="Arial" panose="020B0604020202020204" pitchFamily="34" charset="0"/>
              <a:cs typeface="Arial" panose="020B0604020202020204" pitchFamily="34" charset="0"/>
            </a:rPr>
            <a:t>Para efectos de determinar el saldo de endeudamiento total no se considera el derivado de créditos de consumo revolvente, no revolvente ni créditos hipotecarios para vivienda.</a:t>
          </a:r>
          <a:endParaRPr lang="es-PE" sz="1400" kern="1200" dirty="0">
            <a:latin typeface="Arial" panose="020B0604020202020204" pitchFamily="34" charset="0"/>
            <a:cs typeface="Arial" panose="020B0604020202020204" pitchFamily="34" charset="0"/>
          </a:endParaRPr>
        </a:p>
      </dsp:txBody>
      <dsp:txXfrm>
        <a:off x="304631" y="1154768"/>
        <a:ext cx="9077054" cy="1578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8128000" cy="11135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PE" sz="1200" kern="1200">
              <a:latin typeface="Arial" panose="020B0604020202020204" pitchFamily="34" charset="0"/>
              <a:ea typeface="+mn-ea"/>
              <a:cs typeface="Arial" panose="020B0604020202020204" pitchFamily="34" charset="0"/>
            </a:rPr>
            <a:t>LA SUNAT PODRÁ INSCRIBIR DE OFICIO EN EL RUC A AQUELLOS QUE INCURRAN EN LOS DISTINTOS SUPUESTOS DE INSCRIPCIÓN Y QUE NO CUMPLAN CON SU OBLIGACIÓN DE INSCRIBIRSE EN LOS PLAZOS DISPUESTOS</a:t>
          </a:r>
          <a:endParaRPr lang="es-PE" sz="1200" kern="1200" dirty="0">
            <a:latin typeface="Arial" panose="020B0604020202020204" pitchFamily="34" charset="0"/>
            <a:ea typeface="+mn-ea"/>
            <a:cs typeface="Arial" panose="020B0604020202020204" pitchFamily="34" charset="0"/>
          </a:endParaRPr>
        </a:p>
      </dsp:txBody>
      <dsp:txXfrm>
        <a:off x="54359" y="54359"/>
        <a:ext cx="8019282" cy="1004823"/>
      </dsp:txXfrm>
    </dsp:sp>
    <dsp:sp modelId="{7CE9A87A-99AC-4182-976E-9E3D8EF8FC6F}">
      <dsp:nvSpPr>
        <dsp:cNvPr id="0" name=""/>
        <dsp:cNvSpPr/>
      </dsp:nvSpPr>
      <dsp:spPr>
        <a:xfrm>
          <a:off x="0" y="1525737"/>
          <a:ext cx="8128000" cy="207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114300" lvl="1" indent="-114300" algn="just" defTabSz="533400">
            <a:lnSpc>
              <a:spcPct val="90000"/>
            </a:lnSpc>
            <a:spcBef>
              <a:spcPct val="0"/>
            </a:spcBef>
            <a:spcAft>
              <a:spcPct val="20000"/>
            </a:spcAft>
            <a:buChar char="•"/>
          </a:pPr>
          <a:endParaRPr lang="es-PE" sz="1200" kern="1200" dirty="0">
            <a:latin typeface="Arial" panose="020B0604020202020204" pitchFamily="34" charset="0"/>
            <a:cs typeface="Arial" panose="020B0604020202020204" pitchFamily="34" charset="0"/>
          </a:endParaRPr>
        </a:p>
      </dsp:txBody>
      <dsp:txXfrm>
        <a:off x="0" y="1525737"/>
        <a:ext cx="8128000" cy="2072252"/>
      </dsp:txXfrm>
    </dsp:sp>
    <dsp:sp modelId="{AA7B2865-B924-42A2-AD71-A1911852546A}">
      <dsp:nvSpPr>
        <dsp:cNvPr id="0" name=""/>
        <dsp:cNvSpPr/>
      </dsp:nvSpPr>
      <dsp:spPr>
        <a:xfrm>
          <a:off x="0" y="1414390"/>
          <a:ext cx="8128000" cy="11135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PE" sz="1200" kern="1200" dirty="0">
              <a:latin typeface="Arial" panose="020B0604020202020204" pitchFamily="34" charset="0"/>
              <a:cs typeface="Arial" panose="020B0604020202020204" pitchFamily="34" charset="0"/>
            </a:rPr>
            <a:t>LA SUNAT TAMBIÉN PODRÁ INSCRIBIR A LOS SUJETOS QUE DE ACUERDO CON LA NORMA ACTUAL DEBIERON INSCRIBIRSE EN EL RUC PARA EFECTOS DE SOLICITAR CRÉDITOS CUANDO A LA FECHA DE ENTRADA EN VIGENCIA DE ESTA RESOLUCIÓN, TENGAN CRÉDITOS DIRECTOS CUYO SALDO DE ENDEUDAMIENTO TOTAL SEA MAYOR A 10 UIT</a:t>
          </a:r>
        </a:p>
      </dsp:txBody>
      <dsp:txXfrm>
        <a:off x="54359" y="1468749"/>
        <a:ext cx="8019282" cy="10048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E395-768F-4028-9862-67E7C1DE4E72}" type="datetimeFigureOut">
              <a:rPr lang="es-419" smtClean="0"/>
              <a:t>1/7/2024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62DA7-0E78-4585-B24F-5E6633666C00}" type="slidenum">
              <a:rPr lang="es-419" smtClean="0"/>
              <a:t>‹Nº›</a:t>
            </a:fld>
            <a:endParaRPr lang="es-419"/>
          </a:p>
        </p:txBody>
      </p:sp>
    </p:spTree>
    <p:extLst>
      <p:ext uri="{BB962C8B-B14F-4D97-AF65-F5344CB8AC3E}">
        <p14:creationId xmlns:p14="http://schemas.microsoft.com/office/powerpoint/2010/main" val="9146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419"/>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409443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93947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56268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430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419"/>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1896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2215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D194CF53-EA93-4482-AA8B-B7D821BD2507}" type="slidenum">
              <a:rPr lang="es-419" smtClean="0"/>
              <a:t>‹Nº›</a:t>
            </a:fld>
            <a:endParaRPr lang="es-419"/>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6149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25047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21437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67596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0CAF31F2-BC2F-4E75-94F1-CDB5EE821D66}" type="datetimeFigureOut">
              <a:rPr lang="es-419" smtClean="0"/>
              <a:t>1/7/2024</a:t>
            </a:fld>
            <a:endParaRPr lang="es-419"/>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28163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F31F2-BC2F-4E75-94F1-CDB5EE821D66}" type="datetimeFigureOut">
              <a:rPr lang="es-419" smtClean="0"/>
              <a:t>1/7/2024</a:t>
            </a:fld>
            <a:endParaRPr lang="es-419"/>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4CF53-EA93-4482-AA8B-B7D821BD2507}" type="slidenum">
              <a:rPr lang="es-419" smtClean="0"/>
              <a:t>‹Nº›</a:t>
            </a:fld>
            <a:endParaRPr lang="es-419"/>
          </a:p>
        </p:txBody>
      </p:sp>
    </p:spTree>
    <p:extLst>
      <p:ext uri="{BB962C8B-B14F-4D97-AF65-F5344CB8AC3E}">
        <p14:creationId xmlns:p14="http://schemas.microsoft.com/office/powerpoint/2010/main" val="143472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4230207-BCEC-C64A-AC26-69D9ED16DE4B}"/>
              </a:ext>
            </a:extLst>
          </p:cNvPr>
          <p:cNvSpPr txBox="1"/>
          <p:nvPr/>
        </p:nvSpPr>
        <p:spPr>
          <a:xfrm>
            <a:off x="1982183" y="3048544"/>
            <a:ext cx="12192000" cy="400110"/>
          </a:xfrm>
          <a:prstGeom prst="rect">
            <a:avLst/>
          </a:prstGeom>
          <a:noFill/>
        </p:spPr>
        <p:txBody>
          <a:bodyPr wrap="square" rtlCol="0">
            <a:spAutoFit/>
          </a:bodyPr>
          <a:lstStyle/>
          <a:p>
            <a:pPr algn="ctr"/>
            <a:r>
              <a:rPr lang="es-PE" sz="1000" dirty="0">
                <a:solidFill>
                  <a:schemeClr val="bg1"/>
                </a:solidFill>
                <a:latin typeface="Arial" panose="020B0604020202020204" pitchFamily="34" charset="0"/>
                <a:cs typeface="Arial" panose="020B0604020202020204" pitchFamily="34" charset="0"/>
              </a:rPr>
              <a:t>Versión 2.0</a:t>
            </a:r>
          </a:p>
          <a:p>
            <a:pPr algn="ctr"/>
            <a:r>
              <a:rPr lang="es-PE" sz="1000" dirty="0">
                <a:solidFill>
                  <a:schemeClr val="bg1"/>
                </a:solidFill>
                <a:latin typeface="Arial" panose="020B0604020202020204" pitchFamily="34" charset="0"/>
                <a:cs typeface="Arial" panose="020B0604020202020204" pitchFamily="34" charset="0"/>
              </a:rPr>
              <a:t>Publicado en abril de 2022</a:t>
            </a:r>
          </a:p>
        </p:txBody>
      </p:sp>
      <p:pic>
        <p:nvPicPr>
          <p:cNvPr id="3" name="Imagen 2">
            <a:extLst>
              <a:ext uri="{FF2B5EF4-FFF2-40B4-BE49-F238E27FC236}">
                <a16:creationId xmlns:a16="http://schemas.microsoft.com/office/drawing/2014/main" id="{988BA4C9-4E23-4E6D-95E8-EF60D79E3F53}"/>
              </a:ext>
            </a:extLst>
          </p:cNvPr>
          <p:cNvPicPr>
            <a:picLocks noChangeAspect="1"/>
          </p:cNvPicPr>
          <p:nvPr/>
        </p:nvPicPr>
        <p:blipFill>
          <a:blip r:embed="rId2"/>
          <a:stretch>
            <a:fillRect/>
          </a:stretch>
        </p:blipFill>
        <p:spPr>
          <a:xfrm>
            <a:off x="4912538" y="3920589"/>
            <a:ext cx="2352675" cy="457200"/>
          </a:xfrm>
          <a:prstGeom prst="rect">
            <a:avLst/>
          </a:prstGeom>
        </p:spPr>
      </p:pic>
      <p:sp>
        <p:nvSpPr>
          <p:cNvPr id="2" name="Título 1">
            <a:extLst>
              <a:ext uri="{FF2B5EF4-FFF2-40B4-BE49-F238E27FC236}">
                <a16:creationId xmlns:a16="http://schemas.microsoft.com/office/drawing/2014/main" id="{6CCD2561-37AF-5244-C5D6-B3135FEA681E}"/>
              </a:ext>
            </a:extLst>
          </p:cNvPr>
          <p:cNvSpPr>
            <a:spLocks noGrp="1"/>
          </p:cNvSpPr>
          <p:nvPr>
            <p:ph type="ctrTitle"/>
          </p:nvPr>
        </p:nvSpPr>
        <p:spPr>
          <a:xfrm>
            <a:off x="723899" y="2247064"/>
            <a:ext cx="4577229" cy="1867652"/>
          </a:xfrm>
        </p:spPr>
        <p:txBody>
          <a:bodyPr/>
          <a:lstStyle/>
          <a:p>
            <a:r>
              <a:rPr lang="es-ES" sz="4000" dirty="0"/>
              <a:t>Nuevos supuestos de inscripción en el RUC</a:t>
            </a:r>
            <a:endParaRPr lang="es-PE" sz="4000" dirty="0"/>
          </a:p>
        </p:txBody>
      </p:sp>
    </p:spTree>
    <p:extLst>
      <p:ext uri="{BB962C8B-B14F-4D97-AF65-F5344CB8AC3E}">
        <p14:creationId xmlns:p14="http://schemas.microsoft.com/office/powerpoint/2010/main" val="268477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773CB87-C4FE-7B8E-E0B7-69E196CFB3C9}"/>
              </a:ext>
            </a:extLst>
          </p:cNvPr>
          <p:cNvSpPr>
            <a:spLocks noGrp="1"/>
          </p:cNvSpPr>
          <p:nvPr>
            <p:ph type="title"/>
          </p:nvPr>
        </p:nvSpPr>
        <p:spPr/>
        <p:txBody>
          <a:bodyPr/>
          <a:lstStyle/>
          <a:p>
            <a:r>
              <a:rPr lang="es-ES" dirty="0"/>
              <a:t>Gracias</a:t>
            </a:r>
            <a:endParaRPr lang="es-PE" dirty="0"/>
          </a:p>
        </p:txBody>
      </p:sp>
    </p:spTree>
    <p:extLst>
      <p:ext uri="{BB962C8B-B14F-4D97-AF65-F5344CB8AC3E}">
        <p14:creationId xmlns:p14="http://schemas.microsoft.com/office/powerpoint/2010/main" val="91755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AB3E021-FD62-D946-B2D3-4DA2AFDE142C}"/>
              </a:ext>
            </a:extLst>
          </p:cNvPr>
          <p:cNvSpPr txBox="1"/>
          <p:nvPr/>
        </p:nvSpPr>
        <p:spPr>
          <a:xfrm>
            <a:off x="1036907" y="508932"/>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1. Propietarios de 5 o más predios</a:t>
            </a:r>
          </a:p>
        </p:txBody>
      </p:sp>
      <p:graphicFrame>
        <p:nvGraphicFramePr>
          <p:cNvPr id="2" name="Diagrama 1">
            <a:extLst>
              <a:ext uri="{FF2B5EF4-FFF2-40B4-BE49-F238E27FC236}">
                <a16:creationId xmlns:a16="http://schemas.microsoft.com/office/drawing/2014/main" id="{53759DB3-8CC3-5604-7FC0-EE5E650115F7}"/>
              </a:ext>
            </a:extLst>
          </p:cNvPr>
          <p:cNvGraphicFramePr/>
          <p:nvPr>
            <p:extLst>
              <p:ext uri="{D42A27DB-BD31-4B8C-83A1-F6EECF244321}">
                <p14:modId xmlns:p14="http://schemas.microsoft.com/office/powerpoint/2010/main" val="4030433885"/>
              </p:ext>
            </p:extLst>
          </p:nvPr>
        </p:nvGraphicFramePr>
        <p:xfrm>
          <a:off x="1260965" y="1899592"/>
          <a:ext cx="10160185" cy="414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831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7E6A-6639-9634-59CB-9F78A5C954DA}"/>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2E08B6E-DE54-9E0F-CE2D-0768E890D956}"/>
              </a:ext>
            </a:extLst>
          </p:cNvPr>
          <p:cNvSpPr txBox="1"/>
          <p:nvPr/>
        </p:nvSpPr>
        <p:spPr>
          <a:xfrm>
            <a:off x="1001511" y="488740"/>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2. Propietarios de acciones o participaciones</a:t>
            </a:r>
          </a:p>
        </p:txBody>
      </p:sp>
      <p:graphicFrame>
        <p:nvGraphicFramePr>
          <p:cNvPr id="2" name="Diagrama 1">
            <a:extLst>
              <a:ext uri="{FF2B5EF4-FFF2-40B4-BE49-F238E27FC236}">
                <a16:creationId xmlns:a16="http://schemas.microsoft.com/office/drawing/2014/main" id="{BA68001B-D9E9-4E2F-5335-7A7B822A4F06}"/>
              </a:ext>
            </a:extLst>
          </p:cNvPr>
          <p:cNvGraphicFramePr/>
          <p:nvPr>
            <p:extLst>
              <p:ext uri="{D42A27DB-BD31-4B8C-83A1-F6EECF244321}">
                <p14:modId xmlns:p14="http://schemas.microsoft.com/office/powerpoint/2010/main" val="184895900"/>
              </p:ext>
            </p:extLst>
          </p:nvPr>
        </p:nvGraphicFramePr>
        <p:xfrm>
          <a:off x="1797807" y="1999881"/>
          <a:ext cx="9263482" cy="477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850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72E3-7EB2-2C57-9345-1C0927A9C79C}"/>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5C2CAEC-4C3C-0180-6C45-4525EE115F29}"/>
              </a:ext>
            </a:extLst>
          </p:cNvPr>
          <p:cNvSpPr txBox="1"/>
          <p:nvPr/>
        </p:nvSpPr>
        <p:spPr>
          <a:xfrm>
            <a:off x="813319" y="532755"/>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3. Adquisiciones de bienes sujetas a percepciones del IGV</a:t>
            </a:r>
          </a:p>
        </p:txBody>
      </p:sp>
      <p:graphicFrame>
        <p:nvGraphicFramePr>
          <p:cNvPr id="2" name="Diagrama 1">
            <a:extLst>
              <a:ext uri="{FF2B5EF4-FFF2-40B4-BE49-F238E27FC236}">
                <a16:creationId xmlns:a16="http://schemas.microsoft.com/office/drawing/2014/main" id="{9C7C30FB-7839-5831-669C-EE27E5091A41}"/>
              </a:ext>
            </a:extLst>
          </p:cNvPr>
          <p:cNvGraphicFramePr/>
          <p:nvPr>
            <p:extLst>
              <p:ext uri="{D42A27DB-BD31-4B8C-83A1-F6EECF244321}">
                <p14:modId xmlns:p14="http://schemas.microsoft.com/office/powerpoint/2010/main" val="3317744480"/>
              </p:ext>
            </p:extLst>
          </p:nvPr>
        </p:nvGraphicFramePr>
        <p:xfrm>
          <a:off x="1646699" y="1615502"/>
          <a:ext cx="9464060" cy="407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815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03A1-C01D-B249-A437-8FBC09DE2BD9}"/>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7B3269F-7657-CAB6-0581-EDE0B8A1B00F}"/>
              </a:ext>
            </a:extLst>
          </p:cNvPr>
          <p:cNvSpPr txBox="1"/>
          <p:nvPr/>
        </p:nvSpPr>
        <p:spPr>
          <a:xfrm>
            <a:off x="866413" y="488740"/>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4. Sujetos con altos saldos en cuentas del sistema financiero</a:t>
            </a:r>
          </a:p>
        </p:txBody>
      </p:sp>
      <p:graphicFrame>
        <p:nvGraphicFramePr>
          <p:cNvPr id="2" name="Diagrama 1">
            <a:extLst>
              <a:ext uri="{FF2B5EF4-FFF2-40B4-BE49-F238E27FC236}">
                <a16:creationId xmlns:a16="http://schemas.microsoft.com/office/drawing/2014/main" id="{D203A674-12DF-2EFB-12D7-E200BC1EC98B}"/>
              </a:ext>
            </a:extLst>
          </p:cNvPr>
          <p:cNvGraphicFramePr/>
          <p:nvPr>
            <p:extLst>
              <p:ext uri="{D42A27DB-BD31-4B8C-83A1-F6EECF244321}">
                <p14:modId xmlns:p14="http://schemas.microsoft.com/office/powerpoint/2010/main" val="3585768348"/>
              </p:ext>
            </p:extLst>
          </p:nvPr>
        </p:nvGraphicFramePr>
        <p:xfrm>
          <a:off x="1526438" y="2121433"/>
          <a:ext cx="9263482" cy="559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73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C75E-1D8A-0DC6-75B9-DCA612CE3866}"/>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DFFD45B-6311-9300-3646-EA9ABA860277}"/>
              </a:ext>
            </a:extLst>
          </p:cNvPr>
          <p:cNvSpPr txBox="1"/>
          <p:nvPr/>
        </p:nvSpPr>
        <p:spPr>
          <a:xfrm>
            <a:off x="870935" y="476941"/>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5. Plazo de inscripción al RUC</a:t>
            </a:r>
          </a:p>
        </p:txBody>
      </p:sp>
      <p:graphicFrame>
        <p:nvGraphicFramePr>
          <p:cNvPr id="2" name="Diagrama 1">
            <a:extLst>
              <a:ext uri="{FF2B5EF4-FFF2-40B4-BE49-F238E27FC236}">
                <a16:creationId xmlns:a16="http://schemas.microsoft.com/office/drawing/2014/main" id="{359CF287-2E24-80AF-130A-A4A891B26601}"/>
              </a:ext>
            </a:extLst>
          </p:cNvPr>
          <p:cNvGraphicFramePr/>
          <p:nvPr>
            <p:extLst>
              <p:ext uri="{D42A27DB-BD31-4B8C-83A1-F6EECF244321}">
                <p14:modId xmlns:p14="http://schemas.microsoft.com/office/powerpoint/2010/main" val="691044500"/>
              </p:ext>
            </p:extLst>
          </p:nvPr>
        </p:nvGraphicFramePr>
        <p:xfrm>
          <a:off x="2098674" y="1047750"/>
          <a:ext cx="8856427" cy="559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7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51F7-BB95-9D96-367C-129E9A54883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0EAC8F6B-F9DE-475A-C27E-C9912C9F4EB1}"/>
              </a:ext>
            </a:extLst>
          </p:cNvPr>
          <p:cNvSpPr txBox="1"/>
          <p:nvPr/>
        </p:nvSpPr>
        <p:spPr>
          <a:xfrm>
            <a:off x="1068625" y="395015"/>
            <a:ext cx="8535525" cy="707886"/>
          </a:xfrm>
          <a:prstGeom prst="rect">
            <a:avLst/>
          </a:prstGeom>
          <a:noFill/>
        </p:spPr>
        <p:txBody>
          <a:bodyPr wrap="square" rtlCol="0">
            <a:spAutoFit/>
          </a:bodyPr>
          <a:lstStyle/>
          <a:p>
            <a:r>
              <a:rPr lang="es-ES" sz="2000" dirty="0">
                <a:solidFill>
                  <a:schemeClr val="bg1">
                    <a:lumMod val="95000"/>
                  </a:schemeClr>
                </a:solidFill>
                <a:latin typeface="Arial" panose="020B0604020202020204" pitchFamily="34" charset="0"/>
                <a:cs typeface="Arial" panose="020B0604020202020204" pitchFamily="34" charset="0"/>
              </a:rPr>
              <a:t>6. Actos realizados ante empresas del sistema financiero o de seguros en los cuales se exigirá RUC</a:t>
            </a:r>
          </a:p>
        </p:txBody>
      </p:sp>
      <p:graphicFrame>
        <p:nvGraphicFramePr>
          <p:cNvPr id="2" name="Diagrama 1">
            <a:extLst>
              <a:ext uri="{FF2B5EF4-FFF2-40B4-BE49-F238E27FC236}">
                <a16:creationId xmlns:a16="http://schemas.microsoft.com/office/drawing/2014/main" id="{507AD82D-6EAF-EC9C-754C-046573088FA0}"/>
              </a:ext>
            </a:extLst>
          </p:cNvPr>
          <p:cNvGraphicFramePr/>
          <p:nvPr>
            <p:extLst>
              <p:ext uri="{D42A27DB-BD31-4B8C-83A1-F6EECF244321}">
                <p14:modId xmlns:p14="http://schemas.microsoft.com/office/powerpoint/2010/main" val="3641065420"/>
              </p:ext>
            </p:extLst>
          </p:nvPr>
        </p:nvGraphicFramePr>
        <p:xfrm>
          <a:off x="1573632" y="2233521"/>
          <a:ext cx="9641041" cy="273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o 2">
            <a:extLst>
              <a:ext uri="{FF2B5EF4-FFF2-40B4-BE49-F238E27FC236}">
                <a16:creationId xmlns:a16="http://schemas.microsoft.com/office/drawing/2014/main" id="{5E40D419-3D97-0E40-9384-17583751BD49}"/>
              </a:ext>
            </a:extLst>
          </p:cNvPr>
          <p:cNvGrpSpPr/>
          <p:nvPr/>
        </p:nvGrpSpPr>
        <p:grpSpPr>
          <a:xfrm>
            <a:off x="1661786" y="4763107"/>
            <a:ext cx="9552887" cy="912072"/>
            <a:chOff x="0" y="1243818"/>
            <a:chExt cx="8128000" cy="1307652"/>
          </a:xfrm>
        </p:grpSpPr>
        <p:sp>
          <p:nvSpPr>
            <p:cNvPr id="4" name="Rectángulo: esquinas redondeadas 3">
              <a:extLst>
                <a:ext uri="{FF2B5EF4-FFF2-40B4-BE49-F238E27FC236}">
                  <a16:creationId xmlns:a16="http://schemas.microsoft.com/office/drawing/2014/main" id="{A63DB57D-01B2-56FF-A39E-9971EC211BD5}"/>
                </a:ext>
              </a:extLst>
            </p:cNvPr>
            <p:cNvSpPr/>
            <p:nvPr/>
          </p:nvSpPr>
          <p:spPr>
            <a:xfrm>
              <a:off x="0" y="1243818"/>
              <a:ext cx="8128000" cy="1307652"/>
            </a:xfrm>
            <a:prstGeom prst="round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es-PE" sz="1400" dirty="0">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86727A9E-D16E-47AB-7149-98CBEDAB8F8D}"/>
                </a:ext>
              </a:extLst>
            </p:cNvPr>
            <p:cNvSpPr txBox="1"/>
            <p:nvPr/>
          </p:nvSpPr>
          <p:spPr>
            <a:xfrm>
              <a:off x="292434" y="1243818"/>
              <a:ext cx="7700201" cy="1179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E" sz="1400" dirty="0">
                  <a:solidFill>
                    <a:prstClr val="white"/>
                  </a:solidFill>
                  <a:latin typeface="Arial" panose="020B0604020202020204" pitchFamily="34" charset="0"/>
                  <a:cs typeface="Arial" panose="020B0604020202020204" pitchFamily="34" charset="0"/>
                </a:rPr>
                <a:t>CONTRATACIÓN DEL SEGURO OBLIGATORIO DE ACCIDENTES DE TRÁNSITO (SOAT) EFECTUADAS POR PERSONAS NATURALES A LAS EMPRESAS DE SEGUROS CUANDO SE TRATE DE VEHÍCULOS DE LAS CATEGORÍAS N2 y N3</a:t>
              </a:r>
            </a:p>
          </p:txBody>
        </p:sp>
      </p:grpSp>
      <p:sp>
        <p:nvSpPr>
          <p:cNvPr id="7" name="CuadroTexto 6">
            <a:extLst>
              <a:ext uri="{FF2B5EF4-FFF2-40B4-BE49-F238E27FC236}">
                <a16:creationId xmlns:a16="http://schemas.microsoft.com/office/drawing/2014/main" id="{47173C66-B72C-8729-1F33-8C465AE433B9}"/>
              </a:ext>
            </a:extLst>
          </p:cNvPr>
          <p:cNvSpPr txBox="1"/>
          <p:nvPr/>
        </p:nvSpPr>
        <p:spPr>
          <a:xfrm>
            <a:off x="2005485" y="5894119"/>
            <a:ext cx="7229474" cy="307777"/>
          </a:xfrm>
          <a:prstGeom prst="rect">
            <a:avLst/>
          </a:prstGeom>
          <a:noFill/>
        </p:spPr>
        <p:txBody>
          <a:bodyPr wrap="square">
            <a:spAutoFit/>
          </a:bodyPr>
          <a:lstStyle/>
          <a:p>
            <a:pPr marL="285750" lvl="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En este caso, sí se trata de un nuevo supuesto.</a:t>
            </a:r>
            <a:endParaRPr 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661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79F5-B39B-563D-2842-9C8D7795A65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04EEF9CA-3B72-71CC-EEEA-C608278BF2C9}"/>
              </a:ext>
            </a:extLst>
          </p:cNvPr>
          <p:cNvSpPr txBox="1"/>
          <p:nvPr/>
        </p:nvSpPr>
        <p:spPr>
          <a:xfrm>
            <a:off x="870935" y="447445"/>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7. Inscripción de oficio al RUC</a:t>
            </a:r>
          </a:p>
        </p:txBody>
      </p:sp>
      <p:graphicFrame>
        <p:nvGraphicFramePr>
          <p:cNvPr id="2" name="Diagrama 1">
            <a:extLst>
              <a:ext uri="{FF2B5EF4-FFF2-40B4-BE49-F238E27FC236}">
                <a16:creationId xmlns:a16="http://schemas.microsoft.com/office/drawing/2014/main" id="{A68C52CC-30CF-57C6-7963-D17FB5551178}"/>
              </a:ext>
            </a:extLst>
          </p:cNvPr>
          <p:cNvGraphicFramePr/>
          <p:nvPr>
            <p:extLst>
              <p:ext uri="{D42A27DB-BD31-4B8C-83A1-F6EECF244321}">
                <p14:modId xmlns:p14="http://schemas.microsoft.com/office/powerpoint/2010/main" val="2847228598"/>
              </p:ext>
            </p:extLst>
          </p:nvPr>
        </p:nvGraphicFramePr>
        <p:xfrm>
          <a:off x="2175366" y="2583918"/>
          <a:ext cx="8128000" cy="439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747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E41D-F3B3-ADF2-39D6-930EF276E23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B48526C9-FB1B-7DE2-BCA1-E41988701D85}"/>
              </a:ext>
            </a:extLst>
          </p:cNvPr>
          <p:cNvSpPr txBox="1"/>
          <p:nvPr/>
        </p:nvSpPr>
        <p:spPr>
          <a:xfrm>
            <a:off x="870935" y="512179"/>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8. Disposiciones Transitorias</a:t>
            </a:r>
          </a:p>
        </p:txBody>
      </p:sp>
      <p:sp>
        <p:nvSpPr>
          <p:cNvPr id="3" name="Rectángulo 2">
            <a:extLst>
              <a:ext uri="{FF2B5EF4-FFF2-40B4-BE49-F238E27FC236}">
                <a16:creationId xmlns:a16="http://schemas.microsoft.com/office/drawing/2014/main" id="{38DF1E6A-0668-F770-12F5-00DF47DF6D52}"/>
              </a:ext>
            </a:extLst>
          </p:cNvPr>
          <p:cNvSpPr/>
          <p:nvPr/>
        </p:nvSpPr>
        <p:spPr>
          <a:xfrm>
            <a:off x="1522035" y="2330246"/>
            <a:ext cx="9881418" cy="2931979"/>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s-PE" sz="1800" b="1" kern="1200" dirty="0">
                <a:solidFill>
                  <a:schemeClr val="tx1"/>
                </a:solidFill>
                <a:latin typeface="Arial" panose="020B0604020202020204" pitchFamily="34" charset="0"/>
                <a:cs typeface="Arial" panose="020B0604020202020204" pitchFamily="34" charset="0"/>
              </a:rPr>
              <a:t>Deben inscribirse en el RUC hasta </a:t>
            </a:r>
            <a:r>
              <a:rPr lang="es-419" sz="1800" b="1" kern="1200" dirty="0">
                <a:solidFill>
                  <a:schemeClr val="tx1"/>
                </a:solidFill>
                <a:latin typeface="Arial" panose="020B0604020202020204" pitchFamily="34" charset="0"/>
                <a:cs typeface="Arial" panose="020B0604020202020204" pitchFamily="34" charset="0"/>
              </a:rPr>
              <a:t>el 30/09/2024, los sujetos </a:t>
            </a:r>
            <a:r>
              <a:rPr lang="es-PE" sz="1800" b="1" kern="1200" dirty="0">
                <a:solidFill>
                  <a:schemeClr val="tx1"/>
                </a:solidFill>
                <a:latin typeface="Arial" panose="020B0604020202020204" pitchFamily="34" charset="0"/>
                <a:cs typeface="Arial" panose="020B0604020202020204" pitchFamily="34" charset="0"/>
              </a:rPr>
              <a:t>que al 31 de julio de 2024:</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Sean propietarios de 5 o más predios en el país y/o en el extranjero cuyo valor conjunto supere 126 UIT; </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ea typeface="+mn-ea"/>
                <a:cs typeface="Arial" panose="020B0604020202020204" pitchFamily="34" charset="0"/>
              </a:rPr>
              <a:t>S</a:t>
            </a:r>
            <a:r>
              <a:rPr lang="es-PE" sz="1800" kern="1200" dirty="0">
                <a:solidFill>
                  <a:schemeClr val="tx1"/>
                </a:solidFill>
                <a:latin typeface="Arial" panose="020B0604020202020204" pitchFamily="34" charset="0"/>
                <a:cs typeface="Arial" panose="020B0604020202020204" pitchFamily="34" charset="0"/>
              </a:rPr>
              <a:t>ean titulares de acciones y/o participaciones de sociedades cuyo valor supere 100 UIT; o</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Hayan acumulado adquisiciones de bienes sujetos al régimen de percepciones del IGV superiores a 10 UIT.</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ea typeface="+mn-ea"/>
                <a:cs typeface="Arial" panose="020B0604020202020204" pitchFamily="34" charset="0"/>
              </a:rPr>
              <a:t>La suma de los saldos de sus cuentas en el sistema financiero supere el importe de 300 UIT.</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La SUNAT está facultada para inscribir de oficio en el RUC a los sujetos que no cumplan con hacerlo en el plazo indicado.</a:t>
            </a:r>
            <a:endParaRPr lang="es-PE"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6531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DECF65-44D7-417F-8FB7-13E8B94CA598}"/>
</file>

<file path=customXml/itemProps2.xml><?xml version="1.0" encoding="utf-8"?>
<ds:datastoreItem xmlns:ds="http://schemas.openxmlformats.org/officeDocument/2006/customXml" ds:itemID="{AE7E0BF1-7CB2-4CF9-AD5D-D24094CCEC32}"/>
</file>

<file path=customXml/itemProps3.xml><?xml version="1.0" encoding="utf-8"?>
<ds:datastoreItem xmlns:ds="http://schemas.openxmlformats.org/officeDocument/2006/customXml" ds:itemID="{08206441-BD85-4BC5-B020-801B1F1CB8F7}"/>
</file>

<file path=docProps/app.xml><?xml version="1.0" encoding="utf-8"?>
<Properties xmlns="http://schemas.openxmlformats.org/officeDocument/2006/extended-properties" xmlns:vt="http://schemas.openxmlformats.org/officeDocument/2006/docPropsVTypes">
  <Template>PPT_charlas</Template>
  <TotalTime>14338</TotalTime>
  <Words>1038</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Wingdings</vt:lpstr>
      <vt:lpstr>PPT_charlas</vt:lpstr>
      <vt:lpstr>Nuevos supuestos de inscripción en el RUC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Cordova Sanchez Rosalynn</dc:creator>
  <cp:lastModifiedBy>Tejada Flores Karina Elena</cp:lastModifiedBy>
  <cp:revision>75</cp:revision>
  <dcterms:created xsi:type="dcterms:W3CDTF">2023-11-13T23:27:56Z</dcterms:created>
  <dcterms:modified xsi:type="dcterms:W3CDTF">2024-07-01T23:07:31Z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