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0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290" r:id="rId20"/>
    <p:sldId id="282" r:id="rId21"/>
    <p:sldId id="283" r:id="rId22"/>
    <p:sldId id="284" r:id="rId23"/>
    <p:sldId id="285" r:id="rId24"/>
    <p:sldId id="281" r:id="rId25"/>
    <p:sldId id="286" r:id="rId26"/>
    <p:sldId id="287" r:id="rId27"/>
    <p:sldId id="288" r:id="rId28"/>
    <p:sldId id="306" r:id="rId29"/>
    <p:sldId id="289" r:id="rId30"/>
    <p:sldId id="291" r:id="rId31"/>
    <p:sldId id="260" r:id="rId3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62A2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computer, hombre, sostener, computadora&#10;&#10;Descripción generada automáticamente">
            <a:extLst>
              <a:ext uri="{FF2B5EF4-FFF2-40B4-BE49-F238E27FC236}">
                <a16:creationId xmlns:a16="http://schemas.microsoft.com/office/drawing/2014/main" id="{5306E799-9F9C-42A0-B36E-68F009AE86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8589" y="0"/>
            <a:ext cx="6633411" cy="6858000"/>
          </a:xfrm>
          <a:prstGeom prst="rect">
            <a:avLst/>
          </a:prstGeom>
        </p:spPr>
      </p:pic>
      <p:sp>
        <p:nvSpPr>
          <p:cNvPr id="8" name="Rectángulo 3">
            <a:extLst>
              <a:ext uri="{FF2B5EF4-FFF2-40B4-BE49-F238E27FC236}">
                <a16:creationId xmlns:a16="http://schemas.microsoft.com/office/drawing/2014/main" id="{B7C692C7-E025-4A56-B535-46537478EFCB}"/>
              </a:ext>
            </a:extLst>
          </p:cNvPr>
          <p:cNvSpPr/>
          <p:nvPr userDrawn="1"/>
        </p:nvSpPr>
        <p:spPr>
          <a:xfrm>
            <a:off x="0" y="0"/>
            <a:ext cx="8813132" cy="6858000"/>
          </a:xfrm>
          <a:custGeom>
            <a:avLst/>
            <a:gdLst>
              <a:gd name="connsiteX0" fmla="*/ 0 w 7032458"/>
              <a:gd name="connsiteY0" fmla="*/ 0 h 6858000"/>
              <a:gd name="connsiteX1" fmla="*/ 7032458 w 7032458"/>
              <a:gd name="connsiteY1" fmla="*/ 0 h 6858000"/>
              <a:gd name="connsiteX2" fmla="*/ 7032458 w 7032458"/>
              <a:gd name="connsiteY2" fmla="*/ 6858000 h 6858000"/>
              <a:gd name="connsiteX3" fmla="*/ 0 w 7032458"/>
              <a:gd name="connsiteY3" fmla="*/ 6858000 h 6858000"/>
              <a:gd name="connsiteX4" fmla="*/ 0 w 7032458"/>
              <a:gd name="connsiteY4" fmla="*/ 0 h 6858000"/>
              <a:gd name="connsiteX0" fmla="*/ 0 w 7032458"/>
              <a:gd name="connsiteY0" fmla="*/ 0 h 6858000"/>
              <a:gd name="connsiteX1" fmla="*/ 4445668 w 7032458"/>
              <a:gd name="connsiteY1" fmla="*/ 0 h 6858000"/>
              <a:gd name="connsiteX2" fmla="*/ 7032458 w 7032458"/>
              <a:gd name="connsiteY2" fmla="*/ 6858000 h 6858000"/>
              <a:gd name="connsiteX3" fmla="*/ 0 w 7032458"/>
              <a:gd name="connsiteY3" fmla="*/ 6858000 h 6858000"/>
              <a:gd name="connsiteX4" fmla="*/ 0 w 7032458"/>
              <a:gd name="connsiteY4" fmla="*/ 0 h 6858000"/>
              <a:gd name="connsiteX0" fmla="*/ 0 w 7032458"/>
              <a:gd name="connsiteY0" fmla="*/ 0 h 6858000"/>
              <a:gd name="connsiteX1" fmla="*/ 4445668 w 7032458"/>
              <a:gd name="connsiteY1" fmla="*/ 0 h 6858000"/>
              <a:gd name="connsiteX2" fmla="*/ 7032458 w 7032458"/>
              <a:gd name="connsiteY2" fmla="*/ 6858000 h 6858000"/>
              <a:gd name="connsiteX3" fmla="*/ 0 w 7032458"/>
              <a:gd name="connsiteY3" fmla="*/ 6858000 h 6858000"/>
              <a:gd name="connsiteX4" fmla="*/ 0 w 7032458"/>
              <a:gd name="connsiteY4" fmla="*/ 0 h 6858000"/>
              <a:gd name="connsiteX0" fmla="*/ 0 w 7032458"/>
              <a:gd name="connsiteY0" fmla="*/ 0 h 6858000"/>
              <a:gd name="connsiteX1" fmla="*/ 4445668 w 7032458"/>
              <a:gd name="connsiteY1" fmla="*/ 0 h 6858000"/>
              <a:gd name="connsiteX2" fmla="*/ 7032458 w 7032458"/>
              <a:gd name="connsiteY2" fmla="*/ 6858000 h 6858000"/>
              <a:gd name="connsiteX3" fmla="*/ 0 w 7032458"/>
              <a:gd name="connsiteY3" fmla="*/ 6858000 h 6858000"/>
              <a:gd name="connsiteX4" fmla="*/ 0 w 703245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2458" h="6858000">
                <a:moveTo>
                  <a:pt x="0" y="0"/>
                </a:moveTo>
                <a:lnTo>
                  <a:pt x="4445668" y="0"/>
                </a:lnTo>
                <a:cubicBezTo>
                  <a:pt x="5747083" y="3471111"/>
                  <a:pt x="6170195" y="4572000"/>
                  <a:pt x="7032458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D9CF8C8-3DFA-4B9C-A7B6-9C7D1093EDE3}"/>
              </a:ext>
            </a:extLst>
          </p:cNvPr>
          <p:cNvSpPr/>
          <p:nvPr userDrawn="1"/>
        </p:nvSpPr>
        <p:spPr>
          <a:xfrm>
            <a:off x="0" y="4553953"/>
            <a:ext cx="4535905" cy="77603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0F1B52-492D-4FA9-A39B-B5CB44C17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2247064"/>
            <a:ext cx="5442284" cy="1867652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BADED3-C380-4A96-BBC0-BD7BF01F0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900" y="4658477"/>
            <a:ext cx="3104148" cy="58729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PE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7B8643-43D5-4CCF-8B07-AE9D1CD1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0" y="6280692"/>
            <a:ext cx="141402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5CD8DB-5355-40E7-B50A-EAA17C5E5D81}" type="datetimeFigureOut">
              <a:rPr lang="es-PE" smtClean="0"/>
              <a:pPr/>
              <a:t>1/06/2024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1187C9-481D-4249-BBFA-B437C6305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" y="5531644"/>
            <a:ext cx="2121038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PE" dirty="0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BB0B2976-BC99-47C0-84D9-0543C93C8F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900" y="1326356"/>
            <a:ext cx="1528325" cy="403308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99D090B3-3237-4AA4-A95A-E5F28942202D}"/>
              </a:ext>
            </a:extLst>
          </p:cNvPr>
          <p:cNvSpPr/>
          <p:nvPr userDrawn="1"/>
        </p:nvSpPr>
        <p:spPr>
          <a:xfrm>
            <a:off x="7477145" y="2310062"/>
            <a:ext cx="4714854" cy="4559719"/>
          </a:xfrm>
          <a:custGeom>
            <a:avLst/>
            <a:gdLst>
              <a:gd name="connsiteX0" fmla="*/ 0 w 5382126"/>
              <a:gd name="connsiteY0" fmla="*/ 0 h 319086"/>
              <a:gd name="connsiteX1" fmla="*/ 5382126 w 5382126"/>
              <a:gd name="connsiteY1" fmla="*/ 0 h 319086"/>
              <a:gd name="connsiteX2" fmla="*/ 5382126 w 5382126"/>
              <a:gd name="connsiteY2" fmla="*/ 319086 h 319086"/>
              <a:gd name="connsiteX3" fmla="*/ 0 w 5382126"/>
              <a:gd name="connsiteY3" fmla="*/ 319086 h 319086"/>
              <a:gd name="connsiteX4" fmla="*/ 0 w 5382126"/>
              <a:gd name="connsiteY4" fmla="*/ 0 h 319086"/>
              <a:gd name="connsiteX0" fmla="*/ 0 w 5382126"/>
              <a:gd name="connsiteY0" fmla="*/ 3771900 h 4090986"/>
              <a:gd name="connsiteX1" fmla="*/ 5376111 w 5382126"/>
              <a:gd name="connsiteY1" fmla="*/ 0 h 4090986"/>
              <a:gd name="connsiteX2" fmla="*/ 5382126 w 5382126"/>
              <a:gd name="connsiteY2" fmla="*/ 4090986 h 4090986"/>
              <a:gd name="connsiteX3" fmla="*/ 0 w 5382126"/>
              <a:gd name="connsiteY3" fmla="*/ 4090986 h 4090986"/>
              <a:gd name="connsiteX4" fmla="*/ 0 w 5382126"/>
              <a:gd name="connsiteY4" fmla="*/ 3771900 h 4090986"/>
              <a:gd name="connsiteX0" fmla="*/ 0 w 5797215"/>
              <a:gd name="connsiteY0" fmla="*/ 4102768 h 4102768"/>
              <a:gd name="connsiteX1" fmla="*/ 5791200 w 5797215"/>
              <a:gd name="connsiteY1" fmla="*/ 0 h 4102768"/>
              <a:gd name="connsiteX2" fmla="*/ 5797215 w 5797215"/>
              <a:gd name="connsiteY2" fmla="*/ 4090986 h 4102768"/>
              <a:gd name="connsiteX3" fmla="*/ 415089 w 5797215"/>
              <a:gd name="connsiteY3" fmla="*/ 4090986 h 4102768"/>
              <a:gd name="connsiteX4" fmla="*/ 0 w 5797215"/>
              <a:gd name="connsiteY4" fmla="*/ 4102768 h 41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7215" h="4102768">
                <a:moveTo>
                  <a:pt x="0" y="4102768"/>
                </a:moveTo>
                <a:lnTo>
                  <a:pt x="5791200" y="0"/>
                </a:lnTo>
                <a:lnTo>
                  <a:pt x="5797215" y="4090986"/>
                </a:lnTo>
                <a:lnTo>
                  <a:pt x="415089" y="4090986"/>
                </a:lnTo>
                <a:lnTo>
                  <a:pt x="0" y="4102768"/>
                </a:lnTo>
                <a:close/>
              </a:path>
            </a:pathLst>
          </a:custGeom>
          <a:solidFill>
            <a:srgbClr val="002060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3082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3134C5-F051-4FC4-BFE7-BADD0ACA3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68FC708-3611-4737-9244-63BD4BB0C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BC15F-3461-4BF1-94F3-97F9C9956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D8DB-5355-40E7-B50A-EAA17C5E5D81}" type="datetimeFigureOut">
              <a:rPr lang="es-PE" smtClean="0"/>
              <a:t>1/06/2024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F661DA-869D-4DF2-A141-B229AF9F4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196FFE-CD6E-4061-A5F0-9A9CEB4BA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F234-D644-4346-B144-73031AE79C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858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32A3E38-B63D-4775-AD79-64B0B9169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6769491-A3E3-4485-8A49-03B6ADC88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3F4B09-F9E6-4D78-8677-73DC8A31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D8DB-5355-40E7-B50A-EAA17C5E5D81}" type="datetimeFigureOut">
              <a:rPr lang="es-PE" smtClean="0"/>
              <a:t>1/06/2024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4237FC-CFD6-4DE9-85C9-277F39233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705FDC-A4D9-4D73-84A0-4BF90218E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F234-D644-4346-B144-73031AE79C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1475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6B487-D55E-48C2-9B60-A33A158CF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8171" y="2021305"/>
            <a:ext cx="10515600" cy="4349416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0062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pic>
        <p:nvPicPr>
          <p:cNvPr id="7" name="Imagen 6" descr="Imagen que contiene computer, hombre, sostener, computadora&#10;&#10;Descripción generada automáticamente">
            <a:extLst>
              <a:ext uri="{FF2B5EF4-FFF2-40B4-BE49-F238E27FC236}">
                <a16:creationId xmlns:a16="http://schemas.microsoft.com/office/drawing/2014/main" id="{3245EFFC-9061-45E3-B68F-F65F88845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739942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5C5FD86-7F54-4724-B7D0-8F597D3B3ABA}"/>
              </a:ext>
            </a:extLst>
          </p:cNvPr>
          <p:cNvSpPr/>
          <p:nvPr userDrawn="1"/>
        </p:nvSpPr>
        <p:spPr>
          <a:xfrm>
            <a:off x="739943" y="136525"/>
            <a:ext cx="11452056" cy="121727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51E10F-5F91-47D3-8211-88C76995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171" y="333405"/>
            <a:ext cx="5574632" cy="86627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ACF9D6B-409F-4DED-BABD-7D56F08906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43146" y="543510"/>
            <a:ext cx="1528325" cy="403308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5D1E754-A70E-4DB4-AB2C-E39466493E36}"/>
              </a:ext>
            </a:extLst>
          </p:cNvPr>
          <p:cNvSpPr/>
          <p:nvPr userDrawn="1"/>
        </p:nvSpPr>
        <p:spPr>
          <a:xfrm rot="16200000">
            <a:off x="9617525" y="743683"/>
            <a:ext cx="729352" cy="4571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447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computadora, teclado, escritorio&#10;&#10;Descripción generada automáticamente">
            <a:extLst>
              <a:ext uri="{FF2B5EF4-FFF2-40B4-BE49-F238E27FC236}">
                <a16:creationId xmlns:a16="http://schemas.microsoft.com/office/drawing/2014/main" id="{785DA7AD-FF4A-4EEE-B463-284113158C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"/>
          <a:stretch/>
        </p:blipFill>
        <p:spPr>
          <a:xfrm>
            <a:off x="-6351" y="-1"/>
            <a:ext cx="12192000" cy="436079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6E04BB62-1096-4A1B-8767-1E02FB263F79}"/>
              </a:ext>
            </a:extLst>
          </p:cNvPr>
          <p:cNvSpPr/>
          <p:nvPr userDrawn="1"/>
        </p:nvSpPr>
        <p:spPr>
          <a:xfrm>
            <a:off x="0" y="2816352"/>
            <a:ext cx="12192000" cy="4041648"/>
          </a:xfrm>
          <a:custGeom>
            <a:avLst/>
            <a:gdLst>
              <a:gd name="connsiteX0" fmla="*/ 0 w 12192000"/>
              <a:gd name="connsiteY0" fmla="*/ 0 h 4041648"/>
              <a:gd name="connsiteX1" fmla="*/ 12192000 w 12192000"/>
              <a:gd name="connsiteY1" fmla="*/ 0 h 4041648"/>
              <a:gd name="connsiteX2" fmla="*/ 12192000 w 12192000"/>
              <a:gd name="connsiteY2" fmla="*/ 4041648 h 4041648"/>
              <a:gd name="connsiteX3" fmla="*/ 0 w 12192000"/>
              <a:gd name="connsiteY3" fmla="*/ 4041648 h 4041648"/>
              <a:gd name="connsiteX4" fmla="*/ 0 w 12192000"/>
              <a:gd name="connsiteY4" fmla="*/ 0 h 4041648"/>
              <a:gd name="connsiteX0" fmla="*/ 0 w 12192000"/>
              <a:gd name="connsiteY0" fmla="*/ 0 h 4041648"/>
              <a:gd name="connsiteX1" fmla="*/ 12192000 w 12192000"/>
              <a:gd name="connsiteY1" fmla="*/ 1371600 h 4041648"/>
              <a:gd name="connsiteX2" fmla="*/ 12192000 w 12192000"/>
              <a:gd name="connsiteY2" fmla="*/ 4041648 h 4041648"/>
              <a:gd name="connsiteX3" fmla="*/ 0 w 12192000"/>
              <a:gd name="connsiteY3" fmla="*/ 4041648 h 4041648"/>
              <a:gd name="connsiteX4" fmla="*/ 0 w 12192000"/>
              <a:gd name="connsiteY4" fmla="*/ 0 h 404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041648">
                <a:moveTo>
                  <a:pt x="0" y="0"/>
                </a:moveTo>
                <a:lnTo>
                  <a:pt x="12192000" y="1371600"/>
                </a:lnTo>
                <a:lnTo>
                  <a:pt x="12192000" y="4041648"/>
                </a:lnTo>
                <a:lnTo>
                  <a:pt x="0" y="4041648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E8D49E9-4ACE-4F77-B3EA-6058741265BF}"/>
              </a:ext>
            </a:extLst>
          </p:cNvPr>
          <p:cNvSpPr/>
          <p:nvPr userDrawn="1"/>
        </p:nvSpPr>
        <p:spPr>
          <a:xfrm>
            <a:off x="2077118" y="1709738"/>
            <a:ext cx="8025063" cy="2651061"/>
          </a:xfrm>
          <a:prstGeom prst="rect">
            <a:avLst/>
          </a:prstGeom>
          <a:solidFill>
            <a:srgbClr val="002060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B35F59-C3E6-44C2-9A49-E24B25286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507" y="2186301"/>
            <a:ext cx="7080584" cy="123323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5CDAB4-E8D5-4844-955D-B8774D558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06506" y="3561726"/>
            <a:ext cx="7080585" cy="48786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FE6BDE-E176-4FFA-922C-7FF3C436A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D8DB-5355-40E7-B50A-EAA17C5E5D81}" type="datetimeFigureOut">
              <a:rPr lang="es-PE" smtClean="0"/>
              <a:t>1/06/2024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750258-EF9F-4D8C-B49D-A8DF03EB0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51B73754-27E7-4A74-A5AC-2FBD8E1270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82675" y="6135604"/>
            <a:ext cx="1528325" cy="40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6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9778F3D-2485-473B-A04F-2CE0384E78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2474" y="0"/>
            <a:ext cx="7445542" cy="2422284"/>
          </a:xfrm>
          <a:prstGeom prst="rect">
            <a:avLst/>
          </a:prstGeom>
        </p:spPr>
      </p:pic>
      <p:sp>
        <p:nvSpPr>
          <p:cNvPr id="8" name="Rectángulo 6">
            <a:extLst>
              <a:ext uri="{FF2B5EF4-FFF2-40B4-BE49-F238E27FC236}">
                <a16:creationId xmlns:a16="http://schemas.microsoft.com/office/drawing/2014/main" id="{41C9CF7F-2E86-4833-9FB5-164364FC6CC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4041648"/>
              <a:gd name="connsiteX1" fmla="*/ 12192000 w 12192000"/>
              <a:gd name="connsiteY1" fmla="*/ 0 h 4041648"/>
              <a:gd name="connsiteX2" fmla="*/ 12192000 w 12192000"/>
              <a:gd name="connsiteY2" fmla="*/ 4041648 h 4041648"/>
              <a:gd name="connsiteX3" fmla="*/ 0 w 12192000"/>
              <a:gd name="connsiteY3" fmla="*/ 4041648 h 4041648"/>
              <a:gd name="connsiteX4" fmla="*/ 0 w 12192000"/>
              <a:gd name="connsiteY4" fmla="*/ 0 h 4041648"/>
              <a:gd name="connsiteX0" fmla="*/ 0 w 12192000"/>
              <a:gd name="connsiteY0" fmla="*/ 0 h 4041648"/>
              <a:gd name="connsiteX1" fmla="*/ 12192000 w 12192000"/>
              <a:gd name="connsiteY1" fmla="*/ 1371600 h 4041648"/>
              <a:gd name="connsiteX2" fmla="*/ 12192000 w 12192000"/>
              <a:gd name="connsiteY2" fmla="*/ 4041648 h 4041648"/>
              <a:gd name="connsiteX3" fmla="*/ 0 w 12192000"/>
              <a:gd name="connsiteY3" fmla="*/ 4041648 h 4041648"/>
              <a:gd name="connsiteX4" fmla="*/ 0 w 12192000"/>
              <a:gd name="connsiteY4" fmla="*/ 0 h 404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041648">
                <a:moveTo>
                  <a:pt x="0" y="0"/>
                </a:moveTo>
                <a:lnTo>
                  <a:pt x="12192000" y="1371600"/>
                </a:lnTo>
                <a:lnTo>
                  <a:pt x="12192000" y="4041648"/>
                </a:lnTo>
                <a:lnTo>
                  <a:pt x="0" y="4041648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BFFB230-2582-4D39-8F17-9A4642A5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502" y="2103437"/>
            <a:ext cx="4419600" cy="1325563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AF644C-C7BB-4C34-B226-35121BE2F9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5502" y="3826042"/>
            <a:ext cx="6630882" cy="2821404"/>
          </a:xfrm>
        </p:spPr>
        <p:txBody>
          <a:bodyPr>
            <a:normAutofit/>
          </a:bodyPr>
          <a:lstStyle>
            <a:lvl1pPr marL="228600" indent="-228600">
              <a:buClr>
                <a:srgbClr val="FFC000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C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C000"/>
              </a:buClr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C0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12" name="Rectángulo 10">
            <a:extLst>
              <a:ext uri="{FF2B5EF4-FFF2-40B4-BE49-F238E27FC236}">
                <a16:creationId xmlns:a16="http://schemas.microsoft.com/office/drawing/2014/main" id="{C8452CA7-8939-41C5-98A4-CD412E079CE9}"/>
              </a:ext>
            </a:extLst>
          </p:cNvPr>
          <p:cNvSpPr/>
          <p:nvPr userDrawn="1"/>
        </p:nvSpPr>
        <p:spPr>
          <a:xfrm>
            <a:off x="7480154" y="2310062"/>
            <a:ext cx="4714854" cy="4559719"/>
          </a:xfrm>
          <a:custGeom>
            <a:avLst/>
            <a:gdLst>
              <a:gd name="connsiteX0" fmla="*/ 0 w 5382126"/>
              <a:gd name="connsiteY0" fmla="*/ 0 h 319086"/>
              <a:gd name="connsiteX1" fmla="*/ 5382126 w 5382126"/>
              <a:gd name="connsiteY1" fmla="*/ 0 h 319086"/>
              <a:gd name="connsiteX2" fmla="*/ 5382126 w 5382126"/>
              <a:gd name="connsiteY2" fmla="*/ 319086 h 319086"/>
              <a:gd name="connsiteX3" fmla="*/ 0 w 5382126"/>
              <a:gd name="connsiteY3" fmla="*/ 319086 h 319086"/>
              <a:gd name="connsiteX4" fmla="*/ 0 w 5382126"/>
              <a:gd name="connsiteY4" fmla="*/ 0 h 319086"/>
              <a:gd name="connsiteX0" fmla="*/ 0 w 5382126"/>
              <a:gd name="connsiteY0" fmla="*/ 3771900 h 4090986"/>
              <a:gd name="connsiteX1" fmla="*/ 5376111 w 5382126"/>
              <a:gd name="connsiteY1" fmla="*/ 0 h 4090986"/>
              <a:gd name="connsiteX2" fmla="*/ 5382126 w 5382126"/>
              <a:gd name="connsiteY2" fmla="*/ 4090986 h 4090986"/>
              <a:gd name="connsiteX3" fmla="*/ 0 w 5382126"/>
              <a:gd name="connsiteY3" fmla="*/ 4090986 h 4090986"/>
              <a:gd name="connsiteX4" fmla="*/ 0 w 5382126"/>
              <a:gd name="connsiteY4" fmla="*/ 3771900 h 4090986"/>
              <a:gd name="connsiteX0" fmla="*/ 0 w 5797215"/>
              <a:gd name="connsiteY0" fmla="*/ 4102768 h 4102768"/>
              <a:gd name="connsiteX1" fmla="*/ 5791200 w 5797215"/>
              <a:gd name="connsiteY1" fmla="*/ 0 h 4102768"/>
              <a:gd name="connsiteX2" fmla="*/ 5797215 w 5797215"/>
              <a:gd name="connsiteY2" fmla="*/ 4090986 h 4102768"/>
              <a:gd name="connsiteX3" fmla="*/ 415089 w 5797215"/>
              <a:gd name="connsiteY3" fmla="*/ 4090986 h 4102768"/>
              <a:gd name="connsiteX4" fmla="*/ 0 w 5797215"/>
              <a:gd name="connsiteY4" fmla="*/ 4102768 h 41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7215" h="4102768">
                <a:moveTo>
                  <a:pt x="0" y="4102768"/>
                </a:moveTo>
                <a:lnTo>
                  <a:pt x="5791200" y="0"/>
                </a:lnTo>
                <a:lnTo>
                  <a:pt x="5797215" y="4090986"/>
                </a:lnTo>
                <a:lnTo>
                  <a:pt x="415089" y="4090986"/>
                </a:lnTo>
                <a:lnTo>
                  <a:pt x="0" y="4102768"/>
                </a:lnTo>
                <a:close/>
              </a:path>
            </a:pathLst>
          </a:custGeom>
          <a:solidFill>
            <a:srgbClr val="002060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1074BF8D-3B9B-4045-B5B7-C234A2BB13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43146" y="5921626"/>
            <a:ext cx="1528325" cy="403308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B4D133BB-441D-4447-946A-3F0346760D61}"/>
              </a:ext>
            </a:extLst>
          </p:cNvPr>
          <p:cNvSpPr/>
          <p:nvPr userDrawn="1"/>
        </p:nvSpPr>
        <p:spPr>
          <a:xfrm>
            <a:off x="832185" y="2103437"/>
            <a:ext cx="70184" cy="1331453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3478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CB00A8D0-7D67-4BD2-A935-551B3F5156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0C624F0B-5073-4658-BA3A-DCBE1052DACB}"/>
              </a:ext>
            </a:extLst>
          </p:cNvPr>
          <p:cNvSpPr/>
          <p:nvPr userDrawn="1"/>
        </p:nvSpPr>
        <p:spPr>
          <a:xfrm>
            <a:off x="0" y="2197017"/>
            <a:ext cx="12192000" cy="2651061"/>
          </a:xfrm>
          <a:prstGeom prst="rect">
            <a:avLst/>
          </a:prstGeom>
          <a:solidFill>
            <a:srgbClr val="0070C0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B5A950-CF1C-477A-A1B0-550EDECE0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829" y="2688015"/>
            <a:ext cx="7908341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4CDB7A1-6B3D-44CD-A216-15CC3DC75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D8DB-5355-40E7-B50A-EAA17C5E5D81}" type="datetimeFigureOut">
              <a:rPr lang="es-PE" smtClean="0"/>
              <a:t>1/06/2024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F639C20-E99E-49DD-BDC0-5BAEA86E9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A98938C-4C70-420F-BD3F-18980103E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F234-D644-4346-B144-73031AE79C7F}" type="slidenum">
              <a:rPr lang="es-PE" smtClean="0"/>
              <a:t>‹Nº›</a:t>
            </a:fld>
            <a:endParaRPr lang="es-PE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0DA9D93E-18D5-4E05-A9FE-6D5F6FE6E3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88483" y="4379494"/>
            <a:ext cx="1015034" cy="267856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7928D0B4-16BB-4672-AC29-A66C96CEDC78}"/>
              </a:ext>
            </a:extLst>
          </p:cNvPr>
          <p:cNvSpPr/>
          <p:nvPr userDrawn="1"/>
        </p:nvSpPr>
        <p:spPr>
          <a:xfrm rot="16200000">
            <a:off x="6068929" y="103481"/>
            <a:ext cx="54142" cy="790834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7489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D92CA-EBCF-4206-9F7D-4E4C1B85E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BCB5D9A-11EF-4E42-856E-3C42FA1D4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D8DB-5355-40E7-B50A-EAA17C5E5D81}" type="datetimeFigureOut">
              <a:rPr lang="es-PE" smtClean="0"/>
              <a:t>1/06/2024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0C0F11D-AF5E-4F0B-842E-EF36D1F8E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CD3B438-FBF0-446C-B9B6-1F3A45190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F234-D644-4346-B144-73031AE79C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61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2FD9BB3-ACD6-41DC-9A63-9F7DEA74C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D8DB-5355-40E7-B50A-EAA17C5E5D81}" type="datetimeFigureOut">
              <a:rPr lang="es-PE" smtClean="0"/>
              <a:t>1/06/2024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2C4DDCA-A528-474A-AA48-007C07F2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A9640A0-E398-4431-B0AE-B245D0465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F234-D644-4346-B144-73031AE79C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95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33666-5557-4B22-AEFD-0ACA5CA52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519C5F-8393-4E08-9224-5D446119C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8ABA72-1F47-4C2E-A2EB-91B76D6C4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C4E225-163D-4065-B702-3CA4D130A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D8DB-5355-40E7-B50A-EAA17C5E5D81}" type="datetimeFigureOut">
              <a:rPr lang="es-PE" smtClean="0"/>
              <a:t>1/06/2024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93FFC7-34BF-41F0-A482-D147EB2C3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E4D4E0-7D9E-4343-B5B7-E26B4574F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F234-D644-4346-B144-73031AE79C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68640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AE631D-B2FA-483B-AC92-2085DEAFE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21D0007-A0E8-416D-85CA-C5E31EE863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F1BC56-7E6A-43E0-A3EC-F373EAA6F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9C54E9-4713-402D-A3AB-3519ACCCF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D8DB-5355-40E7-B50A-EAA17C5E5D81}" type="datetimeFigureOut">
              <a:rPr lang="es-PE" smtClean="0"/>
              <a:t>1/06/2024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5ED50D-4396-42D2-8D1E-CE5C0E9EF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0CF5A3-B4B0-4871-970D-6D93A493A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F234-D644-4346-B144-73031AE79C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2696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8FF378D-857D-44D0-80BE-AB93A8693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150695-5045-4FCC-9BB5-379B03F60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F62251-283A-4495-A22C-4EBA0C132D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CD8DB-5355-40E7-B50A-EAA17C5E5D81}" type="datetimeFigureOut">
              <a:rPr lang="es-PE" smtClean="0"/>
              <a:t>1/06/2024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CF6C9C-8FD8-43C5-9319-1E226CE6E8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78E769-7EBB-4386-A463-27FF698F7A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9F234-D644-4346-B144-73031AE79C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3439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orientacion.sunat.gob.pe/7149-03-declaracion-del-beneficiario-fina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3E34D744-F304-4EF7-85B8-611B75916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2247064"/>
            <a:ext cx="5848350" cy="1867652"/>
          </a:xfrm>
        </p:spPr>
        <p:txBody>
          <a:bodyPr/>
          <a:lstStyle/>
          <a:p>
            <a:r>
              <a:rPr lang="es-ES" dirty="0"/>
              <a:t>B</a:t>
            </a:r>
            <a:r>
              <a:rPr lang="es-PE" dirty="0" err="1"/>
              <a:t>eneficiario</a:t>
            </a:r>
            <a:br>
              <a:rPr lang="es-PE" dirty="0"/>
            </a:br>
            <a:r>
              <a:rPr lang="es-PE" dirty="0"/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430475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341744-3116-4D13-93D9-9BADA030B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984" y="194159"/>
            <a:ext cx="7239000" cy="1143000"/>
          </a:xfrm>
        </p:spPr>
        <p:txBody>
          <a:bodyPr>
            <a:normAutofit/>
          </a:bodyPr>
          <a:lstStyle/>
          <a:p>
            <a:r>
              <a:rPr lang="es-ES" dirty="0"/>
              <a:t>Declaración de Beneficiario Final 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7F231-EBF5-4D63-B79E-A5EAB031D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7979" y="2609057"/>
            <a:ext cx="5904860" cy="2802391"/>
          </a:xfrm>
        </p:spPr>
        <p:txBody>
          <a:bodyPr>
            <a:normAutofit/>
          </a:bodyPr>
          <a:lstStyle/>
          <a:p>
            <a:pPr algn="just"/>
            <a:r>
              <a:rPr lang="es-ES" sz="2400" dirty="0">
                <a:solidFill>
                  <a:srgbClr val="183B66"/>
                </a:solidFill>
              </a:rPr>
              <a:t>Los sujetos obligados no comprendidos en las resoluciones de superintendencia N.º 185-2019/SUNAT, 000041-2022/SUNAT,  000278-2022/SUNAT y </a:t>
            </a:r>
            <a:r>
              <a:rPr lang="es-PE" sz="2400" dirty="0">
                <a:solidFill>
                  <a:srgbClr val="183B66"/>
                </a:solidFill>
              </a:rPr>
              <a:t>000236-2023/SUNAT</a:t>
            </a:r>
            <a:r>
              <a:rPr lang="es-ES" sz="2400" dirty="0">
                <a:solidFill>
                  <a:srgbClr val="183B66"/>
                </a:solidFill>
              </a:rPr>
              <a:t> deben presentar la declaración en el plazo que la SUNAT establezca mediante una próxima resolución de superintendencia.</a:t>
            </a:r>
            <a:endParaRPr lang="es-PE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80DADC3-46D3-297E-4CEC-0AA966DD74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9647" y="2482598"/>
            <a:ext cx="2713163" cy="303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10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CE3A1A-2CCA-455C-B0DB-4107B1C2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1" y="172369"/>
            <a:ext cx="8899592" cy="1143000"/>
          </a:xfrm>
        </p:spPr>
        <p:txBody>
          <a:bodyPr>
            <a:normAutofit/>
          </a:bodyPr>
          <a:lstStyle/>
          <a:p>
            <a:r>
              <a:rPr lang="es-ES" dirty="0"/>
              <a:t>Forma y condiciones para la presentación: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6E915B-DBE1-4D6D-B916-538065272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484" y="2381460"/>
            <a:ext cx="8545663" cy="4248580"/>
          </a:xfrm>
        </p:spPr>
        <p:txBody>
          <a:bodyPr>
            <a:noAutofit/>
          </a:bodyPr>
          <a:lstStyle/>
          <a:p>
            <a:pPr marL="285750" lvl="1" indent="-285750" algn="just"/>
            <a:r>
              <a:rPr lang="es-PE" sz="1800" dirty="0">
                <a:solidFill>
                  <a:srgbClr val="183B66"/>
                </a:solidFill>
              </a:rPr>
              <a:t>Ingresar a SUNAT Operaciones en Línea con el código de usuario y clave SOL.</a:t>
            </a:r>
          </a:p>
          <a:p>
            <a:pPr marL="285750" lvl="1" indent="-285750" algn="just"/>
            <a:r>
              <a:rPr lang="es-PE" sz="1800" dirty="0">
                <a:solidFill>
                  <a:srgbClr val="183B66"/>
                </a:solidFill>
              </a:rPr>
              <a:t>Ubicar la opción: Mis declaraciones informativas/Presento mis declaraciones informativas/Informativas/Presentación de declaraciones informativas.</a:t>
            </a:r>
          </a:p>
          <a:p>
            <a:pPr marL="285750" lvl="1" indent="-285750" algn="just"/>
            <a:r>
              <a:rPr lang="es-PE" sz="1800" dirty="0">
                <a:solidFill>
                  <a:srgbClr val="183B66"/>
                </a:solidFill>
              </a:rPr>
              <a:t>Seleccionar el Formulario Virtual </a:t>
            </a:r>
            <a:r>
              <a:rPr lang="es-PE" sz="1800" dirty="0" err="1">
                <a:solidFill>
                  <a:srgbClr val="183B66"/>
                </a:solidFill>
              </a:rPr>
              <a:t>Nº</a:t>
            </a:r>
            <a:r>
              <a:rPr lang="es-PE" sz="1800" dirty="0">
                <a:solidFill>
                  <a:srgbClr val="183B66"/>
                </a:solidFill>
              </a:rPr>
              <a:t> 3800 - Declaración de Beneficiario Final.</a:t>
            </a:r>
          </a:p>
          <a:p>
            <a:pPr marL="285750" lvl="1" indent="-285750" algn="just"/>
            <a:r>
              <a:rPr lang="es-PE" sz="1800" dirty="0">
                <a:solidFill>
                  <a:srgbClr val="183B66"/>
                </a:solidFill>
              </a:rPr>
              <a:t>Consignar la información que solicita el Formulario Virtual </a:t>
            </a:r>
            <a:r>
              <a:rPr lang="es-PE" sz="1800" dirty="0" err="1">
                <a:solidFill>
                  <a:srgbClr val="183B66"/>
                </a:solidFill>
              </a:rPr>
              <a:t>Nº</a:t>
            </a:r>
            <a:r>
              <a:rPr lang="es-PE" sz="1800" dirty="0">
                <a:solidFill>
                  <a:srgbClr val="183B66"/>
                </a:solidFill>
              </a:rPr>
              <a:t> 3800 - Declaración de Beneficiario Final.</a:t>
            </a:r>
          </a:p>
          <a:p>
            <a:pPr algn="just"/>
            <a:r>
              <a:rPr lang="es-PE" sz="1800" dirty="0">
                <a:solidFill>
                  <a:srgbClr val="183B66"/>
                </a:solidFill>
              </a:rPr>
              <a:t>Seguir las especificaciones del Instructivo “Registro de información en el Formulario Virtual N.º 3800 - Declaración del Beneficiario Final”.</a:t>
            </a:r>
          </a:p>
          <a:p>
            <a:pPr algn="just"/>
            <a:r>
              <a:rPr lang="es-ES" sz="1800" dirty="0">
                <a:solidFill>
                  <a:srgbClr val="183B66"/>
                </a:solidFill>
              </a:rPr>
              <a:t>L</a:t>
            </a:r>
            <a:r>
              <a:rPr lang="es-PE" sz="1800" dirty="0">
                <a:solidFill>
                  <a:srgbClr val="183B66"/>
                </a:solidFill>
              </a:rPr>
              <a:t>a DDJJ de BF se considera presentada con la emisión de la constancia de presentación.</a:t>
            </a:r>
          </a:p>
          <a:p>
            <a:pPr marL="0" indent="0" algn="just">
              <a:buNone/>
            </a:pPr>
            <a:endParaRPr lang="es-PE" sz="1400" b="1" dirty="0">
              <a:solidFill>
                <a:srgbClr val="183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076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CE3A1A-2CCA-455C-B0DB-4107B1C2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126332"/>
            <a:ext cx="7905751" cy="1209173"/>
          </a:xfrm>
        </p:spPr>
        <p:txBody>
          <a:bodyPr>
            <a:normAutofit/>
          </a:bodyPr>
          <a:lstStyle/>
          <a:p>
            <a:r>
              <a:rPr lang="es-ES" dirty="0"/>
              <a:t>Forma y condiciones para la presentación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6E915B-DBE1-4D6D-B916-538065272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250" y="2231858"/>
            <a:ext cx="9964592" cy="28072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PE" sz="1400" b="1" dirty="0">
              <a:solidFill>
                <a:srgbClr val="183B66"/>
              </a:solidFill>
            </a:endParaRPr>
          </a:p>
          <a:p>
            <a:pPr marL="0" indent="0" algn="just">
              <a:buNone/>
            </a:pPr>
            <a:r>
              <a:rPr lang="es-PE" sz="1800" b="1" dirty="0">
                <a:solidFill>
                  <a:srgbClr val="183B66"/>
                </a:solidFill>
              </a:rPr>
              <a:t>FV 3800 - </a:t>
            </a:r>
            <a:r>
              <a:rPr lang="es-PE" sz="1800" b="1" u="sng" dirty="0">
                <a:solidFill>
                  <a:srgbClr val="183B66"/>
                </a:solidFill>
              </a:rPr>
              <a:t>sin adjuntar el archivo EXCEL</a:t>
            </a:r>
            <a:r>
              <a:rPr lang="es-PE" sz="1800" b="1" dirty="0">
                <a:solidFill>
                  <a:srgbClr val="183B66"/>
                </a:solidFill>
              </a:rPr>
              <a:t>:</a:t>
            </a:r>
          </a:p>
          <a:p>
            <a:pPr marL="0" indent="0" algn="just">
              <a:buNone/>
            </a:pPr>
            <a:endParaRPr lang="es-PE" sz="1800" dirty="0">
              <a:solidFill>
                <a:srgbClr val="183B66"/>
              </a:solidFill>
            </a:endParaRPr>
          </a:p>
          <a:p>
            <a:pPr algn="just"/>
            <a:r>
              <a:rPr lang="es-PE" sz="1800" dirty="0">
                <a:solidFill>
                  <a:srgbClr val="183B66"/>
                </a:solidFill>
              </a:rPr>
              <a:t>La información se ingresa directamente en el Formulario Virtual </a:t>
            </a:r>
            <a:r>
              <a:rPr lang="es-PE" sz="1800" dirty="0" err="1">
                <a:solidFill>
                  <a:srgbClr val="183B66"/>
                </a:solidFill>
              </a:rPr>
              <a:t>Nº</a:t>
            </a:r>
            <a:r>
              <a:rPr lang="es-PE" sz="1800" dirty="0">
                <a:solidFill>
                  <a:srgbClr val="183B66"/>
                </a:solidFill>
              </a:rPr>
              <a:t> 3800 - Declaración de Beneficiario Final siempre y cuando se declare solo a un </a:t>
            </a:r>
            <a:r>
              <a:rPr lang="es-PE" sz="1800" b="1" dirty="0">
                <a:solidFill>
                  <a:srgbClr val="183B66"/>
                </a:solidFill>
              </a:rPr>
              <a:t>(1) beneficiario final</a:t>
            </a:r>
            <a:r>
              <a:rPr lang="es-PE" sz="1800" dirty="0">
                <a:solidFill>
                  <a:srgbClr val="183B66"/>
                </a:solidFill>
              </a:rPr>
              <a:t> que </a:t>
            </a:r>
            <a:r>
              <a:rPr lang="es-PE" sz="1800" b="1" dirty="0">
                <a:solidFill>
                  <a:srgbClr val="183B66"/>
                </a:solidFill>
              </a:rPr>
              <a:t>resida en el Perú</a:t>
            </a:r>
            <a:r>
              <a:rPr lang="es-PE" sz="1800" dirty="0">
                <a:solidFill>
                  <a:srgbClr val="183B66"/>
                </a:solidFill>
              </a:rPr>
              <a:t>, y que </a:t>
            </a:r>
            <a:r>
              <a:rPr lang="es-PE" sz="1800" b="1" dirty="0">
                <a:solidFill>
                  <a:srgbClr val="183B66"/>
                </a:solidFill>
              </a:rPr>
              <a:t>tenga directamente como mínimo el diez por ciento (10%) del capital de la persona jurídica</a:t>
            </a:r>
            <a:r>
              <a:rPr lang="es-PE" sz="1800" dirty="0">
                <a:solidFill>
                  <a:srgbClr val="183B66"/>
                </a:solidFill>
              </a:rPr>
              <a:t>. </a:t>
            </a:r>
          </a:p>
          <a:p>
            <a:pPr algn="just"/>
            <a:r>
              <a:rPr lang="es-PE" sz="1800" dirty="0">
                <a:solidFill>
                  <a:srgbClr val="183B66"/>
                </a:solidFill>
              </a:rPr>
              <a:t>Se considera que reside en el Perú aquel sujeto que tiene su domicilio en el país de acuerdo con las normas de derecho común.</a:t>
            </a:r>
          </a:p>
        </p:txBody>
      </p:sp>
    </p:spTree>
    <p:extLst>
      <p:ext uri="{BB962C8B-B14F-4D97-AF65-F5344CB8AC3E}">
        <p14:creationId xmlns:p14="http://schemas.microsoft.com/office/powerpoint/2010/main" val="1574683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CE3A1A-2CCA-455C-B0DB-4107B1C2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937" y="138364"/>
            <a:ext cx="8453687" cy="1215190"/>
          </a:xfrm>
        </p:spPr>
        <p:txBody>
          <a:bodyPr>
            <a:normAutofit/>
          </a:bodyPr>
          <a:lstStyle/>
          <a:p>
            <a:r>
              <a:rPr lang="es-ES" dirty="0"/>
              <a:t>Forma y condiciones para la presentación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6E915B-DBE1-4D6D-B916-538065272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179" y="2130199"/>
            <a:ext cx="10128584" cy="394767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PE" sz="1800" b="1" dirty="0">
                <a:solidFill>
                  <a:srgbClr val="183B66"/>
                </a:solidFill>
              </a:rPr>
              <a:t>FV 3800 – </a:t>
            </a:r>
            <a:r>
              <a:rPr lang="es-PE" sz="1800" b="1" u="sng" dirty="0">
                <a:solidFill>
                  <a:srgbClr val="183B66"/>
                </a:solidFill>
              </a:rPr>
              <a:t>y adjuntar el archivo EXCEL</a:t>
            </a:r>
            <a:r>
              <a:rPr lang="es-PE" sz="1800" b="1" dirty="0">
                <a:solidFill>
                  <a:srgbClr val="183B66"/>
                </a:solidFill>
              </a:rPr>
              <a:t>:</a:t>
            </a:r>
          </a:p>
          <a:p>
            <a:pPr marL="0" indent="0" algn="just">
              <a:buNone/>
            </a:pPr>
            <a:endParaRPr lang="es-PE" sz="1800" b="1" dirty="0">
              <a:solidFill>
                <a:srgbClr val="183B66"/>
              </a:solidFill>
            </a:endParaRPr>
          </a:p>
          <a:p>
            <a:pPr algn="just"/>
            <a:r>
              <a:rPr lang="es-PE" sz="1800" dirty="0">
                <a:solidFill>
                  <a:srgbClr val="183B66"/>
                </a:solidFill>
              </a:rPr>
              <a:t>Cuando el </a:t>
            </a:r>
            <a:r>
              <a:rPr lang="es-PE" sz="1800" b="1" dirty="0">
                <a:solidFill>
                  <a:srgbClr val="183B66"/>
                </a:solidFill>
              </a:rPr>
              <a:t>contribuyente cuente con más de un (1) beneficiario final, o solo cuente con un (1) beneficiario final y este no sea residente en el Perú</a:t>
            </a:r>
            <a:r>
              <a:rPr lang="es-PE" sz="1800" dirty="0">
                <a:solidFill>
                  <a:srgbClr val="183B66"/>
                </a:solidFill>
              </a:rPr>
              <a:t>, deberá adjuntar el FV </a:t>
            </a:r>
            <a:r>
              <a:rPr lang="es-PE" sz="1800" dirty="0" err="1">
                <a:solidFill>
                  <a:srgbClr val="183B66"/>
                </a:solidFill>
              </a:rPr>
              <a:t>N°</a:t>
            </a:r>
            <a:r>
              <a:rPr lang="es-PE" sz="1800" dirty="0">
                <a:solidFill>
                  <a:srgbClr val="183B66"/>
                </a:solidFill>
              </a:rPr>
              <a:t> 3800, los archivos planos que se generen como consecuencia del proceso de validación del archivo aplicativo Excel (</a:t>
            </a:r>
            <a:r>
              <a:rPr lang="es-PE" sz="1800" dirty="0">
                <a:solidFill>
                  <a:srgbClr val="183B66"/>
                </a:solidFill>
                <a:hlinkClick r:id="rId2"/>
              </a:rPr>
              <a:t>https://orientacion.sunat.gob.pe/7149-03-declaracion-del-beneficiario-final</a:t>
            </a:r>
            <a:r>
              <a:rPr lang="es-PE" sz="1800" dirty="0">
                <a:solidFill>
                  <a:srgbClr val="183B66"/>
                </a:solidFill>
              </a:rPr>
              <a:t>)</a:t>
            </a:r>
          </a:p>
          <a:p>
            <a:pPr algn="just"/>
            <a:endParaRPr lang="es-PE" sz="1800" dirty="0">
              <a:solidFill>
                <a:srgbClr val="183B66"/>
              </a:solidFill>
            </a:endParaRPr>
          </a:p>
          <a:p>
            <a:pPr algn="just"/>
            <a:r>
              <a:rPr lang="es-PE" sz="1800" dirty="0">
                <a:solidFill>
                  <a:srgbClr val="183B66"/>
                </a:solidFill>
              </a:rPr>
              <a:t>Cuando el sujeto obligado declare al beneficiario final que ostenta la propiedad o el control a través de una </a:t>
            </a:r>
            <a:r>
              <a:rPr lang="es-PE" sz="1800" b="1" dirty="0">
                <a:solidFill>
                  <a:srgbClr val="183B66"/>
                </a:solidFill>
              </a:rPr>
              <a:t>cadena de titularidad o cadena de control</a:t>
            </a:r>
            <a:r>
              <a:rPr lang="es-PE" sz="1800" dirty="0">
                <a:solidFill>
                  <a:srgbClr val="183B66"/>
                </a:solidFill>
              </a:rPr>
              <a:t>, se debe </a:t>
            </a:r>
            <a:r>
              <a:rPr lang="es-PE" sz="1800" b="1" dirty="0">
                <a:solidFill>
                  <a:srgbClr val="183B66"/>
                </a:solidFill>
              </a:rPr>
              <a:t>adjuntar al citado formulario el archivo Excel "Datos de la cadena de titularidad y/o cadena de control“.</a:t>
            </a:r>
            <a:r>
              <a:rPr lang="es-PE" sz="1800" dirty="0">
                <a:solidFill>
                  <a:srgbClr val="183B66"/>
                </a:solidFill>
              </a:rPr>
              <a:t> El tamaño del citado archivo no debe ser superior a dos (2) megabytes (Mb).</a:t>
            </a:r>
          </a:p>
          <a:p>
            <a:pPr algn="just"/>
            <a:endParaRPr lang="es-PE" sz="1400" dirty="0">
              <a:solidFill>
                <a:srgbClr val="183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02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CE3A1A-2CCA-455C-B0DB-4107B1C2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138364"/>
            <a:ext cx="8505824" cy="1203158"/>
          </a:xfrm>
        </p:spPr>
        <p:txBody>
          <a:bodyPr>
            <a:normAutofit/>
          </a:bodyPr>
          <a:lstStyle/>
          <a:p>
            <a:r>
              <a:rPr lang="es-ES" dirty="0"/>
              <a:t>Exceptuados de presentar la declaración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6E915B-DBE1-4D6D-B916-538065272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165" y="2167402"/>
            <a:ext cx="10113867" cy="4227509"/>
          </a:xfrm>
        </p:spPr>
        <p:txBody>
          <a:bodyPr>
            <a:noAutofit/>
          </a:bodyPr>
          <a:lstStyle/>
          <a:p>
            <a:pPr algn="just"/>
            <a:r>
              <a:rPr lang="es-PE" sz="1600" b="1" dirty="0">
                <a:solidFill>
                  <a:srgbClr val="183B66"/>
                </a:solidFill>
              </a:rPr>
              <a:t>BCR</a:t>
            </a:r>
            <a:r>
              <a:rPr lang="es-PE" sz="1600" dirty="0">
                <a:solidFill>
                  <a:srgbClr val="183B66"/>
                </a:solidFill>
              </a:rPr>
              <a:t>, así como bancos e instituciones financieras cuyo capital sea cien por ciento (100%) de propiedad del Estado Peruano.</a:t>
            </a:r>
          </a:p>
          <a:p>
            <a:pPr algn="just"/>
            <a:r>
              <a:rPr lang="es-PE" sz="1600" b="1" dirty="0">
                <a:solidFill>
                  <a:srgbClr val="183B66"/>
                </a:solidFill>
              </a:rPr>
              <a:t>Iglesia Católica</a:t>
            </a:r>
            <a:r>
              <a:rPr lang="es-PE" sz="1600" dirty="0">
                <a:solidFill>
                  <a:srgbClr val="183B66"/>
                </a:solidFill>
              </a:rPr>
              <a:t>: Conferencia Episcopal Peruana, los Arzobispados, Obispados, Prelaturas, Vicariatos Apostólicos, Seminarios Diocesanos, Parroquias y las misiones dependientes de ellas, Ordenes y Congregaciones Religiosas, Institutos Seculares asentados en las respectivas Diócesis, reconocidas como tales por la autoridad eclesiástica competente, que estén inscritos en el Registro de Entidades Exoneradas del Impuesto a la Renta.</a:t>
            </a:r>
          </a:p>
          <a:p>
            <a:pPr algn="just"/>
            <a:r>
              <a:rPr lang="es-PE" sz="1600" b="1" dirty="0">
                <a:solidFill>
                  <a:srgbClr val="183B66"/>
                </a:solidFill>
              </a:rPr>
              <a:t>Entidades de la Administración Pública </a:t>
            </a:r>
            <a:r>
              <a:rPr lang="es-PE" sz="1600" dirty="0">
                <a:solidFill>
                  <a:srgbClr val="183B66"/>
                </a:solidFill>
              </a:rPr>
              <a:t>(Poder Ejecutivo, incluyendo Ministerios y Organismos Públicos Descentralizados, Poder Legislativo, Poder Judicial, Gobiernos Regionales, Gobiernos Locales, Organismos a los que la Constitución Política del Perú y las leyes confieren autonomía, así como demás entidades y organismos, proyectos y programas del Estado).</a:t>
            </a:r>
          </a:p>
          <a:p>
            <a:pPr algn="just"/>
            <a:endParaRPr lang="es-PE" sz="1200" dirty="0">
              <a:solidFill>
                <a:srgbClr val="183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788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DB7398-A4F3-478A-AB2D-7FF9E63B9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171" y="333405"/>
            <a:ext cx="8745454" cy="866274"/>
          </a:xfrm>
        </p:spPr>
        <p:txBody>
          <a:bodyPr>
            <a:noAutofit/>
          </a:bodyPr>
          <a:lstStyle/>
          <a:p>
            <a:r>
              <a:rPr lang="es-ES" dirty="0"/>
              <a:t>Exceptuados de presentar la declaración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2EF0A7-F660-4451-9735-5019C53DB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675" y="2743200"/>
            <a:ext cx="9429750" cy="3562350"/>
          </a:xfrm>
        </p:spPr>
        <p:txBody>
          <a:bodyPr>
            <a:normAutofit/>
          </a:bodyPr>
          <a:lstStyle/>
          <a:p>
            <a:pPr algn="just"/>
            <a:r>
              <a:rPr lang="es-PE" sz="1800" dirty="0">
                <a:solidFill>
                  <a:srgbClr val="17375E"/>
                </a:solidFill>
              </a:rPr>
              <a:t>Fondo Nacional de Financiamiento de la Actividad Empresarial del Estado – FONAFE.</a:t>
            </a:r>
          </a:p>
          <a:p>
            <a:pPr algn="just"/>
            <a:r>
              <a:rPr lang="es-PE" sz="1800" dirty="0">
                <a:solidFill>
                  <a:srgbClr val="17375E"/>
                </a:solidFill>
              </a:rPr>
              <a:t>Embajadas, Misiones Diplomáticas, Oficinas Consulares, Organizaciones u Organismos internacionales acreditados ante el Estado Peruano.</a:t>
            </a:r>
          </a:p>
          <a:p>
            <a:pPr algn="just"/>
            <a:r>
              <a:rPr lang="es-PE" sz="1800" dirty="0">
                <a:solidFill>
                  <a:srgbClr val="17375E"/>
                </a:solidFill>
              </a:rPr>
              <a:t>Universidades Públicas, Institutos y Escuelas Superiores Públicos, Centros Educativos y Culturales Públicos.</a:t>
            </a:r>
          </a:p>
          <a:p>
            <a:pPr algn="just"/>
            <a:r>
              <a:rPr lang="es-PE" sz="1800" dirty="0">
                <a:solidFill>
                  <a:srgbClr val="17375E"/>
                </a:solidFill>
              </a:rPr>
              <a:t>Empresas públicas cuyo capital al cien por ciento (100%) es de propiedad del Estado Peruano</a:t>
            </a:r>
            <a:r>
              <a:rPr lang="es-PE" sz="1800" dirty="0"/>
              <a:t>.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86062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6AE9B-6747-46C5-8544-1FEAB0CE3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475" y="150396"/>
            <a:ext cx="8705849" cy="1185110"/>
          </a:xfrm>
        </p:spPr>
        <p:txBody>
          <a:bodyPr>
            <a:noAutofit/>
          </a:bodyPr>
          <a:lstStyle/>
          <a:p>
            <a:r>
              <a:rPr lang="es-ES" dirty="0"/>
              <a:t>Criterios para determinar al Beneficiario Final PPJJ</a:t>
            </a:r>
            <a:endParaRPr lang="es-PE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458D35A-6629-478B-95E4-CE64FF3CC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61"/>
          <a:stretch/>
        </p:blipFill>
        <p:spPr>
          <a:xfrm>
            <a:off x="2145135" y="2292016"/>
            <a:ext cx="8551434" cy="372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1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403014-426A-43E2-BC3F-DD64FA51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Criterio de Propiedad</a:t>
            </a:r>
            <a:endParaRPr lang="es-PE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FB01C06-E659-4CBD-9F16-03D7BF9AF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352" y="1821847"/>
            <a:ext cx="9650522" cy="463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04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87B3C-6206-432E-9D1A-868C7B0CE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Criterio de control</a:t>
            </a:r>
            <a:endParaRPr lang="es-PE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7D28750-19E9-4F2A-A87A-431FF98538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7786" y="1941384"/>
            <a:ext cx="9864404" cy="458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49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C557D6-79C5-45F1-A076-9EC5AF623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171" y="333405"/>
            <a:ext cx="6840454" cy="866274"/>
          </a:xfrm>
        </p:spPr>
        <p:txBody>
          <a:bodyPr>
            <a:noAutofit/>
          </a:bodyPr>
          <a:lstStyle/>
          <a:p>
            <a:r>
              <a:rPr lang="es-ES" dirty="0"/>
              <a:t>Puesto Administrativo Superior</a:t>
            </a:r>
            <a:endParaRPr lang="es-PE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942C901-A9DB-4FBC-ABB7-12F262A74A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7103" y="1818331"/>
            <a:ext cx="8736624" cy="442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4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712BC4-594B-4775-88AD-A163CD08D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Normatividad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6B560D-64A9-465D-91B0-8352BB946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275" y="1659387"/>
            <a:ext cx="8629650" cy="486520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PE" sz="1500" dirty="0">
                <a:solidFill>
                  <a:schemeClr val="tx2">
                    <a:lumMod val="50000"/>
                  </a:schemeClr>
                </a:solidFill>
              </a:rPr>
              <a:t>Decreto Legislativo No 1372: Regula la obligación de las personas jurídicas y/o entes jurídicos de informar la identificación de los beneficiarios finales.</a:t>
            </a:r>
          </a:p>
          <a:p>
            <a:pPr marL="0" indent="0" algn="just">
              <a:buNone/>
            </a:pPr>
            <a:endParaRPr lang="es-PE" sz="15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s-PE" sz="1500" dirty="0">
                <a:solidFill>
                  <a:schemeClr val="tx2">
                    <a:lumMod val="50000"/>
                  </a:schemeClr>
                </a:solidFill>
              </a:rPr>
              <a:t>Decreto Supremo </a:t>
            </a:r>
            <a:r>
              <a:rPr lang="es-PE" sz="1500" dirty="0" err="1">
                <a:solidFill>
                  <a:schemeClr val="tx2">
                    <a:lumMod val="50000"/>
                  </a:schemeClr>
                </a:solidFill>
              </a:rPr>
              <a:t>Nº</a:t>
            </a:r>
            <a:r>
              <a:rPr lang="es-PE" sz="1500" dirty="0">
                <a:solidFill>
                  <a:schemeClr val="tx2">
                    <a:lumMod val="50000"/>
                  </a:schemeClr>
                </a:solidFill>
              </a:rPr>
              <a:t> 003-2019-EF: Reglamento del Decreto Legislativo </a:t>
            </a:r>
            <a:r>
              <a:rPr lang="es-PE" sz="1500" dirty="0" err="1">
                <a:solidFill>
                  <a:schemeClr val="tx2">
                    <a:lumMod val="50000"/>
                  </a:schemeClr>
                </a:solidFill>
              </a:rPr>
              <a:t>N°</a:t>
            </a:r>
            <a:r>
              <a:rPr lang="es-PE" sz="1500" dirty="0">
                <a:solidFill>
                  <a:schemeClr val="tx2">
                    <a:lumMod val="50000"/>
                  </a:schemeClr>
                </a:solidFill>
              </a:rPr>
              <a:t> 1372</a:t>
            </a:r>
          </a:p>
          <a:p>
            <a:pPr marL="0" indent="0" algn="just">
              <a:buNone/>
            </a:pPr>
            <a:endParaRPr lang="es-PE" sz="15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s-PE" sz="1500" dirty="0">
                <a:solidFill>
                  <a:schemeClr val="tx2">
                    <a:lumMod val="50000"/>
                  </a:schemeClr>
                </a:solidFill>
              </a:rPr>
              <a:t>Resolución de Superintendencia </a:t>
            </a:r>
            <a:r>
              <a:rPr lang="es-PE" sz="1500" dirty="0" err="1">
                <a:solidFill>
                  <a:schemeClr val="tx2">
                    <a:lumMod val="50000"/>
                  </a:schemeClr>
                </a:solidFill>
              </a:rPr>
              <a:t>N°</a:t>
            </a:r>
            <a:r>
              <a:rPr lang="es-PE" sz="1500" dirty="0">
                <a:solidFill>
                  <a:schemeClr val="tx2">
                    <a:lumMod val="50000"/>
                  </a:schemeClr>
                </a:solidFill>
              </a:rPr>
              <a:t> 185-2019/SUNAT: Establece la forma, plazo y condiciones para la presentación de la Declaración del BF y dicta disposiciones para que los notarios verifiquen dicha presentación e informen a la SUNAT el incumplimiento de los sujetos obligados.</a:t>
            </a:r>
          </a:p>
          <a:p>
            <a:pPr marL="0" indent="0" algn="just">
              <a:buNone/>
            </a:pPr>
            <a:endParaRPr lang="es-PE" sz="15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s-PE" sz="1500" dirty="0">
                <a:solidFill>
                  <a:schemeClr val="tx2">
                    <a:lumMod val="50000"/>
                  </a:schemeClr>
                </a:solidFill>
              </a:rPr>
              <a:t>Decreto de Urgencia </a:t>
            </a:r>
            <a:r>
              <a:rPr lang="es-PE" sz="1500" dirty="0" err="1">
                <a:solidFill>
                  <a:schemeClr val="tx2">
                    <a:lumMod val="50000"/>
                  </a:schemeClr>
                </a:solidFill>
              </a:rPr>
              <a:t>N°</a:t>
            </a:r>
            <a:r>
              <a:rPr lang="es-PE" sz="1500" dirty="0">
                <a:solidFill>
                  <a:schemeClr val="tx2">
                    <a:lumMod val="50000"/>
                  </a:schemeClr>
                </a:solidFill>
              </a:rPr>
              <a:t> 025-2019: Modifica, entre otros, el Decreto Legislativo </a:t>
            </a:r>
            <a:r>
              <a:rPr lang="es-PE" sz="1500" dirty="0" err="1">
                <a:solidFill>
                  <a:schemeClr val="tx2">
                    <a:lumMod val="50000"/>
                  </a:schemeClr>
                </a:solidFill>
              </a:rPr>
              <a:t>N.°</a:t>
            </a:r>
            <a:r>
              <a:rPr lang="es-PE" sz="1500" dirty="0">
                <a:solidFill>
                  <a:schemeClr val="tx2">
                    <a:lumMod val="50000"/>
                  </a:schemeClr>
                </a:solidFill>
              </a:rPr>
              <a:t> 1372</a:t>
            </a:r>
          </a:p>
          <a:p>
            <a:pPr marL="0" indent="0" algn="just">
              <a:buNone/>
            </a:pPr>
            <a:endParaRPr lang="es-PE" sz="15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s-PE" sz="1500" dirty="0">
                <a:solidFill>
                  <a:schemeClr val="tx2">
                    <a:lumMod val="50000"/>
                  </a:schemeClr>
                </a:solidFill>
              </a:rPr>
              <a:t>Resolución de Superintendencia </a:t>
            </a:r>
            <a:r>
              <a:rPr lang="es-PE" sz="1500" dirty="0" err="1">
                <a:solidFill>
                  <a:schemeClr val="tx2">
                    <a:lumMod val="50000"/>
                  </a:schemeClr>
                </a:solidFill>
              </a:rPr>
              <a:t>N°</a:t>
            </a:r>
            <a:r>
              <a:rPr lang="es-PE" sz="1500" dirty="0">
                <a:solidFill>
                  <a:schemeClr val="tx2">
                    <a:lumMod val="50000"/>
                  </a:schemeClr>
                </a:solidFill>
              </a:rPr>
              <a:t> 000041-2022/SUNAT: Establece los sujetos que deben presentar la Declaración del Beneficiario Final en los años 2022 o 2023.</a:t>
            </a:r>
          </a:p>
          <a:p>
            <a:pPr marL="0" indent="0" algn="just">
              <a:buNone/>
            </a:pPr>
            <a:endParaRPr lang="es-PE" sz="15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s-ES" sz="1500" dirty="0">
                <a:solidFill>
                  <a:schemeClr val="tx2">
                    <a:lumMod val="50000"/>
                  </a:schemeClr>
                </a:solidFill>
              </a:rPr>
              <a:t>Resolución de Superintendencia N.º 000278-2022/SUNAT, publicada el 23 de diciembre de 2022, que modifica el plazo establecido en la Resolución de Superintendencia N.º 000041-2022/SUNAT para que los entes jurídicos presenten la declaración de beneficiario final.</a:t>
            </a:r>
          </a:p>
          <a:p>
            <a:pPr algn="just"/>
            <a:r>
              <a:rPr lang="es-ES" sz="1500" dirty="0">
                <a:solidFill>
                  <a:schemeClr val="tx2">
                    <a:lumMod val="50000"/>
                  </a:schemeClr>
                </a:solidFill>
              </a:rPr>
              <a:t>Resolución de Superintendencia N.º 000236-2023/SUNAT, posterga la oportunidad prevista en el literal b) del artículo 2 de la Resolución de Superintendencia </a:t>
            </a:r>
            <a:r>
              <a:rPr lang="es-ES" sz="1500" dirty="0" err="1">
                <a:solidFill>
                  <a:schemeClr val="tx2">
                    <a:lumMod val="50000"/>
                  </a:schemeClr>
                </a:solidFill>
              </a:rPr>
              <a:t>N°</a:t>
            </a:r>
            <a:r>
              <a:rPr lang="es-ES" sz="1500" dirty="0">
                <a:solidFill>
                  <a:schemeClr val="tx2">
                    <a:lumMod val="50000"/>
                  </a:schemeClr>
                </a:solidFill>
              </a:rPr>
              <a:t> 000041-2022/SUNAT para que los entes jurídicos presenten la declaración del beneficiario final.</a:t>
            </a:r>
          </a:p>
          <a:p>
            <a:pPr algn="just"/>
            <a:endParaRPr lang="es-PE" sz="1500" dirty="0"/>
          </a:p>
          <a:p>
            <a:pPr algn="just"/>
            <a:endParaRPr lang="es-PE" sz="1500" dirty="0">
              <a:solidFill>
                <a:schemeClr val="tx2">
                  <a:lumMod val="50000"/>
                </a:schemeClr>
              </a:solidFill>
            </a:endParaRPr>
          </a:p>
          <a:p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3A7364E-0B0C-32F3-DEA6-8D09B73F4A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3415" y="3284621"/>
            <a:ext cx="2060617" cy="195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61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565A3F-1274-4A03-B893-5E155A3C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132348"/>
            <a:ext cx="8458200" cy="1215190"/>
          </a:xfrm>
        </p:spPr>
        <p:txBody>
          <a:bodyPr>
            <a:normAutofit/>
          </a:bodyPr>
          <a:lstStyle/>
          <a:p>
            <a:r>
              <a:rPr lang="es-ES" dirty="0"/>
              <a:t>Criterios para determinar al Beneficiario Final EJ</a:t>
            </a:r>
            <a:endParaRPr lang="es-PE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9767FF6-6075-4B81-9600-5087D17BD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7643" y="2769269"/>
            <a:ext cx="3769207" cy="280217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2B859B9-EF4A-416F-93BD-F454E12EAA82}"/>
              </a:ext>
            </a:extLst>
          </p:cNvPr>
          <p:cNvSpPr/>
          <p:nvPr/>
        </p:nvSpPr>
        <p:spPr>
          <a:xfrm>
            <a:off x="5635893" y="1976780"/>
            <a:ext cx="578608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6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patrimonios autónomos gestionados por terceros que carecen de personalidad jurídica</a:t>
            </a:r>
          </a:p>
          <a:p>
            <a:pPr algn="just"/>
            <a:endParaRPr lang="es-PE" sz="1600" dirty="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16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contratos y otros acuerdos permitidos por la normativa vigente en los que dos o más personas, se asocian temporalmente y tienen un  interés común para realizar una actividad determinada sin constituir una persona jurídica. </a:t>
            </a:r>
          </a:p>
          <a:p>
            <a:pPr algn="just"/>
            <a:endParaRPr lang="es-PE" sz="1600" dirty="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16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incluyen en esta categoría: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Fondos de inversión, fondos mutuos de inversión en valores, patrimonios </a:t>
            </a:r>
            <a:r>
              <a:rPr lang="es-PE" sz="1600" dirty="0" err="1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fideicometidos</a:t>
            </a:r>
            <a:r>
              <a:rPr lang="es-PE" sz="16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domiciliados en el Perú 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Patrimonios </a:t>
            </a:r>
            <a:r>
              <a:rPr lang="es-PE" sz="1600" dirty="0" err="1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fideicometidos</a:t>
            </a:r>
            <a:r>
              <a:rPr lang="es-PE" sz="16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trust constituidos o establecidos en el extranjero con administrador o protector domiciliado en el Perú, y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Consorcios, entre otros.</a:t>
            </a:r>
          </a:p>
        </p:txBody>
      </p:sp>
    </p:spTree>
    <p:extLst>
      <p:ext uri="{BB962C8B-B14F-4D97-AF65-F5344CB8AC3E}">
        <p14:creationId xmlns:p14="http://schemas.microsoft.com/office/powerpoint/2010/main" val="2547575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20125E-3322-49B9-8898-54782929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38364"/>
            <a:ext cx="8286750" cy="1203158"/>
          </a:xfrm>
        </p:spPr>
        <p:txBody>
          <a:bodyPr>
            <a:noAutofit/>
          </a:bodyPr>
          <a:lstStyle/>
          <a:p>
            <a:r>
              <a:rPr lang="es-ES" dirty="0"/>
              <a:t>Criterios para determinar al Beneficiario Final EJ</a:t>
            </a:r>
            <a:endParaRPr lang="es-PE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E3D34EEA-5591-4D85-B817-6AAE726101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150" y="1978154"/>
            <a:ext cx="10267950" cy="396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5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7FA936-027D-45C1-8F13-BE8D6C880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875" y="132348"/>
            <a:ext cx="7008394" cy="1221206"/>
          </a:xfrm>
        </p:spPr>
        <p:txBody>
          <a:bodyPr>
            <a:noAutofit/>
          </a:bodyPr>
          <a:lstStyle/>
          <a:p>
            <a:r>
              <a:rPr lang="es-PE" dirty="0"/>
              <a:t>Mecanismos para obtener y conservar la información del Beneficiario Final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EDEC51-BEC8-4BBA-B862-EBB1A89EB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332" y="2098583"/>
            <a:ext cx="6151933" cy="397354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PE" sz="1600" dirty="0">
                <a:solidFill>
                  <a:srgbClr val="183B66"/>
                </a:solidFill>
              </a:rPr>
              <a:t>Las personas jurídicas o entes jurídicos deberán adoptar los siguientes mecanismos:</a:t>
            </a:r>
          </a:p>
          <a:p>
            <a:pPr marL="0" indent="0" algn="just">
              <a:buNone/>
            </a:pPr>
            <a:endParaRPr lang="es-PE" sz="1600" dirty="0">
              <a:solidFill>
                <a:srgbClr val="183B66"/>
              </a:solidFill>
            </a:endParaRPr>
          </a:p>
          <a:p>
            <a:pPr algn="just"/>
            <a:r>
              <a:rPr lang="es-PE" sz="1600" dirty="0">
                <a:solidFill>
                  <a:srgbClr val="183B66"/>
                </a:solidFill>
              </a:rPr>
              <a:t>Identificar y validar al beneficiario final, por lo que, las personas naturales que califiquen como beneficiarios finales, deberán revelar su identidad a las personas jurídicas o entes jurídicos y otros datos.</a:t>
            </a:r>
          </a:p>
          <a:p>
            <a:pPr algn="just"/>
            <a:endParaRPr lang="es-PE" sz="1600" dirty="0">
              <a:solidFill>
                <a:srgbClr val="183B66"/>
              </a:solidFill>
            </a:endParaRPr>
          </a:p>
          <a:p>
            <a:pPr algn="just"/>
            <a:r>
              <a:rPr lang="es-PE" sz="1600" dirty="0">
                <a:solidFill>
                  <a:srgbClr val="183B66"/>
                </a:solidFill>
              </a:rPr>
              <a:t>El beneficiario final deberá identificarse a través del “Formato de la Persona Natural que califica como Beneficiario Final”. Dicho formato puede ser físico, en cuyo caso deberá contar con la firma certificada notarialmente o consular de los beneficiarios finales, o en otros medios, siempre que estos permitan identificar fehacientemente al beneficiario final. </a:t>
            </a:r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504FF17D-D2EB-4445-87E0-97610C380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234" y="2098583"/>
            <a:ext cx="3261838" cy="361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26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32F21D-5211-43ED-81A0-17B90CF0C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26" y="274638"/>
            <a:ext cx="6994858" cy="1072899"/>
          </a:xfrm>
        </p:spPr>
        <p:txBody>
          <a:bodyPr>
            <a:noAutofit/>
          </a:bodyPr>
          <a:lstStyle/>
          <a:p>
            <a:r>
              <a:rPr lang="es-PE" dirty="0"/>
              <a:t>Mecanismos para obtener y conservar la información del Beneficiario Final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794ADA0-E9F6-41F6-BE6B-BCE795A43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8893" y="2039242"/>
            <a:ext cx="9281081" cy="454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82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A6166A-B122-4788-B0C2-C40000AB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170" y="333405"/>
            <a:ext cx="7935830" cy="866274"/>
          </a:xfrm>
        </p:spPr>
        <p:txBody>
          <a:bodyPr>
            <a:noAutofit/>
          </a:bodyPr>
          <a:lstStyle/>
          <a:p>
            <a:r>
              <a:rPr lang="es-ES" dirty="0"/>
              <a:t>Representantes- Responsables Solidarios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D8B366-1C1D-41E2-8D48-F4B2A2EEA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275" y="2257425"/>
            <a:ext cx="4346442" cy="29908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E" sz="1600" dirty="0">
                <a:solidFill>
                  <a:srgbClr val="183B66"/>
                </a:solidFill>
              </a:rPr>
              <a:t>Los representantes legales y  los designados por las personas jurídicas o los administradores de los entes colectivos, entre otros, son responsables solidarios cuando por dolo, negligencia grave, o abuso de facultades se omita presentar la Declaración de Beneficiario Final.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5FE3FE4-CCAC-4DDC-960A-D63D54233E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0959" y="2257425"/>
            <a:ext cx="4346442" cy="307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95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2D35DF-9109-4FC9-A806-314EAA9BF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Obligaciones del Notario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2ADE3C-BB05-493E-80D2-EE9AAA6CA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913" y="2347400"/>
            <a:ext cx="4707985" cy="34518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E" sz="1600" dirty="0">
                <a:solidFill>
                  <a:srgbClr val="183B66"/>
                </a:solidFill>
              </a:rPr>
              <a:t>SUNAT ha puesto a disposición de los notarios un acceso virtual mediante el cual deben verificar la presentación de la declaración jurada del  BF.</a:t>
            </a:r>
          </a:p>
          <a:p>
            <a:pPr marL="0" indent="0" algn="just">
              <a:buNone/>
            </a:pPr>
            <a:r>
              <a:rPr lang="es-PE" sz="1600" dirty="0">
                <a:solidFill>
                  <a:srgbClr val="183B66"/>
                </a:solidFill>
              </a:rPr>
              <a:t>Si no se presentó la declaración, el sistema mostrará un mensaje indicando que no existe información.</a:t>
            </a:r>
          </a:p>
          <a:p>
            <a:pPr marL="0" indent="0" algn="just">
              <a:buNone/>
            </a:pPr>
            <a:r>
              <a:rPr lang="es-PE" sz="1600" dirty="0">
                <a:solidFill>
                  <a:srgbClr val="183B66"/>
                </a:solidFill>
              </a:rPr>
              <a:t>Los notarios públicos que en el ejercicio de sus funciones tomen conocimiento del incumplimiento de la presentación de la declaración deben informarlo a través de SUNAT Operaciones en Línea (Plazo:10 primeros días hábiles de cada mes, el incumplimiento de la presentación de la declaración que hubieran verificado el mes anterior).</a:t>
            </a:r>
            <a:endParaRPr lang="es-PE" sz="1800" dirty="0">
              <a:solidFill>
                <a:srgbClr val="183B66"/>
              </a:solidFill>
            </a:endParaRPr>
          </a:p>
          <a:p>
            <a:pPr marL="0" indent="0">
              <a:buNone/>
            </a:pPr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C04EB0-AFC1-48AF-92D9-12E4C4DDC4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5167" y="2025213"/>
            <a:ext cx="3561806" cy="225252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377AC9B-E20C-464F-BC51-8068432B008E}"/>
              </a:ext>
            </a:extLst>
          </p:cNvPr>
          <p:cNvSpPr/>
          <p:nvPr/>
        </p:nvSpPr>
        <p:spPr>
          <a:xfrm>
            <a:off x="2284705" y="4592122"/>
            <a:ext cx="34805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600" dirty="0">
                <a:solidFill>
                  <a:srgbClr val="18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caso de las personas jurídicas o entes jurídicos </a:t>
            </a:r>
            <a:r>
              <a:rPr lang="es-PE" sz="1600" b="1" u="sng" dirty="0">
                <a:solidFill>
                  <a:srgbClr val="18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recién se hayan constituido</a:t>
            </a:r>
            <a:r>
              <a:rPr lang="es-PE" sz="1600" dirty="0">
                <a:solidFill>
                  <a:srgbClr val="18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el notario deberá exigir, el Formato de la Persona(s) Natural(es) que califica(n) como Beneficiario(s) Final(es)</a:t>
            </a:r>
          </a:p>
        </p:txBody>
      </p:sp>
    </p:spTree>
    <p:extLst>
      <p:ext uri="{BB962C8B-B14F-4D97-AF65-F5344CB8AC3E}">
        <p14:creationId xmlns:p14="http://schemas.microsoft.com/office/powerpoint/2010/main" val="2763603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771AC0-FEB7-43E1-8F3E-F4F04DE10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Secreto Profesional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37567F-61FD-4051-A53E-F162C71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191" y="2618297"/>
            <a:ext cx="9801224" cy="3644909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rgbClr val="183B66"/>
                </a:solidFill>
              </a:rPr>
              <a:t>Los profesionales de derecho o de ciencias contables no podrán negarse a proporcionar información solicitada por las autoridades competentes invocando el derecho al secreto profesional cuando actúen, como: Titulares De Empresas, Socios, Accionistas, </a:t>
            </a:r>
            <a:r>
              <a:rPr lang="es-PE" sz="1600" dirty="0" err="1">
                <a:solidFill>
                  <a:srgbClr val="183B66"/>
                </a:solidFill>
              </a:rPr>
              <a:t>Participacionistas</a:t>
            </a:r>
            <a:r>
              <a:rPr lang="es-PE" sz="1600" dirty="0">
                <a:solidFill>
                  <a:srgbClr val="183B66"/>
                </a:solidFill>
              </a:rPr>
              <a:t>, Representantes Legales, Apoderados, Administradores, Directores, Miembros del Consejo Directivo u Ostenten alguna calidad prevista en los literales a) y b) del párrafo 4.2 del Artículo 4 de la ley del Beneficiario Final</a:t>
            </a:r>
            <a:r>
              <a:rPr lang="es-PE" sz="1600" dirty="0"/>
              <a:t>.</a:t>
            </a:r>
          </a:p>
          <a:p>
            <a:pPr marL="0" indent="0" algn="just">
              <a:buNone/>
            </a:pPr>
            <a:endParaRPr lang="es-PE" sz="16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rgbClr val="183B66"/>
                </a:solidFill>
              </a:rPr>
              <a:t>La identificación de los beneficiarios finales de las PJ y EJ que se proporcione a las autoridades competentes no constituye violación al secreto profesional ni tampoco está sujeta a las restricciones sobre revelación de información derivadas de la confidencialidad impuesta por vía contractual o por cualquier disposición legal o reglamentaria.</a:t>
            </a:r>
          </a:p>
        </p:txBody>
      </p:sp>
    </p:spTree>
    <p:extLst>
      <p:ext uri="{BB962C8B-B14F-4D97-AF65-F5344CB8AC3E}">
        <p14:creationId xmlns:p14="http://schemas.microsoft.com/office/powerpoint/2010/main" val="3197533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B9F51D-298D-4196-97AE-B19933580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171" y="422684"/>
            <a:ext cx="6538830" cy="1143000"/>
          </a:xfrm>
        </p:spPr>
        <p:txBody>
          <a:bodyPr>
            <a:normAutofit/>
          </a:bodyPr>
          <a:lstStyle/>
          <a:p>
            <a:r>
              <a:rPr lang="es-ES" dirty="0"/>
              <a:t>Infracciones y Sanciones</a:t>
            </a:r>
            <a:br>
              <a:rPr lang="es-ES" dirty="0"/>
            </a:br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F130A52-0489-4533-9616-0CE556EB0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849" y="1852362"/>
            <a:ext cx="8229600" cy="43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28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EC22791-0DA6-4DB2-BA5C-6DB8B02B5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799611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E820D4-ABF7-46B9-9138-0C218C2C8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138363"/>
            <a:ext cx="5765800" cy="1203075"/>
          </a:xfrm>
        </p:spPr>
        <p:txBody>
          <a:bodyPr>
            <a:normAutofit/>
          </a:bodyPr>
          <a:lstStyle/>
          <a:p>
            <a:r>
              <a:rPr lang="es-ES" dirty="0"/>
              <a:t>Beneficiario Final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6FC673-8FEC-439C-BDE6-C9BDFD766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26" y="2604837"/>
            <a:ext cx="6732170" cy="3591684"/>
          </a:xfrm>
        </p:spPr>
        <p:txBody>
          <a:bodyPr>
            <a:normAutofit/>
          </a:bodyPr>
          <a:lstStyle/>
          <a:p>
            <a:pPr algn="just"/>
            <a:r>
              <a:rPr lang="es-PE" sz="1600" dirty="0">
                <a:solidFill>
                  <a:srgbClr val="17375E"/>
                </a:solidFill>
              </a:rPr>
              <a:t>La persona natural que efectiva y finalmente posee o controla personas jurídicas o entes jurídicos, conforme a lo previsto en el artículo 4 del Decreto Legislativo No 1372.</a:t>
            </a:r>
          </a:p>
          <a:p>
            <a:pPr algn="just"/>
            <a:r>
              <a:rPr lang="es-PE" sz="1600" dirty="0">
                <a:solidFill>
                  <a:srgbClr val="17375E"/>
                </a:solidFill>
              </a:rPr>
              <a:t>La persona natural que finalmente posee o controla un cliente o en cuyo nombre se realiza una transacción.</a:t>
            </a:r>
          </a:p>
          <a:p>
            <a:pPr algn="just"/>
            <a:r>
              <a:rPr lang="es-PE" sz="1600" dirty="0">
                <a:solidFill>
                  <a:srgbClr val="17375E"/>
                </a:solidFill>
              </a:rPr>
              <a:t>La expresión “finalmente posee o controla” o control efectivo final, se refiere a situaciones en que la propiedad y/o control se ejerce a través de una cadena de propiedad o a través de cualquier otro medio de control que no es un control directo, mientras que “cliente” , define a toda persona natural o jurídica, nacional o extranjera que solicita y recibe del sujeto obligado, la prestación de un servicio, el suministro de un bien o de un producto</a:t>
            </a:r>
          </a:p>
          <a:p>
            <a:endParaRPr lang="es-PE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6C75C61-8033-4CA4-BBCD-6BBC98E391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7804" y="2867170"/>
            <a:ext cx="3366496" cy="234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E5F463-1FDE-4A80-A02B-279AFC2DE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144380"/>
            <a:ext cx="7448550" cy="1197198"/>
          </a:xfrm>
        </p:spPr>
        <p:txBody>
          <a:bodyPr>
            <a:noAutofit/>
          </a:bodyPr>
          <a:lstStyle/>
          <a:p>
            <a:r>
              <a:rPr lang="es-PE" dirty="0"/>
              <a:t>Declaración de Beneficiario Final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ED2480-9C04-4929-A395-32D8A3294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775" y="2431017"/>
            <a:ext cx="6324599" cy="3580247"/>
          </a:xfrm>
        </p:spPr>
        <p:txBody>
          <a:bodyPr>
            <a:normAutofit/>
          </a:bodyPr>
          <a:lstStyle/>
          <a:p>
            <a:pPr algn="just"/>
            <a:r>
              <a:rPr lang="es-PE" sz="1600" dirty="0">
                <a:solidFill>
                  <a:srgbClr val="17375E"/>
                </a:solidFill>
              </a:rPr>
              <a:t>La presentación de la declaración por los sujetos obligados será realizada gradualmente.</a:t>
            </a:r>
          </a:p>
          <a:p>
            <a:pPr algn="just"/>
            <a:endParaRPr lang="es-PE" sz="1600" dirty="0">
              <a:solidFill>
                <a:srgbClr val="17375E"/>
              </a:solidFill>
            </a:endParaRPr>
          </a:p>
          <a:p>
            <a:pPr algn="just"/>
            <a:r>
              <a:rPr lang="es-PE" sz="1600" dirty="0">
                <a:solidFill>
                  <a:srgbClr val="17375E"/>
                </a:solidFill>
              </a:rPr>
              <a:t>Es una declaración jurada informativa que contiene la información del beneficiario final.</a:t>
            </a:r>
          </a:p>
          <a:p>
            <a:pPr marL="0" indent="0" algn="just">
              <a:buNone/>
            </a:pPr>
            <a:r>
              <a:rPr lang="es-PE" sz="1600" dirty="0">
                <a:solidFill>
                  <a:srgbClr val="17375E"/>
                </a:solidFill>
              </a:rPr>
              <a:t> </a:t>
            </a:r>
          </a:p>
          <a:p>
            <a:pPr algn="just"/>
            <a:r>
              <a:rPr lang="es-PE" sz="1600" dirty="0">
                <a:solidFill>
                  <a:srgbClr val="17375E"/>
                </a:solidFill>
              </a:rPr>
              <a:t>Los sujetos obligados son las personas jurídicas y los entes jurídicos obligados a identificar, obtener, actualizar, declarar, conservar y proporcionar la información sobre los beneficiarios finales, incluyendo la documentación sustentatoria</a:t>
            </a:r>
          </a:p>
          <a:p>
            <a:pPr algn="just"/>
            <a:endParaRPr lang="es-PE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814FD50-5847-4494-A5D5-FC74B1EB54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573" y="2516785"/>
            <a:ext cx="3764605" cy="259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89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220EB9-1CFD-41A4-90FB-0165AB7B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Tramo I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29F0E1-EC3B-4C43-9F8C-A5B9F9D92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053955"/>
            <a:ext cx="8229600" cy="4364038"/>
          </a:xfrm>
        </p:spPr>
        <p:txBody>
          <a:bodyPr>
            <a:normAutofit/>
          </a:bodyPr>
          <a:lstStyle/>
          <a:p>
            <a:pPr algn="just"/>
            <a:r>
              <a:rPr lang="es-PE" sz="1800" dirty="0">
                <a:solidFill>
                  <a:srgbClr val="183B66"/>
                </a:solidFill>
              </a:rPr>
              <a:t>Personas jurídicas que declararon ingresos netos de </a:t>
            </a:r>
            <a:r>
              <a:rPr lang="es-PE" sz="1800" b="1" dirty="0">
                <a:solidFill>
                  <a:srgbClr val="183B66"/>
                </a:solidFill>
              </a:rPr>
              <a:t>más de 1000 UIT respecto del ejercicio 2021*</a:t>
            </a:r>
            <a:r>
              <a:rPr lang="es-PE" sz="1800" dirty="0">
                <a:solidFill>
                  <a:srgbClr val="183B66"/>
                </a:solidFill>
              </a:rPr>
              <a:t>, en el mes de junio, tomando como fechas de vencimiento la correspondiente al periodo tributario mayo de 2022.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1864F8B-4463-4A22-ACB2-A8A50C66F618}"/>
              </a:ext>
            </a:extLst>
          </p:cNvPr>
          <p:cNvSpPr/>
          <p:nvPr/>
        </p:nvSpPr>
        <p:spPr>
          <a:xfrm>
            <a:off x="2140226" y="5771662"/>
            <a:ext cx="69048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*IN 2021 &gt; 1,000 UIT (S/ 4,400,000)</a:t>
            </a:r>
            <a:endParaRPr lang="es-P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A8644DA9-1197-4F91-9185-480864241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91742"/>
              </p:ext>
            </p:extLst>
          </p:nvPr>
        </p:nvGraphicFramePr>
        <p:xfrm>
          <a:off x="2253856" y="3086101"/>
          <a:ext cx="8128001" cy="2478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221383522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26938197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47532701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20361727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21773999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50857713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923681007"/>
                    </a:ext>
                  </a:extLst>
                </a:gridCol>
              </a:tblGrid>
              <a:tr h="354072">
                <a:tc gridSpan="7"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Tabla de vencimientos para la presentación de la declaración informativa de Beneficiario final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478334"/>
                  </a:ext>
                </a:extLst>
              </a:tr>
              <a:tr h="354072">
                <a:tc gridSpan="7"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Tramo I: Más de 1000 UIT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301820"/>
                  </a:ext>
                </a:extLst>
              </a:tr>
              <a:tr h="354072">
                <a:tc rowSpan="2"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Periodo Tributario</a:t>
                      </a: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de vencimiento según el ultimo digito del RUC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595217"/>
                  </a:ext>
                </a:extLst>
              </a:tr>
              <a:tr h="354072">
                <a:tc v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y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y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y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y 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964320"/>
                  </a:ext>
                </a:extLst>
              </a:tr>
              <a:tr h="354072">
                <a:tc rowSpan="3"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de junio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de junio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de junio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de junio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de junio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de junio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980643"/>
                  </a:ext>
                </a:extLst>
              </a:tr>
              <a:tr h="354072">
                <a:tc v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Buenos contribuyentes y UESP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550381"/>
                  </a:ext>
                </a:extLst>
              </a:tr>
              <a:tr h="354072">
                <a:tc v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de junio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557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551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A8FD1B-C94E-436A-B11D-0BC01C6E8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Tramo II</a:t>
            </a:r>
            <a:endParaRPr lang="es-PE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172B86-C65D-4152-948F-CEF67FFAD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27335"/>
            <a:ext cx="8229600" cy="4364038"/>
          </a:xfrm>
        </p:spPr>
        <p:txBody>
          <a:bodyPr/>
          <a:lstStyle/>
          <a:p>
            <a:pPr algn="just"/>
            <a:r>
              <a:rPr lang="es-PE" sz="1800" dirty="0">
                <a:solidFill>
                  <a:srgbClr val="17375E"/>
                </a:solidFill>
              </a:rPr>
              <a:t>Personas jurídicas que declararon ingresos netos de </a:t>
            </a:r>
            <a:r>
              <a:rPr lang="es-PE" sz="1800" b="1" dirty="0">
                <a:solidFill>
                  <a:srgbClr val="17375E"/>
                </a:solidFill>
              </a:rPr>
              <a:t>más de 500 UIT hasta 1000 UIT* </a:t>
            </a:r>
            <a:r>
              <a:rPr lang="es-PE" sz="1800" dirty="0">
                <a:solidFill>
                  <a:srgbClr val="17375E"/>
                </a:solidFill>
              </a:rPr>
              <a:t>respecto del ejercicio 2021, en el mes de setiembre, tomando como fechas de vencimiento la correspondiente al periodo tributario agosto de 2022 </a:t>
            </a:r>
          </a:p>
          <a:p>
            <a:endParaRPr lang="es-PE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CA7AE85-6E62-44B4-B4EE-949A7D2A3A4D}"/>
              </a:ext>
            </a:extLst>
          </p:cNvPr>
          <p:cNvSpPr/>
          <p:nvPr/>
        </p:nvSpPr>
        <p:spPr>
          <a:xfrm>
            <a:off x="2160103" y="5880821"/>
            <a:ext cx="8050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*IN 2021 &gt; 500 UIT (S/ 2,200,000) hasta 1,000 UIT (S/ 4,400,000)</a:t>
            </a:r>
          </a:p>
          <a:p>
            <a:endParaRPr lang="es-PE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34818AC4-A2AA-4DEE-9F39-67A03E5C4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671757"/>
              </p:ext>
            </p:extLst>
          </p:nvPr>
        </p:nvGraphicFramePr>
        <p:xfrm>
          <a:off x="2334413" y="2914469"/>
          <a:ext cx="8128001" cy="2581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221383522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26938197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47532701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20361727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21773999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50857713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923681007"/>
                    </a:ext>
                  </a:extLst>
                </a:gridCol>
              </a:tblGrid>
              <a:tr h="354072">
                <a:tc gridSpan="7"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Tabla de vencimientos para la presentación de la declaración informativa de Beneficiario final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478334"/>
                  </a:ext>
                </a:extLst>
              </a:tr>
              <a:tr h="354072">
                <a:tc gridSpan="7"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Tramo II: Más de 500 UIT y hasta 1000 UIT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301820"/>
                  </a:ext>
                </a:extLst>
              </a:tr>
              <a:tr h="354072">
                <a:tc rowSpan="2"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Periodo Tributario</a:t>
                      </a: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de vencimiento según el ultimo digito del RUC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595217"/>
                  </a:ext>
                </a:extLst>
              </a:tr>
              <a:tr h="354072">
                <a:tc v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y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y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y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y 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964320"/>
                  </a:ext>
                </a:extLst>
              </a:tr>
              <a:tr h="354072">
                <a:tc rowSpan="3"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de Setiembre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de Setiembre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de Setiembre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de Setiembre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de Setiembre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de Setiembre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980643"/>
                  </a:ext>
                </a:extLst>
              </a:tr>
              <a:tr h="354072">
                <a:tc v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Buenos contribuyentes y UESP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550381"/>
                  </a:ext>
                </a:extLst>
              </a:tr>
              <a:tr h="354072">
                <a:tc v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de Setiembre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557749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4526C2FD-7507-4466-A4B4-E610E58270DB}"/>
              </a:ext>
            </a:extLst>
          </p:cNvPr>
          <p:cNvSpPr/>
          <p:nvPr/>
        </p:nvSpPr>
        <p:spPr>
          <a:xfrm>
            <a:off x="2334413" y="5557656"/>
            <a:ext cx="59971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(*) Establecidas en el anexo I de la Resolución de superintendencia </a:t>
            </a:r>
            <a:r>
              <a:rPr lang="es-PE" sz="1100" dirty="0" err="1">
                <a:latin typeface="Arial" panose="020B0604020202020204" pitchFamily="34" charset="0"/>
                <a:cs typeface="Arial" panose="020B0604020202020204" pitchFamily="34" charset="0"/>
              </a:rPr>
              <a:t>N°</a:t>
            </a: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 000117-2022/SUNAT</a:t>
            </a:r>
          </a:p>
        </p:txBody>
      </p:sp>
    </p:spTree>
    <p:extLst>
      <p:ext uri="{BB962C8B-B14F-4D97-AF65-F5344CB8AC3E}">
        <p14:creationId xmlns:p14="http://schemas.microsoft.com/office/powerpoint/2010/main" val="509961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750B71-1F9B-4CDE-97BA-57550E034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Tramo III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D1DA98-6CBD-43AF-AF34-8274A243C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1793" y="2099842"/>
            <a:ext cx="6415460" cy="3380541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333333"/>
                </a:solidFill>
              </a:rPr>
              <a:t>La declaración jurada informativa de Beneficiario Final correspondiente al </a:t>
            </a:r>
            <a:r>
              <a:rPr lang="es-ES" sz="1800" b="1" dirty="0">
                <a:solidFill>
                  <a:srgbClr val="333333"/>
                </a:solidFill>
              </a:rPr>
              <a:t>Tramo III</a:t>
            </a:r>
            <a:r>
              <a:rPr lang="es-ES" sz="1800" dirty="0">
                <a:solidFill>
                  <a:srgbClr val="333333"/>
                </a:solidFill>
              </a:rPr>
              <a:t> </a:t>
            </a:r>
            <a:r>
              <a:rPr lang="es-ES" sz="1800" b="1" dirty="0">
                <a:solidFill>
                  <a:srgbClr val="333333"/>
                </a:solidFill>
              </a:rPr>
              <a:t>(personas jurídicas que declararon ingresos netos de más de 300 UIT* respecto del ejercicio 2022)</a:t>
            </a:r>
            <a:r>
              <a:rPr lang="es-ES" sz="1800" dirty="0">
                <a:solidFill>
                  <a:srgbClr val="333333"/>
                </a:solidFill>
              </a:rPr>
              <a:t>, en el mes de junio, tomando como fechas de vencimiento la correspondiente al periodo tributario </a:t>
            </a:r>
            <a:r>
              <a:rPr lang="es-ES" sz="1800" b="1" dirty="0">
                <a:solidFill>
                  <a:srgbClr val="333333"/>
                </a:solidFill>
              </a:rPr>
              <a:t>mayo de 2023</a:t>
            </a:r>
            <a:r>
              <a:rPr lang="es-ES" sz="1800" dirty="0">
                <a:solidFill>
                  <a:srgbClr val="333333"/>
                </a:solidFill>
              </a:rPr>
              <a:t> (*).</a:t>
            </a:r>
            <a:endParaRPr lang="es-ES" sz="1800" dirty="0">
              <a:solidFill>
                <a:srgbClr val="333333"/>
              </a:solidFill>
              <a:latin typeface="Arial Narrow" panose="020B0606020202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s-ES" sz="1800" dirty="0">
              <a:solidFill>
                <a:srgbClr val="333333"/>
              </a:solidFill>
              <a:latin typeface="Arial Narrow" panose="020B0606020202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s-ES" sz="1800" dirty="0">
              <a:solidFill>
                <a:srgbClr val="333333"/>
              </a:solidFill>
              <a:latin typeface="Arial Narrow" panose="020B0606020202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s-ES" sz="1800" dirty="0">
              <a:solidFill>
                <a:srgbClr val="333333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es-ES" sz="1100" b="1" dirty="0">
                <a:solidFill>
                  <a:schemeClr val="tx1"/>
                </a:solidFill>
              </a:rPr>
              <a:t>*Esta siempre </a:t>
            </a:r>
            <a:r>
              <a:rPr lang="es-ES" sz="1100" b="1" i="0" dirty="0">
                <a:solidFill>
                  <a:schemeClr val="tx1"/>
                </a:solidFill>
                <a:effectLst/>
              </a:rPr>
              <a:t>que no hayan estado obligadas a presentar la declaración previamente.</a:t>
            </a:r>
            <a:endParaRPr lang="es-ES" sz="1100" b="1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D3B1706-671C-913D-CAE4-7DFC4D1C56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443" y="2508726"/>
            <a:ext cx="2693061" cy="301573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1BBC99A-87F8-4C7C-9C0A-DE958BCACC30}"/>
              </a:ext>
            </a:extLst>
          </p:cNvPr>
          <p:cNvSpPr/>
          <p:nvPr/>
        </p:nvSpPr>
        <p:spPr>
          <a:xfrm>
            <a:off x="1681793" y="5722979"/>
            <a:ext cx="576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*IN 2022 &gt; 300 UIT  (S/ 1,380,000)</a:t>
            </a:r>
            <a:endParaRPr lang="es-P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43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0D90E-2786-AB6C-84DA-DE0A91998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3600" dirty="0"/>
              <a:t>Tramo III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DEF64CF-7814-6E78-CB90-D08D67444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523" y="1569169"/>
            <a:ext cx="7841735" cy="305672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9BF5224-C620-A990-4C6B-2DA8B6930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136" y="4891486"/>
            <a:ext cx="5529358" cy="133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02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3FF2C6-E551-4ECC-AACE-7BCDD0F40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Entes Jurídicos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9CB122-5652-4C9E-84B1-80F5A5AEA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1435" y="1582321"/>
            <a:ext cx="8229600" cy="4364038"/>
          </a:xfrm>
        </p:spPr>
        <p:txBody>
          <a:bodyPr>
            <a:normAutofit/>
          </a:bodyPr>
          <a:lstStyle/>
          <a:p>
            <a:pPr algn="just"/>
            <a:r>
              <a:rPr lang="es-PE" sz="1800" dirty="0">
                <a:solidFill>
                  <a:srgbClr val="183B66"/>
                </a:solidFill>
              </a:rPr>
              <a:t>Inscritos en el RUC hasta el 30.06.2024 y que no se encuentren con baja de inscripción a la fecha que les corresponda presentar la declaración, tomando como fechas de vencimiento la correspondiente al periodo tributario </a:t>
            </a:r>
            <a:r>
              <a:rPr lang="es-PE" sz="1800" b="1" dirty="0">
                <a:solidFill>
                  <a:srgbClr val="183B66"/>
                </a:solidFill>
              </a:rPr>
              <a:t>junio de 2024*</a:t>
            </a:r>
            <a:endParaRPr lang="es-PE" sz="1800" dirty="0">
              <a:solidFill>
                <a:srgbClr val="183B66"/>
              </a:solidFill>
            </a:endParaRPr>
          </a:p>
          <a:p>
            <a:pPr marL="0" indent="0" algn="just">
              <a:buNone/>
            </a:pPr>
            <a:endParaRPr lang="es-PE" sz="2000" dirty="0">
              <a:solidFill>
                <a:srgbClr val="183B66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A076BB2-D9F0-4B8D-B10A-5F877FAEE2FA}"/>
              </a:ext>
            </a:extLst>
          </p:cNvPr>
          <p:cNvSpPr/>
          <p:nvPr/>
        </p:nvSpPr>
        <p:spPr>
          <a:xfrm>
            <a:off x="2110965" y="5504432"/>
            <a:ext cx="90916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400" dirty="0">
                <a:solidFill>
                  <a:srgbClr val="333333"/>
                </a:solidFill>
                <a:latin typeface="Arial" panose="020B0604020202020204" pitchFamily="34" charset="0"/>
              </a:rPr>
              <a:t>(*) Establecida en la Única Disposición Complementaria Modificatoria de la Resolución de Superintendencia N.º 000236-2023/SUNAT</a:t>
            </a:r>
            <a:endParaRPr lang="es-PE" sz="14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F6DFDD4-4ECB-B62D-F914-15F6A04FB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965" y="2980154"/>
            <a:ext cx="810577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967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C234E2DE18D4B4FB0A1D22BE558132A" ma:contentTypeVersion="10" ma:contentTypeDescription="Crear nuevo documento." ma:contentTypeScope="" ma:versionID="8f8d280e7855a39ceb0514f5a87628e7">
  <xsd:schema xmlns:xsd="http://www.w3.org/2001/XMLSchema" xmlns:xs="http://www.w3.org/2001/XMLSchema" xmlns:p="http://schemas.microsoft.com/office/2006/metadata/properties" xmlns:ns2="b1c5b7f8-e175-482d-858e-1c0011096349" xmlns:ns3="8a7934d8-bca8-423c-84a6-bdc3dd68f4b0" targetNamespace="http://schemas.microsoft.com/office/2006/metadata/properties" ma:root="true" ma:fieldsID="8e1d1fb85e2726f0dbe30c352c878e66" ns2:_="" ns3:_="">
    <xsd:import namespace="b1c5b7f8-e175-482d-858e-1c0011096349"/>
    <xsd:import namespace="8a7934d8-bca8-423c-84a6-bdc3dd68f4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5b7f8-e175-482d-858e-1c00110963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7934d8-bca8-423c-84a6-bdc3dd68f4b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6DADD7-DF2B-42D0-A439-8350E53BA9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c5b7f8-e175-482d-858e-1c0011096349"/>
    <ds:schemaRef ds:uri="8a7934d8-bca8-423c-84a6-bdc3dd68f4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B59E6D-7453-48FF-9D20-A7B993564655}">
  <ds:schemaRefs>
    <ds:schemaRef ds:uri="8a7934d8-bca8-423c-84a6-bdc3dd68f4b0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b1c5b7f8-e175-482d-858e-1c0011096349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B892F9C-47EA-4DED-93C3-0D2BD550D5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2053</Words>
  <Application>Microsoft Office PowerPoint</Application>
  <PresentationFormat>Panorámica</PresentationFormat>
  <Paragraphs>145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Arial Narrow</vt:lpstr>
      <vt:lpstr>Calibri</vt:lpstr>
      <vt:lpstr>Calibri Light</vt:lpstr>
      <vt:lpstr>Wingdings</vt:lpstr>
      <vt:lpstr>Tema de Office</vt:lpstr>
      <vt:lpstr>Beneficiario Final</vt:lpstr>
      <vt:lpstr>Normatividad</vt:lpstr>
      <vt:lpstr>Beneficiario Final</vt:lpstr>
      <vt:lpstr>Declaración de Beneficiario Final</vt:lpstr>
      <vt:lpstr>Tramo I</vt:lpstr>
      <vt:lpstr>Tramo II</vt:lpstr>
      <vt:lpstr>Tramo III</vt:lpstr>
      <vt:lpstr>Tramo III</vt:lpstr>
      <vt:lpstr>Entes Jurídicos</vt:lpstr>
      <vt:lpstr>Declaración de Beneficiario Final </vt:lpstr>
      <vt:lpstr>Forma y condiciones para la presentación:</vt:lpstr>
      <vt:lpstr>Forma y condiciones para la presentación</vt:lpstr>
      <vt:lpstr>Forma y condiciones para la presentación</vt:lpstr>
      <vt:lpstr>Exceptuados de presentar la declaración</vt:lpstr>
      <vt:lpstr>Exceptuados de presentar la declaración</vt:lpstr>
      <vt:lpstr>Criterios para determinar al Beneficiario Final PPJJ</vt:lpstr>
      <vt:lpstr>Criterio de Propiedad</vt:lpstr>
      <vt:lpstr>Criterio de control</vt:lpstr>
      <vt:lpstr>Puesto Administrativo Superior</vt:lpstr>
      <vt:lpstr>Criterios para determinar al Beneficiario Final EJ</vt:lpstr>
      <vt:lpstr>Criterios para determinar al Beneficiario Final EJ</vt:lpstr>
      <vt:lpstr>Mecanismos para obtener y conservar la información del Beneficiario Final</vt:lpstr>
      <vt:lpstr>Mecanismos para obtener y conservar la información del Beneficiario Final</vt:lpstr>
      <vt:lpstr>Representantes- Responsables Solidarios</vt:lpstr>
      <vt:lpstr>Obligaciones del Notario</vt:lpstr>
      <vt:lpstr>Secreto Profesional</vt:lpstr>
      <vt:lpstr>Infracciones y Sanciones 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Mauricio Agapito Javier Vladimir</dc:creator>
  <cp:lastModifiedBy>Cubas Salazar Carlos Orlando</cp:lastModifiedBy>
  <cp:revision>41</cp:revision>
  <dcterms:created xsi:type="dcterms:W3CDTF">2023-03-21T16:13:13Z</dcterms:created>
  <dcterms:modified xsi:type="dcterms:W3CDTF">2024-06-01T14:55:33Z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0x0101005C234E2DE18D4B4FB0A1D22BE558132A</vt:lpwstr>
  </property>
</Properties>
</file>