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42517" y="2914650"/>
            <a:ext cx="2215515" cy="330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13207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1999" cy="13207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264395" y="289559"/>
            <a:ext cx="2506979" cy="66751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0763" y="122631"/>
            <a:ext cx="8145856" cy="10234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5739" y="1593635"/>
            <a:ext cx="11077575" cy="4538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Relationship Id="rId3" Type="http://schemas.openxmlformats.org/officeDocument/2006/relationships/image" Target="../media/image4.jpg"/><Relationship Id="rId4" Type="http://schemas.openxmlformats.org/officeDocument/2006/relationships/image" Target="../media/image5.jp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Relationship Id="rId9" Type="http://schemas.openxmlformats.org/officeDocument/2006/relationships/image" Target="../media/image15.png"/><Relationship Id="rId10" Type="http://schemas.openxmlformats.org/officeDocument/2006/relationships/image" Target="../media/image16.png"/><Relationship Id="rId11" Type="http://schemas.openxmlformats.org/officeDocument/2006/relationships/image" Target="../media/image17.png"/><Relationship Id="rId12" Type="http://schemas.openxmlformats.org/officeDocument/2006/relationships/image" Target="../media/image18.png"/><Relationship Id="rId13" Type="http://schemas.openxmlformats.org/officeDocument/2006/relationships/image" Target="../media/image19.png"/><Relationship Id="rId14" Type="http://schemas.openxmlformats.org/officeDocument/2006/relationships/image" Target="../media/image20.png"/><Relationship Id="rId15" Type="http://schemas.openxmlformats.org/officeDocument/2006/relationships/image" Target="../media/image21.png"/><Relationship Id="rId16" Type="http://schemas.openxmlformats.org/officeDocument/2006/relationships/image" Target="../media/image22.pn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Relationship Id="rId3" Type="http://schemas.openxmlformats.org/officeDocument/2006/relationships/image" Target="../media/image25.png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png"/><Relationship Id="rId3" Type="http://schemas.openxmlformats.org/officeDocument/2006/relationships/image" Target="../media/image27.png"/><Relationship Id="rId4" Type="http://schemas.openxmlformats.org/officeDocument/2006/relationships/image" Target="../media/image28.png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9.png"/><Relationship Id="rId3" Type="http://schemas.openxmlformats.org/officeDocument/2006/relationships/image" Target="../media/image30.jpg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jpg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.jpg"/></Relationships>
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/Relationships>
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.jpg"/></Relationships>
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4.png"/><Relationship Id="rId3" Type="http://schemas.openxmlformats.org/officeDocument/2006/relationships/image" Target="../media/image35.png"/><Relationship Id="rId4" Type="http://schemas.openxmlformats.org/officeDocument/2006/relationships/image" Target="../media/image36.png"/><Relationship Id="rId5" Type="http://schemas.openxmlformats.org/officeDocument/2006/relationships/image" Target="../media/image37.png"/><Relationship Id="rId6" Type="http://schemas.openxmlformats.org/officeDocument/2006/relationships/image" Target="../media/image38.png"/><Relationship Id="rId7" Type="http://schemas.openxmlformats.org/officeDocument/2006/relationships/image" Target="../media/image39.png"/><Relationship Id="rId8" Type="http://schemas.openxmlformats.org/officeDocument/2006/relationships/image" Target="../media/image40.png"/><Relationship Id="rId9" Type="http://schemas.openxmlformats.org/officeDocument/2006/relationships/image" Target="../media/image41.png"/><Relationship Id="rId10" Type="http://schemas.openxmlformats.org/officeDocument/2006/relationships/image" Target="../media/image42.png"/><Relationship Id="rId11" Type="http://schemas.openxmlformats.org/officeDocument/2006/relationships/image" Target="../media/image43.png"/><Relationship Id="rId12" Type="http://schemas.openxmlformats.org/officeDocument/2006/relationships/image" Target="../media/image44.png"/><Relationship Id="rId13" Type="http://schemas.openxmlformats.org/officeDocument/2006/relationships/image" Target="../media/image45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6.jpg"/><Relationship Id="rId3" Type="http://schemas.openxmlformats.org/officeDocument/2006/relationships/image" Target="../media/image3.jpg"/><Relationship Id="rId4" Type="http://schemas.openxmlformats.org/officeDocument/2006/relationships/image" Target="../media/image5.jp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1999" cy="6857997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64395" y="289559"/>
              <a:ext cx="2506979" cy="667512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1999" cy="6857997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27760" y="1773935"/>
              <a:ext cx="3672713" cy="2843784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454777" y="2803016"/>
            <a:ext cx="5783580" cy="16719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3600" b="1">
                <a:latin typeface="Arial"/>
                <a:cs typeface="Arial"/>
              </a:rPr>
              <a:t>IMPUESTO</a:t>
            </a:r>
            <a:r>
              <a:rPr dirty="0" sz="3600" spc="-190" b="1">
                <a:latin typeface="Arial"/>
                <a:cs typeface="Arial"/>
              </a:rPr>
              <a:t> </a:t>
            </a:r>
            <a:r>
              <a:rPr dirty="0" sz="3600" b="1">
                <a:latin typeface="Arial"/>
                <a:cs typeface="Arial"/>
              </a:rPr>
              <a:t>A</a:t>
            </a:r>
            <a:r>
              <a:rPr dirty="0" sz="3600" spc="-175" b="1">
                <a:latin typeface="Arial"/>
                <a:cs typeface="Arial"/>
              </a:rPr>
              <a:t> </a:t>
            </a:r>
            <a:r>
              <a:rPr dirty="0" sz="3600" b="1">
                <a:latin typeface="Arial"/>
                <a:cs typeface="Arial"/>
              </a:rPr>
              <a:t>LA</a:t>
            </a:r>
            <a:r>
              <a:rPr dirty="0" sz="3600" spc="-185" b="1">
                <a:latin typeface="Arial"/>
                <a:cs typeface="Arial"/>
              </a:rPr>
              <a:t> </a:t>
            </a:r>
            <a:r>
              <a:rPr dirty="0" sz="3600" spc="-10" b="1">
                <a:latin typeface="Arial"/>
                <a:cs typeface="Arial"/>
              </a:rPr>
              <a:t>RENTA </a:t>
            </a:r>
            <a:r>
              <a:rPr dirty="0" sz="3600" b="1">
                <a:latin typeface="Arial"/>
                <a:cs typeface="Arial"/>
              </a:rPr>
              <a:t>PERSONAS</a:t>
            </a:r>
            <a:r>
              <a:rPr dirty="0" sz="3600" spc="-95" b="1">
                <a:latin typeface="Arial"/>
                <a:cs typeface="Arial"/>
              </a:rPr>
              <a:t> </a:t>
            </a:r>
            <a:r>
              <a:rPr dirty="0" sz="3600" spc="-25" b="1">
                <a:latin typeface="Arial"/>
                <a:cs typeface="Arial"/>
              </a:rPr>
              <a:t>NATURALES</a:t>
            </a:r>
            <a:r>
              <a:rPr dirty="0" sz="3600" spc="-105" b="1">
                <a:latin typeface="Arial"/>
                <a:cs typeface="Arial"/>
              </a:rPr>
              <a:t> </a:t>
            </a:r>
            <a:r>
              <a:rPr dirty="0" sz="3600" spc="-50" b="1">
                <a:latin typeface="Arial"/>
                <a:cs typeface="Arial"/>
              </a:rPr>
              <a:t>- </a:t>
            </a:r>
            <a:r>
              <a:rPr dirty="0" sz="3600" spc="-20" b="1">
                <a:latin typeface="Arial"/>
                <a:cs typeface="Arial"/>
              </a:rPr>
              <a:t>2023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06501" rIns="0" bIns="0" rtlCol="0" vert="horz">
            <a:spAutoFit/>
          </a:bodyPr>
          <a:lstStyle/>
          <a:p>
            <a:pPr marL="83820">
              <a:lnSpc>
                <a:spcPct val="100000"/>
              </a:lnSpc>
              <a:spcBef>
                <a:spcPts val="100"/>
              </a:spcBef>
            </a:pPr>
            <a:r>
              <a:rPr dirty="0" sz="3600"/>
              <a:t>Rentas</a:t>
            </a:r>
            <a:r>
              <a:rPr dirty="0" sz="3600" spc="-45"/>
              <a:t> </a:t>
            </a:r>
            <a:r>
              <a:rPr dirty="0" sz="3600"/>
              <a:t>de</a:t>
            </a:r>
            <a:r>
              <a:rPr dirty="0" sz="3600" spc="-10"/>
              <a:t> </a:t>
            </a:r>
            <a:r>
              <a:rPr dirty="0" sz="3600"/>
              <a:t>Segunda</a:t>
            </a:r>
            <a:r>
              <a:rPr dirty="0" sz="3600" spc="-40"/>
              <a:t> </a:t>
            </a:r>
            <a:r>
              <a:rPr dirty="0" sz="3600" spc="-10"/>
              <a:t>Categoría</a:t>
            </a:r>
            <a:endParaRPr sz="36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16458" y="1839257"/>
            <a:ext cx="1756624" cy="1010303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1926463" y="1870405"/>
            <a:ext cx="1514475" cy="88138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b.</a:t>
            </a:r>
            <a:r>
              <a:rPr dirty="0" sz="20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Renta</a:t>
            </a:r>
            <a:r>
              <a:rPr dirty="0" sz="18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20" b="1">
                <a:solidFill>
                  <a:srgbClr val="FFFFFF"/>
                </a:solidFill>
                <a:latin typeface="Arial"/>
                <a:cs typeface="Arial"/>
              </a:rPr>
              <a:t>Neta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1800" spc="-10" b="1">
                <a:solidFill>
                  <a:srgbClr val="FFFFFF"/>
                </a:solidFill>
                <a:latin typeface="Arial"/>
                <a:cs typeface="Arial"/>
              </a:rPr>
              <a:t>(Regla</a:t>
            </a:r>
            <a:endParaRPr sz="1800">
              <a:latin typeface="Arial"/>
              <a:cs typeface="Arial"/>
            </a:endParaRPr>
          </a:p>
          <a:p>
            <a:pPr marL="280670">
              <a:lnSpc>
                <a:spcPct val="100000"/>
              </a:lnSpc>
            </a:pPr>
            <a:r>
              <a:rPr dirty="0" sz="1800" spc="-10" b="1">
                <a:solidFill>
                  <a:srgbClr val="FFFFFF"/>
                </a:solidFill>
                <a:latin typeface="Arial"/>
                <a:cs typeface="Arial"/>
              </a:rPr>
              <a:t>General)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4567428" y="2510015"/>
            <a:ext cx="5306695" cy="561340"/>
            <a:chOff x="4567428" y="2510015"/>
            <a:chExt cx="5306695" cy="561340"/>
          </a:xfrm>
        </p:grpSpPr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17717" y="2537285"/>
              <a:ext cx="5256281" cy="440759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67428" y="2510015"/>
              <a:ext cx="3072383" cy="560844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655820" y="2555748"/>
              <a:ext cx="5184648" cy="368808"/>
            </a:xfrm>
            <a:prstGeom prst="rect">
              <a:avLst/>
            </a:prstGeom>
          </p:spPr>
        </p:pic>
      </p:grpSp>
      <p:sp>
        <p:nvSpPr>
          <p:cNvPr id="9" name="object 9" descr=""/>
          <p:cNvSpPr txBox="1"/>
          <p:nvPr/>
        </p:nvSpPr>
        <p:spPr>
          <a:xfrm>
            <a:off x="4655820" y="2555748"/>
            <a:ext cx="5184775" cy="368935"/>
          </a:xfrm>
          <a:prstGeom prst="rect">
            <a:avLst/>
          </a:prstGeom>
          <a:ln w="9525">
            <a:solidFill>
              <a:srgbClr val="BD4A47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315"/>
              </a:spcBef>
            </a:pPr>
            <a:r>
              <a:rPr dirty="0" sz="1800">
                <a:solidFill>
                  <a:srgbClr val="000066"/>
                </a:solidFill>
                <a:latin typeface="Arial MT"/>
                <a:cs typeface="Arial MT"/>
              </a:rPr>
              <a:t>1.</a:t>
            </a:r>
            <a:r>
              <a:rPr dirty="0" sz="1800" spc="-2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000066"/>
                </a:solidFill>
                <a:latin typeface="Arial MT"/>
                <a:cs typeface="Arial MT"/>
              </a:rPr>
              <a:t>Determinar</a:t>
            </a:r>
            <a:r>
              <a:rPr dirty="0" sz="1800" spc="-2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000066"/>
                </a:solidFill>
                <a:latin typeface="Arial MT"/>
                <a:cs typeface="Arial MT"/>
              </a:rPr>
              <a:t>la</a:t>
            </a:r>
            <a:r>
              <a:rPr dirty="0" sz="1800" spc="-2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000066"/>
                </a:solidFill>
                <a:latin typeface="Arial MT"/>
                <a:cs typeface="Arial MT"/>
              </a:rPr>
              <a:t>renta</a:t>
            </a:r>
            <a:r>
              <a:rPr dirty="0" sz="1800" spc="-1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800" spc="-20">
                <a:solidFill>
                  <a:srgbClr val="000066"/>
                </a:solidFill>
                <a:latin typeface="Arial MT"/>
                <a:cs typeface="Arial MT"/>
              </a:rPr>
              <a:t>neta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4567428" y="3148571"/>
            <a:ext cx="5271770" cy="561340"/>
            <a:chOff x="4567428" y="3148571"/>
            <a:chExt cx="5271770" cy="561340"/>
          </a:xfrm>
        </p:grpSpPr>
        <p:pic>
          <p:nvPicPr>
            <p:cNvPr id="11" name="object 11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617704" y="3175969"/>
              <a:ext cx="5221255" cy="454257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567428" y="3148571"/>
              <a:ext cx="3619500" cy="560844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655820" y="3194304"/>
              <a:ext cx="5149596" cy="382524"/>
            </a:xfrm>
            <a:prstGeom prst="rect">
              <a:avLst/>
            </a:prstGeom>
          </p:spPr>
        </p:pic>
      </p:grpSp>
      <p:sp>
        <p:nvSpPr>
          <p:cNvPr id="14" name="object 14" descr=""/>
          <p:cNvSpPr txBox="1"/>
          <p:nvPr/>
        </p:nvSpPr>
        <p:spPr>
          <a:xfrm>
            <a:off x="4655820" y="3194304"/>
            <a:ext cx="5149850" cy="382905"/>
          </a:xfrm>
          <a:prstGeom prst="rect">
            <a:avLst/>
          </a:prstGeom>
          <a:ln w="9525">
            <a:solidFill>
              <a:srgbClr val="7C5F9F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315"/>
              </a:spcBef>
            </a:pPr>
            <a:r>
              <a:rPr dirty="0" sz="1800">
                <a:solidFill>
                  <a:srgbClr val="000066"/>
                </a:solidFill>
                <a:latin typeface="Arial MT"/>
                <a:cs typeface="Arial MT"/>
              </a:rPr>
              <a:t>2.</a:t>
            </a:r>
            <a:r>
              <a:rPr dirty="0" sz="1800" spc="-1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000066"/>
                </a:solidFill>
                <a:latin typeface="Arial MT"/>
                <a:cs typeface="Arial MT"/>
              </a:rPr>
              <a:t>Determinar</a:t>
            </a:r>
            <a:r>
              <a:rPr dirty="0" sz="1800" spc="-1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000066"/>
                </a:solidFill>
                <a:latin typeface="Arial MT"/>
                <a:cs typeface="Arial MT"/>
              </a:rPr>
              <a:t>el</a:t>
            </a:r>
            <a:r>
              <a:rPr dirty="0" sz="1800" spc="-2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000066"/>
                </a:solidFill>
                <a:latin typeface="Arial MT"/>
                <a:cs typeface="Arial MT"/>
              </a:rPr>
              <a:t>tipo</a:t>
            </a:r>
            <a:r>
              <a:rPr dirty="0" sz="1800" spc="-1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000066"/>
                </a:solidFill>
                <a:latin typeface="Arial MT"/>
                <a:cs typeface="Arial MT"/>
              </a:rPr>
              <a:t>de</a:t>
            </a:r>
            <a:r>
              <a:rPr dirty="0" sz="1800" spc="-2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000066"/>
                </a:solidFill>
                <a:latin typeface="Arial MT"/>
                <a:cs typeface="Arial MT"/>
              </a:rPr>
              <a:t>la</a:t>
            </a:r>
            <a:r>
              <a:rPr dirty="0" sz="1800" spc="-10">
                <a:solidFill>
                  <a:srgbClr val="000066"/>
                </a:solidFill>
                <a:latin typeface="Arial MT"/>
                <a:cs typeface="Arial MT"/>
              </a:rPr>
              <a:t> renta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4617717" y="4526267"/>
            <a:ext cx="5256530" cy="561340"/>
            <a:chOff x="4617717" y="4526267"/>
            <a:chExt cx="5256530" cy="561340"/>
          </a:xfrm>
        </p:grpSpPr>
        <p:pic>
          <p:nvPicPr>
            <p:cNvPr id="16" name="object 16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617717" y="4553579"/>
              <a:ext cx="5256281" cy="442211"/>
            </a:xfrm>
            <a:prstGeom prst="rect">
              <a:avLst/>
            </a:prstGeom>
          </p:spPr>
        </p:pic>
        <p:pic>
          <p:nvPicPr>
            <p:cNvPr id="17" name="object 17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631436" y="4526267"/>
              <a:ext cx="4925568" cy="560844"/>
            </a:xfrm>
            <a:prstGeom prst="rect">
              <a:avLst/>
            </a:prstGeom>
          </p:spPr>
        </p:pic>
        <p:pic>
          <p:nvPicPr>
            <p:cNvPr id="18" name="object 18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655820" y="4571999"/>
              <a:ext cx="5184648" cy="370331"/>
            </a:xfrm>
            <a:prstGeom prst="rect">
              <a:avLst/>
            </a:prstGeom>
          </p:spPr>
        </p:pic>
      </p:grpSp>
      <p:sp>
        <p:nvSpPr>
          <p:cNvPr id="19" name="object 19" descr=""/>
          <p:cNvSpPr txBox="1"/>
          <p:nvPr/>
        </p:nvSpPr>
        <p:spPr>
          <a:xfrm>
            <a:off x="4655820" y="4572000"/>
            <a:ext cx="5184775" cy="370840"/>
          </a:xfrm>
          <a:prstGeom prst="rect">
            <a:avLst/>
          </a:prstGeom>
          <a:ln w="9525">
            <a:solidFill>
              <a:srgbClr val="46AAC5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marL="156210">
              <a:lnSpc>
                <a:spcPct val="100000"/>
              </a:lnSpc>
              <a:spcBef>
                <a:spcPts val="320"/>
              </a:spcBef>
              <a:tabLst>
                <a:tab pos="3926204" algn="l"/>
              </a:tabLst>
            </a:pPr>
            <a:r>
              <a:rPr dirty="0" sz="1800">
                <a:solidFill>
                  <a:srgbClr val="000066"/>
                </a:solidFill>
                <a:latin typeface="Arial MT"/>
                <a:cs typeface="Arial MT"/>
              </a:rPr>
              <a:t>4.</a:t>
            </a:r>
            <a:r>
              <a:rPr dirty="0" sz="1800" spc="-12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000066"/>
                </a:solidFill>
                <a:latin typeface="Arial MT"/>
                <a:cs typeface="Arial MT"/>
              </a:rPr>
              <a:t>Aplicar</a:t>
            </a:r>
            <a:r>
              <a:rPr dirty="0" sz="1800" spc="-1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000066"/>
                </a:solidFill>
                <a:latin typeface="Arial MT"/>
                <a:cs typeface="Arial MT"/>
              </a:rPr>
              <a:t>la</a:t>
            </a:r>
            <a:r>
              <a:rPr dirty="0" sz="1800" spc="-2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000066"/>
                </a:solidFill>
                <a:latin typeface="Arial MT"/>
                <a:cs typeface="Arial MT"/>
              </a:rPr>
              <a:t>tasa</a:t>
            </a:r>
            <a:r>
              <a:rPr dirty="0" sz="1800" spc="-2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000066"/>
                </a:solidFill>
                <a:latin typeface="Arial MT"/>
                <a:cs typeface="Arial MT"/>
              </a:rPr>
              <a:t>sobre</a:t>
            </a:r>
            <a:r>
              <a:rPr dirty="0" sz="1800" spc="-1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000066"/>
                </a:solidFill>
                <a:latin typeface="Arial MT"/>
                <a:cs typeface="Arial MT"/>
              </a:rPr>
              <a:t>la</a:t>
            </a:r>
            <a:r>
              <a:rPr dirty="0" sz="1800" spc="-2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000066"/>
                </a:solidFill>
                <a:latin typeface="Arial MT"/>
                <a:cs typeface="Arial MT"/>
              </a:rPr>
              <a:t>renta</a:t>
            </a:r>
            <a:r>
              <a:rPr dirty="0" sz="1800" spc="-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800" spc="-20">
                <a:solidFill>
                  <a:srgbClr val="000066"/>
                </a:solidFill>
                <a:latin typeface="Arial MT"/>
                <a:cs typeface="Arial MT"/>
              </a:rPr>
              <a:t>neta</a:t>
            </a:r>
            <a:r>
              <a:rPr dirty="0" sz="1800">
                <a:solidFill>
                  <a:srgbClr val="000066"/>
                </a:solidFill>
                <a:latin typeface="Arial MT"/>
                <a:cs typeface="Arial MT"/>
              </a:rPr>
              <a:t>	</a:t>
            </a:r>
            <a:r>
              <a:rPr dirty="0" sz="1800" spc="-10">
                <a:solidFill>
                  <a:srgbClr val="000066"/>
                </a:solidFill>
                <a:latin typeface="Arial MT"/>
                <a:cs typeface="Arial MT"/>
              </a:rPr>
              <a:t>(6.25%)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20" name="object 20" descr=""/>
          <p:cNvGrpSpPr/>
          <p:nvPr/>
        </p:nvGrpSpPr>
        <p:grpSpPr>
          <a:xfrm>
            <a:off x="4567428" y="3831323"/>
            <a:ext cx="5306695" cy="561340"/>
            <a:chOff x="4567428" y="3831323"/>
            <a:chExt cx="5306695" cy="561340"/>
          </a:xfrm>
        </p:grpSpPr>
        <p:pic>
          <p:nvPicPr>
            <p:cNvPr id="21" name="object 21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617717" y="3858593"/>
              <a:ext cx="5256281" cy="440759"/>
            </a:xfrm>
            <a:prstGeom prst="rect">
              <a:avLst/>
            </a:prstGeom>
          </p:spPr>
        </p:pic>
        <p:pic>
          <p:nvPicPr>
            <p:cNvPr id="22" name="object 22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567428" y="3831323"/>
              <a:ext cx="4431791" cy="560844"/>
            </a:xfrm>
            <a:prstGeom prst="rect">
              <a:avLst/>
            </a:prstGeom>
          </p:spPr>
        </p:pic>
        <p:pic>
          <p:nvPicPr>
            <p:cNvPr id="23" name="object 23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655820" y="3877055"/>
              <a:ext cx="5184648" cy="368807"/>
            </a:xfrm>
            <a:prstGeom prst="rect">
              <a:avLst/>
            </a:prstGeom>
          </p:spPr>
        </p:pic>
      </p:grpSp>
      <p:sp>
        <p:nvSpPr>
          <p:cNvPr id="24" name="object 24" descr=""/>
          <p:cNvSpPr txBox="1"/>
          <p:nvPr/>
        </p:nvSpPr>
        <p:spPr>
          <a:xfrm>
            <a:off x="4655820" y="3877055"/>
            <a:ext cx="5184775" cy="368935"/>
          </a:xfrm>
          <a:prstGeom prst="rect">
            <a:avLst/>
          </a:prstGeom>
          <a:ln w="9525">
            <a:solidFill>
              <a:srgbClr val="97B853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315"/>
              </a:spcBef>
              <a:tabLst>
                <a:tab pos="3405504" algn="l"/>
              </a:tabLst>
            </a:pPr>
            <a:r>
              <a:rPr dirty="0" sz="1800">
                <a:solidFill>
                  <a:srgbClr val="000066"/>
                </a:solidFill>
                <a:latin typeface="Arial MT"/>
                <a:cs typeface="Arial MT"/>
              </a:rPr>
              <a:t>3.</a:t>
            </a:r>
            <a:r>
              <a:rPr dirty="0" sz="1800" spc="-2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000066"/>
                </a:solidFill>
                <a:latin typeface="Arial MT"/>
                <a:cs typeface="Arial MT"/>
              </a:rPr>
              <a:t>Descontar</a:t>
            </a:r>
            <a:r>
              <a:rPr dirty="0" sz="1800" spc="-1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000066"/>
                </a:solidFill>
                <a:latin typeface="Arial MT"/>
                <a:cs typeface="Arial MT"/>
              </a:rPr>
              <a:t>la</a:t>
            </a:r>
            <a:r>
              <a:rPr dirty="0" sz="1800" spc="-3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000066"/>
                </a:solidFill>
                <a:latin typeface="Arial MT"/>
                <a:cs typeface="Arial MT"/>
              </a:rPr>
              <a:t>deducción</a:t>
            </a:r>
            <a:r>
              <a:rPr dirty="0" sz="1800" spc="-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800" spc="-20">
                <a:solidFill>
                  <a:srgbClr val="000066"/>
                </a:solidFill>
                <a:latin typeface="Arial MT"/>
                <a:cs typeface="Arial MT"/>
              </a:rPr>
              <a:t>legal</a:t>
            </a:r>
            <a:r>
              <a:rPr dirty="0" sz="1800">
                <a:solidFill>
                  <a:srgbClr val="000066"/>
                </a:solidFill>
                <a:latin typeface="Arial MT"/>
                <a:cs typeface="Arial MT"/>
              </a:rPr>
              <a:t>	(20%)</a:t>
            </a:r>
            <a:r>
              <a:rPr dirty="0" sz="1800" spc="-2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800" spc="-50">
                <a:solidFill>
                  <a:srgbClr val="000066"/>
                </a:solidFill>
                <a:latin typeface="Arial MT"/>
                <a:cs typeface="Arial MT"/>
              </a:rPr>
              <a:t>*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25" name="object 25" descr=""/>
          <p:cNvGrpSpPr/>
          <p:nvPr/>
        </p:nvGrpSpPr>
        <p:grpSpPr>
          <a:xfrm>
            <a:off x="3610283" y="1897371"/>
            <a:ext cx="925830" cy="3170555"/>
            <a:chOff x="3610283" y="1897371"/>
            <a:chExt cx="925830" cy="3170555"/>
          </a:xfrm>
        </p:grpSpPr>
        <p:pic>
          <p:nvPicPr>
            <p:cNvPr id="26" name="object 26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3610283" y="1897371"/>
              <a:ext cx="925298" cy="3169937"/>
            </a:xfrm>
            <a:prstGeom prst="rect">
              <a:avLst/>
            </a:prstGeom>
          </p:spPr>
        </p:pic>
        <p:pic>
          <p:nvPicPr>
            <p:cNvPr id="27" name="object 27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648455" y="1915667"/>
              <a:ext cx="862584" cy="3098292"/>
            </a:xfrm>
            <a:prstGeom prst="rect">
              <a:avLst/>
            </a:prstGeom>
          </p:spPr>
        </p:pic>
        <p:sp>
          <p:nvSpPr>
            <p:cNvPr id="28" name="object 28" descr=""/>
            <p:cNvSpPr/>
            <p:nvPr/>
          </p:nvSpPr>
          <p:spPr>
            <a:xfrm>
              <a:off x="3648455" y="1915667"/>
              <a:ext cx="862965" cy="3098800"/>
            </a:xfrm>
            <a:custGeom>
              <a:avLst/>
              <a:gdLst/>
              <a:ahLst/>
              <a:cxnLst/>
              <a:rect l="l" t="t" r="r" b="b"/>
              <a:pathLst>
                <a:path w="862964" h="3098800">
                  <a:moveTo>
                    <a:pt x="0" y="0"/>
                  </a:moveTo>
                  <a:lnTo>
                    <a:pt x="377317" y="0"/>
                  </a:lnTo>
                  <a:lnTo>
                    <a:pt x="424677" y="2939"/>
                  </a:lnTo>
                  <a:lnTo>
                    <a:pt x="470279" y="11522"/>
                  </a:lnTo>
                  <a:lnTo>
                    <a:pt x="513767" y="25395"/>
                  </a:lnTo>
                  <a:lnTo>
                    <a:pt x="554789" y="44204"/>
                  </a:lnTo>
                  <a:lnTo>
                    <a:pt x="592992" y="67597"/>
                  </a:lnTo>
                  <a:lnTo>
                    <a:pt x="628023" y="95219"/>
                  </a:lnTo>
                  <a:lnTo>
                    <a:pt x="659529" y="126717"/>
                  </a:lnTo>
                  <a:lnTo>
                    <a:pt x="687156" y="161738"/>
                  </a:lnTo>
                  <a:lnTo>
                    <a:pt x="710552" y="199929"/>
                  </a:lnTo>
                  <a:lnTo>
                    <a:pt x="729364" y="240935"/>
                  </a:lnTo>
                  <a:lnTo>
                    <a:pt x="743238" y="284404"/>
                  </a:lnTo>
                  <a:lnTo>
                    <a:pt x="751821" y="329983"/>
                  </a:lnTo>
                  <a:lnTo>
                    <a:pt x="754761" y="377317"/>
                  </a:lnTo>
                  <a:lnTo>
                    <a:pt x="754761" y="2882646"/>
                  </a:lnTo>
                  <a:lnTo>
                    <a:pt x="862584" y="2882646"/>
                  </a:lnTo>
                  <a:lnTo>
                    <a:pt x="646938" y="3098292"/>
                  </a:lnTo>
                  <a:lnTo>
                    <a:pt x="431292" y="2882646"/>
                  </a:lnTo>
                  <a:lnTo>
                    <a:pt x="539115" y="2882646"/>
                  </a:lnTo>
                  <a:lnTo>
                    <a:pt x="539115" y="377317"/>
                  </a:lnTo>
                  <a:lnTo>
                    <a:pt x="533338" y="334341"/>
                  </a:lnTo>
                  <a:lnTo>
                    <a:pt x="517035" y="295721"/>
                  </a:lnTo>
                  <a:lnTo>
                    <a:pt x="491743" y="263001"/>
                  </a:lnTo>
                  <a:lnTo>
                    <a:pt x="459001" y="237720"/>
                  </a:lnTo>
                  <a:lnTo>
                    <a:pt x="420346" y="221421"/>
                  </a:lnTo>
                  <a:lnTo>
                    <a:pt x="377317" y="215646"/>
                  </a:lnTo>
                  <a:lnTo>
                    <a:pt x="0" y="215646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9" name="object 29" descr=""/>
          <p:cNvGrpSpPr/>
          <p:nvPr/>
        </p:nvGrpSpPr>
        <p:grpSpPr>
          <a:xfrm>
            <a:off x="2238375" y="5672137"/>
            <a:ext cx="7574280" cy="395605"/>
            <a:chOff x="2238375" y="5672137"/>
            <a:chExt cx="7574280" cy="395605"/>
          </a:xfrm>
        </p:grpSpPr>
        <p:sp>
          <p:nvSpPr>
            <p:cNvPr id="30" name="object 30" descr=""/>
            <p:cNvSpPr/>
            <p:nvPr/>
          </p:nvSpPr>
          <p:spPr>
            <a:xfrm>
              <a:off x="2244725" y="5678487"/>
              <a:ext cx="7561580" cy="370205"/>
            </a:xfrm>
            <a:custGeom>
              <a:avLst/>
              <a:gdLst/>
              <a:ahLst/>
              <a:cxnLst/>
              <a:rect l="l" t="t" r="r" b="b"/>
              <a:pathLst>
                <a:path w="7561580" h="370204">
                  <a:moveTo>
                    <a:pt x="7561326" y="0"/>
                  </a:moveTo>
                  <a:lnTo>
                    <a:pt x="0" y="0"/>
                  </a:lnTo>
                  <a:lnTo>
                    <a:pt x="0" y="369887"/>
                  </a:lnTo>
                  <a:lnTo>
                    <a:pt x="7561326" y="369887"/>
                  </a:lnTo>
                  <a:lnTo>
                    <a:pt x="7561326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2238375" y="5672137"/>
              <a:ext cx="7574280" cy="395605"/>
            </a:xfrm>
            <a:custGeom>
              <a:avLst/>
              <a:gdLst/>
              <a:ahLst/>
              <a:cxnLst/>
              <a:rect l="l" t="t" r="r" b="b"/>
              <a:pathLst>
                <a:path w="7574280" h="395604">
                  <a:moveTo>
                    <a:pt x="6350" y="0"/>
                  </a:moveTo>
                  <a:lnTo>
                    <a:pt x="6350" y="395287"/>
                  </a:lnTo>
                </a:path>
                <a:path w="7574280" h="395604">
                  <a:moveTo>
                    <a:pt x="7567676" y="0"/>
                  </a:moveTo>
                  <a:lnTo>
                    <a:pt x="7567676" y="395287"/>
                  </a:lnTo>
                </a:path>
                <a:path w="7574280" h="395604">
                  <a:moveTo>
                    <a:pt x="0" y="6350"/>
                  </a:moveTo>
                  <a:lnTo>
                    <a:pt x="7574026" y="635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2238375" y="6048375"/>
              <a:ext cx="7574280" cy="0"/>
            </a:xfrm>
            <a:custGeom>
              <a:avLst/>
              <a:gdLst/>
              <a:ahLst/>
              <a:cxnLst/>
              <a:rect l="l" t="t" r="r" b="b"/>
              <a:pathLst>
                <a:path w="7574280" h="0">
                  <a:moveTo>
                    <a:pt x="0" y="0"/>
                  </a:moveTo>
                  <a:lnTo>
                    <a:pt x="7574026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 descr=""/>
          <p:cNvSpPr txBox="1"/>
          <p:nvPr/>
        </p:nvSpPr>
        <p:spPr>
          <a:xfrm>
            <a:off x="2251075" y="5706872"/>
            <a:ext cx="75488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509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dirty="0" sz="14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dirty="0" sz="14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aplicable</a:t>
            </a:r>
            <a:r>
              <a:rPr dirty="0" sz="1400" spc="-6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en</a:t>
            </a:r>
            <a:r>
              <a:rPr dirty="0" sz="14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el</a:t>
            </a:r>
            <a:r>
              <a:rPr dirty="0" sz="14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caso</a:t>
            </a:r>
            <a:r>
              <a:rPr dirty="0" sz="14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dividendos</a:t>
            </a:r>
            <a:r>
              <a:rPr dirty="0" sz="140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(retención</a:t>
            </a:r>
            <a:r>
              <a:rPr dirty="0" sz="1400" spc="-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del</a:t>
            </a:r>
            <a:r>
              <a:rPr dirty="0" sz="14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5%</a:t>
            </a:r>
            <a:r>
              <a:rPr dirty="0" sz="14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sobre</a:t>
            </a:r>
            <a:r>
              <a:rPr dirty="0" sz="14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FFFFFF"/>
                </a:solidFill>
                <a:latin typeface="Arial"/>
                <a:cs typeface="Arial"/>
              </a:rPr>
              <a:t>monto</a:t>
            </a:r>
            <a:r>
              <a:rPr dirty="0" sz="14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FFFFFF"/>
                </a:solidFill>
                <a:latin typeface="Arial"/>
                <a:cs typeface="Arial"/>
              </a:rPr>
              <a:t>total)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78256" rIns="0" bIns="0" rtlCol="0" vert="horz">
            <a:spAutoFit/>
          </a:bodyPr>
          <a:lstStyle/>
          <a:p>
            <a:pPr marL="155575">
              <a:lnSpc>
                <a:spcPct val="100000"/>
              </a:lnSpc>
              <a:spcBef>
                <a:spcPts val="105"/>
              </a:spcBef>
            </a:pPr>
            <a:r>
              <a:rPr dirty="0" sz="3200"/>
              <a:t>Rentas</a:t>
            </a:r>
            <a:r>
              <a:rPr dirty="0" sz="3200" spc="-60"/>
              <a:t> </a:t>
            </a:r>
            <a:r>
              <a:rPr dirty="0" sz="3200"/>
              <a:t>de</a:t>
            </a:r>
            <a:r>
              <a:rPr dirty="0" sz="3200" spc="-50"/>
              <a:t> </a:t>
            </a:r>
            <a:r>
              <a:rPr dirty="0" sz="3200"/>
              <a:t>Segunda</a:t>
            </a:r>
            <a:r>
              <a:rPr dirty="0" sz="3200" spc="-60"/>
              <a:t> </a:t>
            </a:r>
            <a:r>
              <a:rPr dirty="0" sz="3200" spc="-10"/>
              <a:t>Categoría</a:t>
            </a:r>
            <a:endParaRPr sz="3200"/>
          </a:p>
        </p:txBody>
      </p:sp>
      <p:sp>
        <p:nvSpPr>
          <p:cNvPr id="3" name="object 3" descr=""/>
          <p:cNvSpPr txBox="1"/>
          <p:nvPr/>
        </p:nvSpPr>
        <p:spPr>
          <a:xfrm>
            <a:off x="2071242" y="5704433"/>
            <a:ext cx="82677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(1)</a:t>
            </a:r>
            <a:r>
              <a:rPr dirty="0" sz="1200" spc="29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Estuvieron</a:t>
            </a:r>
            <a:r>
              <a:rPr dirty="0" sz="1200" spc="29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exoneradas</a:t>
            </a:r>
            <a:r>
              <a:rPr dirty="0" sz="1200" spc="29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hasta</a:t>
            </a:r>
            <a:r>
              <a:rPr dirty="0" sz="1200" spc="29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el</a:t>
            </a:r>
            <a:r>
              <a:rPr dirty="0" sz="1200" spc="28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31</a:t>
            </a:r>
            <a:r>
              <a:rPr dirty="0" sz="1200" spc="29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de</a:t>
            </a:r>
            <a:r>
              <a:rPr dirty="0" sz="1200" spc="30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diciembre</a:t>
            </a:r>
            <a:r>
              <a:rPr dirty="0" sz="1200" spc="31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del</a:t>
            </a:r>
            <a:r>
              <a:rPr dirty="0" sz="1200" spc="29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2023,</a:t>
            </a:r>
            <a:r>
              <a:rPr dirty="0" sz="1200" spc="30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las</a:t>
            </a:r>
            <a:r>
              <a:rPr dirty="0" sz="1200" spc="29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ganancias</a:t>
            </a:r>
            <a:r>
              <a:rPr dirty="0" sz="1200" spc="29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por</a:t>
            </a:r>
            <a:r>
              <a:rPr dirty="0" sz="1200" spc="28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transferencia</a:t>
            </a:r>
            <a:r>
              <a:rPr dirty="0" sz="1200" spc="30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de</a:t>
            </a:r>
            <a:r>
              <a:rPr dirty="0" sz="1200" spc="290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acciones </a:t>
            </a:r>
            <a:r>
              <a:rPr dirty="0" sz="1200" b="1">
                <a:latin typeface="Arial"/>
                <a:cs typeface="Arial"/>
              </a:rPr>
              <a:t>negociadas</a:t>
            </a:r>
            <a:r>
              <a:rPr dirty="0" sz="1200" spc="-3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en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rueda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de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bolsa,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si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se</a:t>
            </a:r>
            <a:r>
              <a:rPr dirty="0" sz="1200" spc="-4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cumplen</a:t>
            </a:r>
            <a:r>
              <a:rPr dirty="0" sz="1200" spc="-10" b="1">
                <a:latin typeface="Arial"/>
                <a:cs typeface="Arial"/>
              </a:rPr>
              <a:t> requisitos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(Ley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31662</a:t>
            </a:r>
            <a:r>
              <a:rPr dirty="0" sz="1200" spc="-4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que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modifica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la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Ley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N</a:t>
            </a:r>
            <a:r>
              <a:rPr dirty="0" sz="1200" b="1">
                <a:latin typeface="Times New Roman"/>
                <a:cs typeface="Times New Roman"/>
              </a:rPr>
              <a:t>°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Arial"/>
                <a:cs typeface="Arial"/>
              </a:rPr>
              <a:t>30341).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91867" y="1467611"/>
            <a:ext cx="8424671" cy="39243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73989" rIns="0" bIns="0" rtlCol="0" vert="horz">
            <a:spAutoFit/>
          </a:bodyPr>
          <a:lstStyle/>
          <a:p>
            <a:pPr marL="83820">
              <a:lnSpc>
                <a:spcPct val="100000"/>
              </a:lnSpc>
              <a:spcBef>
                <a:spcPts val="105"/>
              </a:spcBef>
            </a:pPr>
            <a:r>
              <a:rPr dirty="0" sz="3200"/>
              <a:t>Rentas</a:t>
            </a:r>
            <a:r>
              <a:rPr dirty="0" sz="3200" spc="-50"/>
              <a:t> </a:t>
            </a:r>
            <a:r>
              <a:rPr dirty="0" sz="3200"/>
              <a:t>de</a:t>
            </a:r>
            <a:r>
              <a:rPr dirty="0" sz="3200" spc="-35"/>
              <a:t> </a:t>
            </a:r>
            <a:r>
              <a:rPr dirty="0" sz="3200"/>
              <a:t>Segunda</a:t>
            </a:r>
            <a:r>
              <a:rPr dirty="0" sz="3200" spc="-45"/>
              <a:t> </a:t>
            </a:r>
            <a:r>
              <a:rPr dirty="0" sz="3200" spc="-10"/>
              <a:t>Categoría</a:t>
            </a:r>
            <a:endParaRPr sz="3200"/>
          </a:p>
        </p:txBody>
      </p:sp>
      <p:sp>
        <p:nvSpPr>
          <p:cNvPr id="3" name="object 3" descr=""/>
          <p:cNvSpPr txBox="1"/>
          <p:nvPr/>
        </p:nvSpPr>
        <p:spPr>
          <a:xfrm>
            <a:off x="912113" y="3284982"/>
            <a:ext cx="10514330" cy="1201420"/>
          </a:xfrm>
          <a:prstGeom prst="rect">
            <a:avLst/>
          </a:prstGeom>
          <a:ln w="25400">
            <a:solidFill>
              <a:srgbClr val="4AACC5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marL="229235" indent="-139065">
              <a:lnSpc>
                <a:spcPct val="100000"/>
              </a:lnSpc>
              <a:spcBef>
                <a:spcPts val="315"/>
              </a:spcBef>
              <a:buChar char="-"/>
              <a:tabLst>
                <a:tab pos="229235" algn="l"/>
              </a:tabLst>
            </a:pP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Provenga</a:t>
            </a:r>
            <a:r>
              <a:rPr dirty="0" sz="1800" spc="-15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de</a:t>
            </a:r>
            <a:r>
              <a:rPr dirty="0" sz="1800" spc="-25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la</a:t>
            </a:r>
            <a:r>
              <a:rPr dirty="0" sz="1800" spc="-10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enajenación</a:t>
            </a:r>
            <a:r>
              <a:rPr dirty="0" sz="1800" spc="10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de</a:t>
            </a:r>
            <a:r>
              <a:rPr dirty="0" sz="1800" spc="-20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los</a:t>
            </a:r>
            <a:r>
              <a:rPr dirty="0" sz="1800" spc="-20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bienes</a:t>
            </a:r>
            <a:r>
              <a:rPr dirty="0" sz="1800" spc="-5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(inciso</a:t>
            </a:r>
            <a:r>
              <a:rPr dirty="0" sz="1800" spc="-15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a)</a:t>
            </a:r>
            <a:r>
              <a:rPr dirty="0" sz="1800" spc="-20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del</a:t>
            </a:r>
            <a:r>
              <a:rPr dirty="0" sz="1800" spc="-20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artículo</a:t>
            </a:r>
            <a:r>
              <a:rPr dirty="0" sz="1800" spc="-10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2°</a:t>
            </a:r>
            <a:r>
              <a:rPr dirty="0" sz="1800" spc="-20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de</a:t>
            </a:r>
            <a:r>
              <a:rPr dirty="0" sz="1800" spc="-25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la</a:t>
            </a:r>
            <a:r>
              <a:rPr dirty="0" sz="1800" spc="-15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Ley</a:t>
            </a:r>
            <a:r>
              <a:rPr dirty="0" sz="1800" spc="-15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de</a:t>
            </a:r>
            <a:r>
              <a:rPr dirty="0" sz="1800" spc="-25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Renta)</a:t>
            </a:r>
            <a:r>
              <a:rPr dirty="0" sz="1800" spc="-5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y</a:t>
            </a:r>
            <a:r>
              <a:rPr dirty="0" sz="1800" spc="-20">
                <a:solidFill>
                  <a:srgbClr val="1E1C11"/>
                </a:solidFill>
                <a:latin typeface="Arial MT"/>
                <a:cs typeface="Arial MT"/>
              </a:rPr>
              <a:t> que:</a:t>
            </a:r>
            <a:endParaRPr sz="1800">
              <a:latin typeface="Arial MT"/>
              <a:cs typeface="Arial MT"/>
            </a:endParaRPr>
          </a:p>
          <a:p>
            <a:pPr marL="229235" indent="-139065">
              <a:lnSpc>
                <a:spcPct val="100000"/>
              </a:lnSpc>
              <a:buChar char="-"/>
              <a:tabLst>
                <a:tab pos="229235" algn="l"/>
              </a:tabLst>
            </a:pP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Se</a:t>
            </a:r>
            <a:r>
              <a:rPr dirty="0" sz="1800" spc="-40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encuentre</a:t>
            </a:r>
            <a:r>
              <a:rPr dirty="0" sz="1800" spc="-20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registrado</a:t>
            </a:r>
            <a:r>
              <a:rPr dirty="0" sz="1800" spc="-20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en</a:t>
            </a:r>
            <a:r>
              <a:rPr dirty="0" sz="1800" spc="-25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el</a:t>
            </a:r>
            <a:r>
              <a:rPr dirty="0" sz="1800" spc="-30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Registro</a:t>
            </a:r>
            <a:r>
              <a:rPr dirty="0" sz="1800" spc="-30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Público</a:t>
            </a:r>
            <a:r>
              <a:rPr dirty="0" sz="1800" spc="-25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de</a:t>
            </a:r>
            <a:r>
              <a:rPr dirty="0" sz="1800" spc="-25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Mercado</a:t>
            </a:r>
            <a:r>
              <a:rPr dirty="0" sz="1800" spc="-25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de</a:t>
            </a:r>
            <a:r>
              <a:rPr dirty="0" sz="1800" spc="-35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 spc="-10">
                <a:solidFill>
                  <a:srgbClr val="1E1C11"/>
                </a:solidFill>
                <a:latin typeface="Arial MT"/>
                <a:cs typeface="Arial MT"/>
              </a:rPr>
              <a:t>Valores</a:t>
            </a:r>
            <a:r>
              <a:rPr dirty="0" sz="1800" spc="-20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del</a:t>
            </a:r>
            <a:r>
              <a:rPr dirty="0" sz="1800" spc="-20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Perú</a:t>
            </a:r>
            <a:r>
              <a:rPr dirty="0" sz="1800" spc="-30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 spc="-25">
                <a:solidFill>
                  <a:srgbClr val="1E1C11"/>
                </a:solidFill>
                <a:latin typeface="Arial MT"/>
                <a:cs typeface="Arial MT"/>
              </a:rPr>
              <a:t>o,</a:t>
            </a:r>
            <a:endParaRPr sz="1800">
              <a:latin typeface="Arial MT"/>
              <a:cs typeface="Arial MT"/>
            </a:endParaRPr>
          </a:p>
          <a:p>
            <a:pPr marL="229870" indent="-139700">
              <a:lnSpc>
                <a:spcPct val="100000"/>
              </a:lnSpc>
              <a:buChar char="-"/>
              <a:tabLst>
                <a:tab pos="229870" algn="l"/>
              </a:tabLst>
            </a:pP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Que</a:t>
            </a:r>
            <a:r>
              <a:rPr dirty="0" sz="1800" spc="180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su</a:t>
            </a:r>
            <a:r>
              <a:rPr dirty="0" sz="1800" spc="200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enajenación</a:t>
            </a:r>
            <a:r>
              <a:rPr dirty="0" sz="1800" spc="185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se</a:t>
            </a:r>
            <a:r>
              <a:rPr dirty="0" sz="1800" spc="200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realice</a:t>
            </a:r>
            <a:r>
              <a:rPr dirty="0" sz="1800" spc="204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a</a:t>
            </a:r>
            <a:r>
              <a:rPr dirty="0" sz="1800" spc="200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través</a:t>
            </a:r>
            <a:r>
              <a:rPr dirty="0" sz="1800" spc="204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de</a:t>
            </a:r>
            <a:r>
              <a:rPr dirty="0" sz="1800" spc="185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un</a:t>
            </a:r>
            <a:r>
              <a:rPr dirty="0" sz="1800" spc="200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mecanismo</a:t>
            </a:r>
            <a:r>
              <a:rPr dirty="0" sz="1800" spc="200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centralizado</a:t>
            </a:r>
            <a:r>
              <a:rPr dirty="0" sz="1800" spc="200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de</a:t>
            </a:r>
            <a:r>
              <a:rPr dirty="0" sz="1800" spc="200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negociación</a:t>
            </a:r>
            <a:r>
              <a:rPr dirty="0" sz="1800" spc="200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del</a:t>
            </a:r>
            <a:r>
              <a:rPr dirty="0" sz="1800" spc="200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país</a:t>
            </a:r>
            <a:r>
              <a:rPr dirty="0" sz="1800" spc="204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 spc="-50">
                <a:solidFill>
                  <a:srgbClr val="1E1C11"/>
                </a:solidFill>
                <a:latin typeface="Arial MT"/>
                <a:cs typeface="Arial MT"/>
              </a:rPr>
              <a:t>o</a:t>
            </a:r>
            <a:endParaRPr sz="1800">
              <a:latin typeface="Arial MT"/>
              <a:cs typeface="Arial MT"/>
            </a:endParaRPr>
          </a:p>
          <a:p>
            <a:pPr marL="90170">
              <a:lnSpc>
                <a:spcPct val="100000"/>
              </a:lnSpc>
            </a:pP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extranjeros</a:t>
            </a:r>
            <a:r>
              <a:rPr dirty="0" sz="1800" spc="-25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(Convenio</a:t>
            </a:r>
            <a:r>
              <a:rPr dirty="0" sz="1800" spc="-15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de</a:t>
            </a:r>
            <a:r>
              <a:rPr dirty="0" sz="1800" spc="-25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Integración)</a:t>
            </a:r>
            <a:r>
              <a:rPr dirty="0" sz="1800" spc="-20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(Ejem:</a:t>
            </a:r>
            <a:r>
              <a:rPr dirty="0" sz="1800" spc="-30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Perú,</a:t>
            </a:r>
            <a:r>
              <a:rPr dirty="0" sz="1800" spc="-35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México,</a:t>
            </a:r>
            <a:r>
              <a:rPr dirty="0" sz="1800" spc="-15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Chile</a:t>
            </a:r>
            <a:r>
              <a:rPr dirty="0" sz="1800" spc="-15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y</a:t>
            </a:r>
            <a:r>
              <a:rPr dirty="0" sz="1800" spc="-45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Colombia</a:t>
            </a:r>
            <a:r>
              <a:rPr dirty="0" sz="1800" spc="-10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integrados</a:t>
            </a:r>
            <a:r>
              <a:rPr dirty="0" sz="1800" spc="-20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por</a:t>
            </a:r>
            <a:r>
              <a:rPr dirty="0" sz="1800" spc="-30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1E1C11"/>
                </a:solidFill>
                <a:latin typeface="Arial MT"/>
                <a:cs typeface="Arial MT"/>
              </a:rPr>
              <a:t>el</a:t>
            </a:r>
            <a:r>
              <a:rPr dirty="0" sz="1800" spc="-25">
                <a:solidFill>
                  <a:srgbClr val="1E1C11"/>
                </a:solidFill>
                <a:latin typeface="Arial MT"/>
                <a:cs typeface="Arial MT"/>
              </a:rPr>
              <a:t> </a:t>
            </a:r>
            <a:r>
              <a:rPr dirty="0" sz="1800" spc="-10">
                <a:solidFill>
                  <a:srgbClr val="1E1C11"/>
                </a:solidFill>
                <a:latin typeface="Arial MT"/>
                <a:cs typeface="Arial MT"/>
              </a:rPr>
              <a:t>MILA)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2427732" y="2304275"/>
            <a:ext cx="7515225" cy="835660"/>
            <a:chOff x="2427732" y="2304275"/>
            <a:chExt cx="7515225" cy="835660"/>
          </a:xfrm>
        </p:grpSpPr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64298" y="2317980"/>
              <a:ext cx="7444758" cy="746820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27732" y="2304275"/>
              <a:ext cx="7514844" cy="835164"/>
            </a:xfrm>
            <a:prstGeom prst="rect">
              <a:avLst/>
            </a:prstGeom>
          </p:spPr>
        </p:pic>
      </p:grpSp>
      <p:sp>
        <p:nvSpPr>
          <p:cNvPr id="7" name="object 7" descr=""/>
          <p:cNvSpPr txBox="1"/>
          <p:nvPr/>
        </p:nvSpPr>
        <p:spPr>
          <a:xfrm>
            <a:off x="2516885" y="2350770"/>
            <a:ext cx="7344409" cy="646430"/>
          </a:xfrm>
          <a:prstGeom prst="rect">
            <a:avLst/>
          </a:prstGeom>
          <a:solidFill>
            <a:srgbClr val="006FC0"/>
          </a:solidFill>
          <a:ln w="38100">
            <a:solidFill>
              <a:srgbClr val="FFFFFF"/>
            </a:solidFill>
          </a:ln>
        </p:spPr>
        <p:txBody>
          <a:bodyPr wrap="square" lIns="0" tIns="38735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305"/>
              </a:spcBef>
            </a:pP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c.-</a:t>
            </a:r>
            <a:r>
              <a:rPr dirty="0" sz="1800" spc="204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Renta</a:t>
            </a:r>
            <a:r>
              <a:rPr dirty="0" sz="1800" spc="204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Neta</a:t>
            </a:r>
            <a:r>
              <a:rPr dirty="0" sz="1800" spc="204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800" spc="204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fuente</a:t>
            </a:r>
            <a:r>
              <a:rPr dirty="0" sz="1800" spc="204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extranjera</a:t>
            </a:r>
            <a:r>
              <a:rPr dirty="0" sz="1800" spc="19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dirty="0" sz="1800" spc="204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agrega</a:t>
            </a:r>
            <a:r>
              <a:rPr dirty="0" sz="1800" spc="2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800" spc="204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la</a:t>
            </a:r>
            <a:r>
              <a:rPr dirty="0" sz="1800" spc="19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renta</a:t>
            </a:r>
            <a:r>
              <a:rPr dirty="0" sz="1800" spc="204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neta</a:t>
            </a:r>
            <a:r>
              <a:rPr dirty="0" sz="1800" spc="19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25" b="1">
                <a:solidFill>
                  <a:srgbClr val="FFFFFF"/>
                </a:solidFill>
                <a:latin typeface="Arial"/>
                <a:cs typeface="Arial"/>
              </a:rPr>
              <a:t>de</a:t>
            </a:r>
            <a:endParaRPr sz="180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</a:pP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Segunda</a:t>
            </a:r>
            <a:r>
              <a:rPr dirty="0" sz="180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Categoría,</a:t>
            </a:r>
            <a:r>
              <a:rPr dirty="0" sz="18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siempre</a:t>
            </a:r>
            <a:r>
              <a:rPr dirty="0" sz="18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20" b="1">
                <a:solidFill>
                  <a:srgbClr val="FFFFFF"/>
                </a:solidFill>
                <a:latin typeface="Arial"/>
                <a:cs typeface="Arial"/>
              </a:rPr>
              <a:t>que: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42517" y="3234944"/>
            <a:ext cx="7982584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b="1">
                <a:solidFill>
                  <a:srgbClr val="006FC0"/>
                </a:solidFill>
                <a:latin typeface="Arial"/>
                <a:cs typeface="Arial"/>
              </a:rPr>
              <a:t>4.</a:t>
            </a:r>
            <a:r>
              <a:rPr dirty="0" sz="3600" spc="-85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3600" spc="-10" b="1">
                <a:solidFill>
                  <a:srgbClr val="006FC0"/>
                </a:solidFill>
                <a:latin typeface="Arial"/>
                <a:cs typeface="Arial"/>
              </a:rPr>
              <a:t>RENTAS</a:t>
            </a:r>
            <a:r>
              <a:rPr dirty="0" sz="3600" spc="-60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3600" b="1">
                <a:solidFill>
                  <a:srgbClr val="006FC0"/>
                </a:solidFill>
                <a:latin typeface="Arial"/>
                <a:cs typeface="Arial"/>
              </a:rPr>
              <a:t>DE</a:t>
            </a:r>
            <a:r>
              <a:rPr dirty="0" sz="3600" spc="-55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3600" spc="-70" b="1">
                <a:solidFill>
                  <a:srgbClr val="006FC0"/>
                </a:solidFill>
                <a:latin typeface="Arial"/>
                <a:cs typeface="Arial"/>
              </a:rPr>
              <a:t>CUARTA</a:t>
            </a:r>
            <a:r>
              <a:rPr dirty="0" sz="3600" spc="-180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3600" spc="-10" b="1">
                <a:solidFill>
                  <a:srgbClr val="006FC0"/>
                </a:solidFill>
                <a:latin typeface="Arial"/>
                <a:cs typeface="Arial"/>
              </a:rPr>
              <a:t>CATEGORÍA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42517" y="2843022"/>
            <a:ext cx="221551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88889F"/>
                </a:solidFill>
                <a:latin typeface="Arial"/>
                <a:cs typeface="Arial"/>
              </a:rPr>
              <a:t>Rentas</a:t>
            </a:r>
            <a:r>
              <a:rPr dirty="0" sz="2000" spc="-50" b="1">
                <a:solidFill>
                  <a:srgbClr val="88889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88889F"/>
                </a:solidFill>
                <a:latin typeface="Arial"/>
                <a:cs typeface="Arial"/>
              </a:rPr>
              <a:t>de</a:t>
            </a:r>
            <a:r>
              <a:rPr dirty="0" sz="2000" spc="-30" b="1">
                <a:solidFill>
                  <a:srgbClr val="88889F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88889F"/>
                </a:solidFill>
                <a:latin typeface="Arial"/>
                <a:cs typeface="Arial"/>
              </a:rPr>
              <a:t>Trabajo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1323446" y="6426809"/>
            <a:ext cx="18097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88889F"/>
                </a:solidFill>
                <a:latin typeface="Calibri"/>
                <a:cs typeface="Calibri"/>
              </a:rPr>
              <a:t>13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640070" y="6426809"/>
            <a:ext cx="91376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88889F"/>
                </a:solidFill>
                <a:latin typeface="Calibri"/>
                <a:cs typeface="Calibri"/>
              </a:rPr>
              <a:t>IGO-GOS-</a:t>
            </a:r>
            <a:r>
              <a:rPr dirty="0" sz="1200" spc="-25">
                <a:solidFill>
                  <a:srgbClr val="88889F"/>
                </a:solidFill>
                <a:latin typeface="Calibri"/>
                <a:cs typeface="Calibri"/>
              </a:rPr>
              <a:t>DGO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54177" rIns="0" bIns="0" rtlCol="0" vert="horz">
            <a:spAutoFit/>
          </a:bodyPr>
          <a:lstStyle/>
          <a:p>
            <a:pPr marL="155575">
              <a:lnSpc>
                <a:spcPct val="100000"/>
              </a:lnSpc>
              <a:spcBef>
                <a:spcPts val="105"/>
              </a:spcBef>
            </a:pPr>
            <a:r>
              <a:rPr dirty="0" sz="3200"/>
              <a:t>Rentas</a:t>
            </a:r>
            <a:r>
              <a:rPr dirty="0" sz="3200" spc="-45"/>
              <a:t> </a:t>
            </a:r>
            <a:r>
              <a:rPr dirty="0" sz="3200"/>
              <a:t>de</a:t>
            </a:r>
            <a:r>
              <a:rPr dirty="0" sz="3200" spc="-25"/>
              <a:t> </a:t>
            </a:r>
            <a:r>
              <a:rPr dirty="0" sz="3200"/>
              <a:t>Cuarta</a:t>
            </a:r>
            <a:r>
              <a:rPr dirty="0" sz="3200" spc="-50"/>
              <a:t> </a:t>
            </a:r>
            <a:r>
              <a:rPr dirty="0" sz="3200" spc="-10"/>
              <a:t>Categoría</a:t>
            </a:r>
            <a:endParaRPr sz="3200"/>
          </a:p>
        </p:txBody>
      </p:sp>
      <p:sp>
        <p:nvSpPr>
          <p:cNvPr id="3" name="object 3" descr=""/>
          <p:cNvSpPr txBox="1"/>
          <p:nvPr/>
        </p:nvSpPr>
        <p:spPr>
          <a:xfrm>
            <a:off x="1776222" y="2562605"/>
            <a:ext cx="2735580" cy="984885"/>
          </a:xfrm>
          <a:prstGeom prst="rect">
            <a:avLst/>
          </a:prstGeom>
          <a:ln w="25400">
            <a:solidFill>
              <a:srgbClr val="4F81BC"/>
            </a:solidFill>
          </a:ln>
        </p:spPr>
        <p:txBody>
          <a:bodyPr wrap="square" lIns="0" tIns="2095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65"/>
              </a:spcBef>
            </a:pPr>
            <a:endParaRPr sz="2000">
              <a:latin typeface="Times New Roman"/>
              <a:cs typeface="Times New Roman"/>
            </a:endParaRPr>
          </a:p>
          <a:p>
            <a:pPr marL="358140">
              <a:lnSpc>
                <a:spcPct val="100000"/>
              </a:lnSpc>
            </a:pPr>
            <a:r>
              <a:rPr dirty="0" sz="2000" b="1">
                <a:solidFill>
                  <a:srgbClr val="000066"/>
                </a:solidFill>
                <a:latin typeface="Arial"/>
                <a:cs typeface="Arial"/>
              </a:rPr>
              <a:t>4.1.1</a:t>
            </a:r>
            <a:r>
              <a:rPr dirty="0" sz="2000" spc="-40" b="1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00066"/>
                </a:solidFill>
                <a:latin typeface="Arial"/>
                <a:cs typeface="Arial"/>
              </a:rPr>
              <a:t>Renta</a:t>
            </a:r>
            <a:r>
              <a:rPr dirty="0" sz="2000" spc="-45" b="1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000066"/>
                </a:solidFill>
                <a:latin typeface="Arial"/>
                <a:cs typeface="Arial"/>
              </a:rPr>
              <a:t>Bruta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801361" y="1986533"/>
            <a:ext cx="5328285" cy="2062480"/>
          </a:xfrm>
          <a:prstGeom prst="rect">
            <a:avLst/>
          </a:prstGeom>
          <a:ln w="25400">
            <a:solidFill>
              <a:srgbClr val="4F81BC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algn="just" marL="719455" indent="-271780">
              <a:lnSpc>
                <a:spcPct val="100000"/>
              </a:lnSpc>
              <a:spcBef>
                <a:spcPts val="315"/>
              </a:spcBef>
              <a:buFont typeface="Wingdings"/>
              <a:buChar char=""/>
              <a:tabLst>
                <a:tab pos="719455" algn="l"/>
              </a:tabLst>
            </a:pP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Las</a:t>
            </a:r>
            <a:r>
              <a:rPr dirty="0" sz="1600" spc="229">
                <a:solidFill>
                  <a:srgbClr val="000066"/>
                </a:solidFill>
                <a:latin typeface="Arial MT"/>
                <a:cs typeface="Arial MT"/>
              </a:rPr>
              <a:t> 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obtenidas</a:t>
            </a:r>
            <a:r>
              <a:rPr dirty="0" sz="1600" spc="229">
                <a:solidFill>
                  <a:srgbClr val="000066"/>
                </a:solidFill>
                <a:latin typeface="Arial MT"/>
                <a:cs typeface="Arial MT"/>
              </a:rPr>
              <a:t> 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por</a:t>
            </a:r>
            <a:r>
              <a:rPr dirty="0" sz="1600" spc="229">
                <a:solidFill>
                  <a:srgbClr val="000066"/>
                </a:solidFill>
                <a:latin typeface="Arial MT"/>
                <a:cs typeface="Arial MT"/>
              </a:rPr>
              <a:t> 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el</a:t>
            </a:r>
            <a:r>
              <a:rPr dirty="0" sz="1600" spc="229">
                <a:solidFill>
                  <a:srgbClr val="000066"/>
                </a:solidFill>
                <a:latin typeface="Arial MT"/>
                <a:cs typeface="Arial MT"/>
              </a:rPr>
              <a:t> 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ejercicio</a:t>
            </a:r>
            <a:r>
              <a:rPr dirty="0" sz="1600" spc="225">
                <a:solidFill>
                  <a:srgbClr val="000066"/>
                </a:solidFill>
                <a:latin typeface="Arial MT"/>
                <a:cs typeface="Arial MT"/>
              </a:rPr>
              <a:t> 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individual</a:t>
            </a:r>
            <a:r>
              <a:rPr dirty="0" sz="1600" spc="240">
                <a:solidFill>
                  <a:srgbClr val="000066"/>
                </a:solidFill>
                <a:latin typeface="Arial MT"/>
                <a:cs typeface="Arial MT"/>
              </a:rPr>
              <a:t>  </a:t>
            </a:r>
            <a:r>
              <a:rPr dirty="0" sz="1600" spc="-25">
                <a:solidFill>
                  <a:srgbClr val="000066"/>
                </a:solidFill>
                <a:latin typeface="Arial MT"/>
                <a:cs typeface="Arial MT"/>
              </a:rPr>
              <a:t>de</a:t>
            </a:r>
            <a:endParaRPr sz="1600">
              <a:latin typeface="Arial MT"/>
              <a:cs typeface="Arial MT"/>
            </a:endParaRPr>
          </a:p>
          <a:p>
            <a:pPr algn="just" marL="720725">
              <a:lnSpc>
                <a:spcPct val="100000"/>
              </a:lnSpc>
              <a:spcBef>
                <a:spcPts val="5"/>
              </a:spcBef>
            </a:pP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cualquier</a:t>
            </a:r>
            <a:r>
              <a:rPr dirty="0" sz="1600" spc="-5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profesión,</a:t>
            </a:r>
            <a:r>
              <a:rPr dirty="0" sz="1600" spc="-2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arte,</a:t>
            </a:r>
            <a:r>
              <a:rPr dirty="0" sz="1600" spc="-1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ciencia</a:t>
            </a:r>
            <a:r>
              <a:rPr dirty="0" sz="1600" spc="-5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u</a:t>
            </a:r>
            <a:r>
              <a:rPr dirty="0" sz="1600" spc="-2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000066"/>
                </a:solidFill>
                <a:latin typeface="Arial MT"/>
                <a:cs typeface="Arial MT"/>
              </a:rPr>
              <a:t>oficio.</a:t>
            </a:r>
            <a:endParaRPr sz="1600">
              <a:latin typeface="Arial MT"/>
              <a:cs typeface="Arial MT"/>
            </a:endParaRPr>
          </a:p>
          <a:p>
            <a:pPr algn="just" marL="715645" marR="83820" indent="-266700">
              <a:lnSpc>
                <a:spcPct val="100000"/>
              </a:lnSpc>
              <a:buFont typeface="Wingdings"/>
              <a:buChar char=""/>
              <a:tabLst>
                <a:tab pos="715645" algn="l"/>
              </a:tabLst>
            </a:pP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Los</a:t>
            </a:r>
            <a:r>
              <a:rPr dirty="0" sz="1600" spc="170">
                <a:solidFill>
                  <a:srgbClr val="000066"/>
                </a:solidFill>
                <a:latin typeface="Arial MT"/>
                <a:cs typeface="Arial MT"/>
              </a:rPr>
              <a:t> 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servicios</a:t>
            </a:r>
            <a:r>
              <a:rPr dirty="0" sz="1600" spc="175">
                <a:solidFill>
                  <a:srgbClr val="000066"/>
                </a:solidFill>
                <a:latin typeface="Arial MT"/>
                <a:cs typeface="Arial MT"/>
              </a:rPr>
              <a:t> 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prestados</a:t>
            </a:r>
            <a:r>
              <a:rPr dirty="0" sz="1600" spc="175">
                <a:solidFill>
                  <a:srgbClr val="000066"/>
                </a:solidFill>
                <a:latin typeface="Arial MT"/>
                <a:cs typeface="Arial MT"/>
              </a:rPr>
              <a:t> 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por</a:t>
            </a:r>
            <a:r>
              <a:rPr dirty="0" sz="1600" spc="180">
                <a:solidFill>
                  <a:srgbClr val="000066"/>
                </a:solidFill>
                <a:latin typeface="Arial MT"/>
                <a:cs typeface="Arial MT"/>
              </a:rPr>
              <a:t> 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trabajadores</a:t>
            </a:r>
            <a:r>
              <a:rPr dirty="0" sz="1600" spc="170">
                <a:solidFill>
                  <a:srgbClr val="000066"/>
                </a:solidFill>
                <a:latin typeface="Arial MT"/>
                <a:cs typeface="Arial MT"/>
              </a:rPr>
              <a:t>  </a:t>
            </a:r>
            <a:r>
              <a:rPr dirty="0" sz="1600" spc="-25">
                <a:solidFill>
                  <a:srgbClr val="000066"/>
                </a:solidFill>
                <a:latin typeface="Arial MT"/>
                <a:cs typeface="Arial MT"/>
              </a:rPr>
              <a:t>del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Estado,</a:t>
            </a:r>
            <a:r>
              <a:rPr dirty="0" sz="1600" spc="-5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con</a:t>
            </a:r>
            <a:r>
              <a:rPr dirty="0" sz="1600" spc="-5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Contrato</a:t>
            </a:r>
            <a:r>
              <a:rPr dirty="0" sz="1600" spc="-3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 spc="-20">
                <a:solidFill>
                  <a:srgbClr val="000066"/>
                </a:solidFill>
                <a:latin typeface="Arial MT"/>
                <a:cs typeface="Arial MT"/>
              </a:rPr>
              <a:t>CAS.</a:t>
            </a:r>
            <a:endParaRPr sz="1600">
              <a:latin typeface="Arial MT"/>
              <a:cs typeface="Arial MT"/>
            </a:endParaRPr>
          </a:p>
          <a:p>
            <a:pPr algn="just" marL="720725" marR="83185" indent="-273050">
              <a:lnSpc>
                <a:spcPct val="100000"/>
              </a:lnSpc>
              <a:buFont typeface="Wingdings"/>
              <a:buChar char=""/>
              <a:tabLst>
                <a:tab pos="720725" algn="l"/>
              </a:tabLst>
            </a:pP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Las</a:t>
            </a:r>
            <a:r>
              <a:rPr dirty="0" sz="1600" spc="155">
                <a:solidFill>
                  <a:srgbClr val="000066"/>
                </a:solidFill>
                <a:latin typeface="Arial MT"/>
                <a:cs typeface="Arial MT"/>
              </a:rPr>
              <a:t> 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dietas</a:t>
            </a:r>
            <a:r>
              <a:rPr dirty="0" sz="1600" spc="160">
                <a:solidFill>
                  <a:srgbClr val="000066"/>
                </a:solidFill>
                <a:latin typeface="Arial MT"/>
                <a:cs typeface="Arial MT"/>
              </a:rPr>
              <a:t> 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y</a:t>
            </a:r>
            <a:r>
              <a:rPr dirty="0" sz="1600" spc="155">
                <a:solidFill>
                  <a:srgbClr val="000066"/>
                </a:solidFill>
                <a:latin typeface="Arial MT"/>
                <a:cs typeface="Arial MT"/>
              </a:rPr>
              <a:t> 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retribuciones</a:t>
            </a:r>
            <a:r>
              <a:rPr dirty="0" sz="1600" spc="165">
                <a:solidFill>
                  <a:srgbClr val="000066"/>
                </a:solidFill>
                <a:latin typeface="Arial MT"/>
                <a:cs typeface="Arial MT"/>
              </a:rPr>
              <a:t> 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obtenidas</a:t>
            </a:r>
            <a:r>
              <a:rPr dirty="0" sz="1600" spc="155">
                <a:solidFill>
                  <a:srgbClr val="000066"/>
                </a:solidFill>
                <a:latin typeface="Arial MT"/>
                <a:cs typeface="Arial MT"/>
              </a:rPr>
              <a:t> 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por</a:t>
            </a:r>
            <a:r>
              <a:rPr dirty="0" sz="1600" spc="150">
                <a:solidFill>
                  <a:srgbClr val="000066"/>
                </a:solidFill>
                <a:latin typeface="Arial MT"/>
                <a:cs typeface="Arial MT"/>
              </a:rPr>
              <a:t>  </a:t>
            </a:r>
            <a:r>
              <a:rPr dirty="0" sz="1600" spc="-25">
                <a:solidFill>
                  <a:srgbClr val="000066"/>
                </a:solidFill>
                <a:latin typeface="Arial MT"/>
                <a:cs typeface="Arial MT"/>
              </a:rPr>
              <a:t>las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funciones</a:t>
            </a:r>
            <a:r>
              <a:rPr dirty="0" sz="1600" spc="484">
                <a:solidFill>
                  <a:srgbClr val="000066"/>
                </a:solidFill>
                <a:latin typeface="Arial MT"/>
                <a:cs typeface="Arial MT"/>
              </a:rPr>
              <a:t> 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de</a:t>
            </a:r>
            <a:r>
              <a:rPr dirty="0" sz="1600" spc="1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director</a:t>
            </a:r>
            <a:r>
              <a:rPr dirty="0" sz="1600" spc="1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de</a:t>
            </a:r>
            <a:r>
              <a:rPr dirty="0" sz="1600" spc="1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empresas,</a:t>
            </a:r>
            <a:r>
              <a:rPr dirty="0" sz="1600" spc="3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gestores</a:t>
            </a:r>
            <a:r>
              <a:rPr dirty="0" sz="1600" spc="1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 spc="-25">
                <a:solidFill>
                  <a:srgbClr val="000066"/>
                </a:solidFill>
                <a:latin typeface="Arial MT"/>
                <a:cs typeface="Arial MT"/>
              </a:rPr>
              <a:t>de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negocios,</a:t>
            </a:r>
            <a:r>
              <a:rPr dirty="0" sz="1600" spc="34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mandatarios,</a:t>
            </a:r>
            <a:r>
              <a:rPr dirty="0" sz="1600" spc="36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regidores</a:t>
            </a:r>
            <a:r>
              <a:rPr dirty="0" sz="1600" spc="35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municipales</a:t>
            </a:r>
            <a:r>
              <a:rPr dirty="0" sz="1600" spc="36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 spc="-50">
                <a:solidFill>
                  <a:srgbClr val="000066"/>
                </a:solidFill>
                <a:latin typeface="Arial MT"/>
                <a:cs typeface="Arial MT"/>
              </a:rPr>
              <a:t>o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consejeros</a:t>
            </a:r>
            <a:r>
              <a:rPr dirty="0" sz="1600" spc="-6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regionales</a:t>
            </a:r>
            <a:r>
              <a:rPr dirty="0" sz="1600" spc="-5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y</a:t>
            </a:r>
            <a:r>
              <a:rPr dirty="0" sz="1600" spc="-4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similares</a:t>
            </a:r>
            <a:r>
              <a:rPr dirty="0" sz="1600" spc="-5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 spc="-25" b="1">
                <a:solidFill>
                  <a:srgbClr val="000066"/>
                </a:solidFill>
                <a:latin typeface="Arial"/>
                <a:cs typeface="Arial"/>
              </a:rPr>
              <a:t>(*)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776222" y="4584953"/>
            <a:ext cx="2735580" cy="1016635"/>
          </a:xfrm>
          <a:prstGeom prst="rect">
            <a:avLst/>
          </a:prstGeom>
          <a:ln w="25400">
            <a:solidFill>
              <a:srgbClr val="8063A1"/>
            </a:solidFill>
          </a:ln>
        </p:spPr>
        <p:txBody>
          <a:bodyPr wrap="square" lIns="0" tIns="52069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9"/>
              </a:spcBef>
            </a:pPr>
            <a:endParaRPr sz="2000">
              <a:latin typeface="Times New Roman"/>
              <a:cs typeface="Times New Roman"/>
            </a:endParaRPr>
          </a:p>
          <a:p>
            <a:pPr marL="358140">
              <a:lnSpc>
                <a:spcPct val="100000"/>
              </a:lnSpc>
            </a:pPr>
            <a:r>
              <a:rPr dirty="0" sz="2000" b="1">
                <a:solidFill>
                  <a:srgbClr val="000066"/>
                </a:solidFill>
                <a:latin typeface="Arial"/>
                <a:cs typeface="Arial"/>
              </a:rPr>
              <a:t>4.1.2</a:t>
            </a:r>
            <a:r>
              <a:rPr dirty="0" sz="2000" spc="-40" b="1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00066"/>
                </a:solidFill>
                <a:latin typeface="Arial"/>
                <a:cs typeface="Arial"/>
              </a:rPr>
              <a:t>Renta</a:t>
            </a:r>
            <a:r>
              <a:rPr dirty="0" sz="2000" spc="-45" b="1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dirty="0" sz="2000" spc="-20" b="1">
                <a:solidFill>
                  <a:srgbClr val="000066"/>
                </a:solidFill>
                <a:latin typeface="Arial"/>
                <a:cs typeface="Arial"/>
              </a:rPr>
              <a:t>Neta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801361" y="4801361"/>
            <a:ext cx="5328285" cy="708660"/>
          </a:xfrm>
          <a:prstGeom prst="rect">
            <a:avLst/>
          </a:prstGeom>
          <a:ln w="25400">
            <a:solidFill>
              <a:srgbClr val="8063A1"/>
            </a:solidFill>
          </a:ln>
        </p:spPr>
        <p:txBody>
          <a:bodyPr wrap="square" lIns="0" tIns="38735" rIns="0" bIns="0" rtlCol="0" vert="horz">
            <a:spAutoFit/>
          </a:bodyPr>
          <a:lstStyle/>
          <a:p>
            <a:pPr marL="537845">
              <a:lnSpc>
                <a:spcPct val="100000"/>
              </a:lnSpc>
              <a:spcBef>
                <a:spcPts val="305"/>
              </a:spcBef>
            </a:pPr>
            <a:r>
              <a:rPr dirty="0" sz="2000">
                <a:solidFill>
                  <a:srgbClr val="000066"/>
                </a:solidFill>
                <a:latin typeface="Arial MT"/>
                <a:cs typeface="Arial MT"/>
              </a:rPr>
              <a:t>Renta</a:t>
            </a:r>
            <a:r>
              <a:rPr dirty="0" sz="2000" spc="-4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0066"/>
                </a:solidFill>
                <a:latin typeface="Arial MT"/>
                <a:cs typeface="Arial MT"/>
              </a:rPr>
              <a:t>Neta</a:t>
            </a:r>
            <a:r>
              <a:rPr dirty="0" sz="2000" spc="-3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0066"/>
                </a:solidFill>
                <a:latin typeface="Arial MT"/>
                <a:cs typeface="Arial MT"/>
              </a:rPr>
              <a:t>=</a:t>
            </a:r>
            <a:r>
              <a:rPr dirty="0" sz="2000" spc="-4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0066"/>
                </a:solidFill>
                <a:latin typeface="Arial MT"/>
                <a:cs typeface="Arial MT"/>
              </a:rPr>
              <a:t>Renta</a:t>
            </a:r>
            <a:r>
              <a:rPr dirty="0" sz="2000" spc="-4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0066"/>
                </a:solidFill>
                <a:latin typeface="Arial MT"/>
                <a:cs typeface="Arial MT"/>
              </a:rPr>
              <a:t>bruta</a:t>
            </a:r>
            <a:r>
              <a:rPr dirty="0" sz="2000" spc="-3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0066"/>
                </a:solidFill>
                <a:latin typeface="Arial MT"/>
                <a:cs typeface="Arial MT"/>
              </a:rPr>
              <a:t>-</a:t>
            </a:r>
            <a:r>
              <a:rPr dirty="0" sz="2000" spc="-3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0066"/>
                </a:solidFill>
                <a:latin typeface="Arial MT"/>
                <a:cs typeface="Arial MT"/>
              </a:rPr>
              <a:t>20%</a:t>
            </a:r>
            <a:r>
              <a:rPr dirty="0" sz="2000" spc="-4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0066"/>
                </a:solidFill>
                <a:latin typeface="Arial MT"/>
                <a:cs typeface="Arial MT"/>
              </a:rPr>
              <a:t>de</a:t>
            </a:r>
            <a:r>
              <a:rPr dirty="0" sz="2000" spc="-3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5">
                <a:solidFill>
                  <a:srgbClr val="000066"/>
                </a:solidFill>
                <a:latin typeface="Arial MT"/>
                <a:cs typeface="Arial MT"/>
              </a:rPr>
              <a:t>la</a:t>
            </a:r>
            <a:endParaRPr sz="2000">
              <a:latin typeface="Arial MT"/>
              <a:cs typeface="Arial MT"/>
            </a:endParaRPr>
          </a:p>
          <a:p>
            <a:pPr marL="537845">
              <a:lnSpc>
                <a:spcPct val="100000"/>
              </a:lnSpc>
            </a:pPr>
            <a:r>
              <a:rPr dirty="0" sz="2000">
                <a:solidFill>
                  <a:srgbClr val="000066"/>
                </a:solidFill>
                <a:latin typeface="Arial MT"/>
                <a:cs typeface="Arial MT"/>
              </a:rPr>
              <a:t>renta</a:t>
            </a:r>
            <a:r>
              <a:rPr dirty="0" sz="2000" spc="-5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0066"/>
                </a:solidFill>
                <a:latin typeface="Arial MT"/>
                <a:cs typeface="Arial MT"/>
              </a:rPr>
              <a:t>bruta</a:t>
            </a:r>
            <a:r>
              <a:rPr dirty="0" sz="2000" spc="-4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0" b="1">
                <a:solidFill>
                  <a:srgbClr val="000066"/>
                </a:solidFill>
                <a:latin typeface="Arial"/>
                <a:cs typeface="Arial"/>
              </a:rPr>
              <a:t>(**)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071242" y="6098844"/>
            <a:ext cx="5905500" cy="4597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95" b="1">
                <a:solidFill>
                  <a:srgbClr val="000066"/>
                </a:solidFill>
                <a:latin typeface="Arial"/>
                <a:cs typeface="Arial"/>
              </a:rPr>
              <a:t>(*)</a:t>
            </a:r>
            <a:r>
              <a:rPr dirty="0" sz="1400" spc="-55" b="1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dirty="0" sz="1400" spc="-165">
                <a:solidFill>
                  <a:srgbClr val="000066"/>
                </a:solidFill>
                <a:latin typeface="Arial MT"/>
                <a:cs typeface="Arial MT"/>
              </a:rPr>
              <a:t>En</a:t>
            </a:r>
            <a:r>
              <a:rPr dirty="0" sz="1400" spc="-5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25">
                <a:solidFill>
                  <a:srgbClr val="000066"/>
                </a:solidFill>
                <a:latin typeface="Arial MT"/>
                <a:cs typeface="Arial MT"/>
              </a:rPr>
              <a:t>este</a:t>
            </a:r>
            <a:r>
              <a:rPr dirty="0" sz="1400" spc="-5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45">
                <a:solidFill>
                  <a:srgbClr val="000066"/>
                </a:solidFill>
                <a:latin typeface="Arial MT"/>
                <a:cs typeface="Arial MT"/>
              </a:rPr>
              <a:t>caso</a:t>
            </a:r>
            <a:r>
              <a:rPr dirty="0" sz="1400" spc="-5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50">
                <a:solidFill>
                  <a:srgbClr val="000066"/>
                </a:solidFill>
                <a:latin typeface="Arial MT"/>
                <a:cs typeface="Arial MT"/>
              </a:rPr>
              <a:t>no</a:t>
            </a:r>
            <a:r>
              <a:rPr dirty="0" sz="1400" spc="-4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40">
                <a:solidFill>
                  <a:srgbClr val="000066"/>
                </a:solidFill>
                <a:latin typeface="Arial MT"/>
                <a:cs typeface="Arial MT"/>
              </a:rPr>
              <a:t>procede</a:t>
            </a:r>
            <a:r>
              <a:rPr dirty="0" sz="1400" spc="-4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10">
                <a:solidFill>
                  <a:srgbClr val="000066"/>
                </a:solidFill>
                <a:latin typeface="Arial MT"/>
                <a:cs typeface="Arial MT"/>
              </a:rPr>
              <a:t>la</a:t>
            </a:r>
            <a:r>
              <a:rPr dirty="0" sz="1400" spc="-6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35">
                <a:solidFill>
                  <a:srgbClr val="000066"/>
                </a:solidFill>
                <a:latin typeface="Arial MT"/>
                <a:cs typeface="Arial MT"/>
              </a:rPr>
              <a:t>deducción</a:t>
            </a:r>
            <a:r>
              <a:rPr dirty="0" sz="1400" spc="-5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25">
                <a:solidFill>
                  <a:srgbClr val="000066"/>
                </a:solidFill>
                <a:latin typeface="Arial MT"/>
                <a:cs typeface="Arial MT"/>
              </a:rPr>
              <a:t>del</a:t>
            </a:r>
            <a:r>
              <a:rPr dirty="0" sz="1400" spc="-5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80">
                <a:solidFill>
                  <a:srgbClr val="000066"/>
                </a:solidFill>
                <a:latin typeface="Arial MT"/>
                <a:cs typeface="Arial MT"/>
              </a:rPr>
              <a:t>20%</a:t>
            </a:r>
            <a:r>
              <a:rPr dirty="0" sz="1400" spc="-4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95">
                <a:solidFill>
                  <a:srgbClr val="000066"/>
                </a:solidFill>
                <a:latin typeface="Arial MT"/>
                <a:cs typeface="Arial MT"/>
              </a:rPr>
              <a:t>(Art.</a:t>
            </a:r>
            <a:r>
              <a:rPr dirty="0" sz="1400" spc="-4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30">
                <a:solidFill>
                  <a:srgbClr val="000066"/>
                </a:solidFill>
                <a:latin typeface="Arial MT"/>
                <a:cs typeface="Arial MT"/>
              </a:rPr>
              <a:t>45°</a:t>
            </a:r>
            <a:r>
              <a:rPr dirty="0" sz="1400" spc="-3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25">
                <a:solidFill>
                  <a:srgbClr val="000066"/>
                </a:solidFill>
                <a:latin typeface="Arial MT"/>
                <a:cs typeface="Arial MT"/>
              </a:rPr>
              <a:t>del</a:t>
            </a:r>
            <a:r>
              <a:rPr dirty="0" sz="1400" spc="-8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85">
                <a:solidFill>
                  <a:srgbClr val="000066"/>
                </a:solidFill>
                <a:latin typeface="Arial MT"/>
                <a:cs typeface="Arial MT"/>
              </a:rPr>
              <a:t>TUO</a:t>
            </a:r>
            <a:r>
              <a:rPr dirty="0" sz="1400" spc="-7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20">
                <a:solidFill>
                  <a:srgbClr val="000066"/>
                </a:solidFill>
                <a:latin typeface="Arial MT"/>
                <a:cs typeface="Arial MT"/>
              </a:rPr>
              <a:t>LIR)</a:t>
            </a:r>
            <a:endParaRPr sz="1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400" spc="-105" b="1">
                <a:solidFill>
                  <a:srgbClr val="000066"/>
                </a:solidFill>
                <a:latin typeface="Arial"/>
                <a:cs typeface="Arial"/>
              </a:rPr>
              <a:t>(**)</a:t>
            </a:r>
            <a:r>
              <a:rPr dirty="0" sz="1400" spc="-25" b="1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dirty="0" sz="1400" spc="-125">
                <a:solidFill>
                  <a:srgbClr val="000066"/>
                </a:solidFill>
                <a:latin typeface="Arial MT"/>
                <a:cs typeface="Arial MT"/>
              </a:rPr>
              <a:t>El</a:t>
            </a:r>
            <a:r>
              <a:rPr dirty="0" sz="1400" spc="-6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05">
                <a:solidFill>
                  <a:srgbClr val="000066"/>
                </a:solidFill>
                <a:latin typeface="Arial MT"/>
                <a:cs typeface="Arial MT"/>
              </a:rPr>
              <a:t>límite</a:t>
            </a:r>
            <a:r>
              <a:rPr dirty="0" sz="1400" spc="-5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60">
                <a:solidFill>
                  <a:srgbClr val="000066"/>
                </a:solidFill>
                <a:latin typeface="Arial MT"/>
                <a:cs typeface="Arial MT"/>
              </a:rPr>
              <a:t>máximo</a:t>
            </a:r>
            <a:r>
              <a:rPr dirty="0" sz="1400" spc="-4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45">
                <a:solidFill>
                  <a:srgbClr val="000066"/>
                </a:solidFill>
                <a:latin typeface="Arial MT"/>
                <a:cs typeface="Arial MT"/>
              </a:rPr>
              <a:t>a</a:t>
            </a:r>
            <a:r>
              <a:rPr dirty="0" sz="1400" spc="-5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25">
                <a:solidFill>
                  <a:srgbClr val="000066"/>
                </a:solidFill>
                <a:latin typeface="Arial MT"/>
                <a:cs typeface="Arial MT"/>
              </a:rPr>
              <a:t>deducir</a:t>
            </a:r>
            <a:r>
              <a:rPr dirty="0" sz="1400" spc="-4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50">
                <a:solidFill>
                  <a:srgbClr val="000066"/>
                </a:solidFill>
                <a:latin typeface="Arial MT"/>
                <a:cs typeface="Arial MT"/>
              </a:rPr>
              <a:t>de</a:t>
            </a:r>
            <a:r>
              <a:rPr dirty="0" sz="1400" spc="-5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10">
                <a:solidFill>
                  <a:srgbClr val="000066"/>
                </a:solidFill>
                <a:latin typeface="Arial MT"/>
                <a:cs typeface="Arial MT"/>
              </a:rPr>
              <a:t>la</a:t>
            </a:r>
            <a:r>
              <a:rPr dirty="0" sz="1400" spc="-5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20">
                <a:solidFill>
                  <a:srgbClr val="000066"/>
                </a:solidFill>
                <a:latin typeface="Arial MT"/>
                <a:cs typeface="Arial MT"/>
              </a:rPr>
              <a:t>renta</a:t>
            </a:r>
            <a:r>
              <a:rPr dirty="0" sz="1400" spc="-4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20">
                <a:solidFill>
                  <a:srgbClr val="000066"/>
                </a:solidFill>
                <a:latin typeface="Arial MT"/>
                <a:cs typeface="Arial MT"/>
              </a:rPr>
              <a:t>bruta</a:t>
            </a:r>
            <a:r>
              <a:rPr dirty="0" sz="1400" spc="-4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45">
                <a:solidFill>
                  <a:srgbClr val="000066"/>
                </a:solidFill>
                <a:latin typeface="Arial MT"/>
                <a:cs typeface="Arial MT"/>
              </a:rPr>
              <a:t>es</a:t>
            </a:r>
            <a:r>
              <a:rPr dirty="0" sz="1400" spc="-5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50">
                <a:solidFill>
                  <a:srgbClr val="000066"/>
                </a:solidFill>
                <a:latin typeface="Arial MT"/>
                <a:cs typeface="Arial MT"/>
              </a:rPr>
              <a:t>de</a:t>
            </a:r>
            <a:r>
              <a:rPr dirty="0" sz="1400" spc="-6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50">
                <a:solidFill>
                  <a:srgbClr val="000066"/>
                </a:solidFill>
                <a:latin typeface="Arial MT"/>
                <a:cs typeface="Arial MT"/>
              </a:rPr>
              <a:t>24</a:t>
            </a:r>
            <a:r>
              <a:rPr dirty="0" sz="1400" spc="-4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25">
                <a:solidFill>
                  <a:srgbClr val="000066"/>
                </a:solidFill>
                <a:latin typeface="Arial MT"/>
                <a:cs typeface="Arial MT"/>
              </a:rPr>
              <a:t>UIT(S/</a:t>
            </a:r>
            <a:r>
              <a:rPr dirty="0" sz="1400" spc="-5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50">
                <a:solidFill>
                  <a:srgbClr val="000066"/>
                </a:solidFill>
                <a:latin typeface="Arial MT"/>
                <a:cs typeface="Arial MT"/>
              </a:rPr>
              <a:t>118,800</a:t>
            </a:r>
            <a:r>
              <a:rPr dirty="0" sz="1400" spc="-4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30">
                <a:solidFill>
                  <a:srgbClr val="000066"/>
                </a:solidFill>
                <a:latin typeface="Arial MT"/>
                <a:cs typeface="Arial MT"/>
              </a:rPr>
              <a:t>para</a:t>
            </a:r>
            <a:r>
              <a:rPr dirty="0" sz="1400" spc="-5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10">
                <a:solidFill>
                  <a:srgbClr val="000066"/>
                </a:solidFill>
                <a:latin typeface="Arial MT"/>
                <a:cs typeface="Arial MT"/>
              </a:rPr>
              <a:t>el</a:t>
            </a:r>
            <a:r>
              <a:rPr dirty="0" sz="1400" spc="-6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50">
                <a:solidFill>
                  <a:srgbClr val="000066"/>
                </a:solidFill>
                <a:latin typeface="Arial MT"/>
                <a:cs typeface="Arial MT"/>
              </a:rPr>
              <a:t>año</a:t>
            </a:r>
            <a:r>
              <a:rPr dirty="0" sz="1400" spc="-4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30">
                <a:solidFill>
                  <a:srgbClr val="000066"/>
                </a:solidFill>
                <a:latin typeface="Arial MT"/>
                <a:cs typeface="Arial MT"/>
              </a:rPr>
              <a:t>2023)</a:t>
            </a:r>
            <a:endParaRPr sz="1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42517" y="3306317"/>
            <a:ext cx="767842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25" b="1">
                <a:solidFill>
                  <a:srgbClr val="006FC0"/>
                </a:solidFill>
                <a:latin typeface="Arial"/>
                <a:cs typeface="Arial"/>
              </a:rPr>
              <a:t>5.RENTAS</a:t>
            </a:r>
            <a:r>
              <a:rPr dirty="0" sz="3600" spc="-100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3600" b="1">
                <a:solidFill>
                  <a:srgbClr val="006FC0"/>
                </a:solidFill>
                <a:latin typeface="Arial"/>
                <a:cs typeface="Arial"/>
              </a:rPr>
              <a:t>DE</a:t>
            </a:r>
            <a:r>
              <a:rPr dirty="0" sz="3600" spc="-85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3600" spc="-40" b="1">
                <a:solidFill>
                  <a:srgbClr val="006FC0"/>
                </a:solidFill>
                <a:latin typeface="Arial"/>
                <a:cs typeface="Arial"/>
              </a:rPr>
              <a:t>QUINTA</a:t>
            </a:r>
            <a:r>
              <a:rPr dirty="0" sz="3600" spc="-204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3600" spc="-10" b="1">
                <a:solidFill>
                  <a:srgbClr val="006FC0"/>
                </a:solidFill>
                <a:latin typeface="Arial"/>
                <a:cs typeface="Arial"/>
              </a:rPr>
              <a:t>CATEGORÍA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88889F"/>
                </a:solidFill>
                <a:latin typeface="Arial"/>
                <a:cs typeface="Arial"/>
              </a:rPr>
              <a:t>Rentas</a:t>
            </a:r>
            <a:r>
              <a:rPr dirty="0" sz="2000" spc="-50" b="1">
                <a:solidFill>
                  <a:srgbClr val="88889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88889F"/>
                </a:solidFill>
                <a:latin typeface="Arial"/>
                <a:cs typeface="Arial"/>
              </a:rPr>
              <a:t>de</a:t>
            </a:r>
            <a:r>
              <a:rPr dirty="0" sz="2000" spc="-30" b="1">
                <a:solidFill>
                  <a:srgbClr val="88889F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88889F"/>
                </a:solidFill>
                <a:latin typeface="Arial"/>
                <a:cs typeface="Arial"/>
              </a:rPr>
              <a:t>Trabajo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1323446" y="6426809"/>
            <a:ext cx="18097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88889F"/>
                </a:solidFill>
                <a:latin typeface="Calibri"/>
                <a:cs typeface="Calibri"/>
              </a:rPr>
              <a:t>15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640070" y="6426809"/>
            <a:ext cx="91376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88889F"/>
                </a:solidFill>
                <a:latin typeface="Calibri"/>
                <a:cs typeface="Calibri"/>
              </a:rPr>
              <a:t>IGO-GOS-</a:t>
            </a:r>
            <a:r>
              <a:rPr dirty="0" sz="1200" spc="-25">
                <a:solidFill>
                  <a:srgbClr val="88889F"/>
                </a:solidFill>
                <a:latin typeface="Calibri"/>
                <a:cs typeface="Calibri"/>
              </a:rPr>
              <a:t>DGO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37616" rIns="0" bIns="0" rtlCol="0" vert="horz">
            <a:spAutoFit/>
          </a:bodyPr>
          <a:lstStyle/>
          <a:p>
            <a:pPr marL="83820">
              <a:lnSpc>
                <a:spcPct val="100000"/>
              </a:lnSpc>
              <a:spcBef>
                <a:spcPts val="105"/>
              </a:spcBef>
            </a:pPr>
            <a:r>
              <a:rPr dirty="0" sz="3200"/>
              <a:t>Rentas</a:t>
            </a:r>
            <a:r>
              <a:rPr dirty="0" sz="3200" spc="-40"/>
              <a:t> </a:t>
            </a:r>
            <a:r>
              <a:rPr dirty="0" sz="3200"/>
              <a:t>de</a:t>
            </a:r>
            <a:r>
              <a:rPr dirty="0" sz="3200" spc="-45"/>
              <a:t> </a:t>
            </a:r>
            <a:r>
              <a:rPr dirty="0" sz="3200"/>
              <a:t>Quinta</a:t>
            </a:r>
            <a:r>
              <a:rPr dirty="0" sz="3200" spc="-50"/>
              <a:t> </a:t>
            </a:r>
            <a:r>
              <a:rPr dirty="0" sz="3200" spc="-10"/>
              <a:t>Categoría</a:t>
            </a:r>
            <a:endParaRPr sz="3200"/>
          </a:p>
        </p:txBody>
      </p:sp>
      <p:grpSp>
        <p:nvGrpSpPr>
          <p:cNvPr id="3" name="object 3" descr=""/>
          <p:cNvGrpSpPr/>
          <p:nvPr/>
        </p:nvGrpSpPr>
        <p:grpSpPr>
          <a:xfrm>
            <a:off x="971041" y="2840989"/>
            <a:ext cx="10323195" cy="2611755"/>
            <a:chOff x="971041" y="2840989"/>
            <a:chExt cx="10323195" cy="2611755"/>
          </a:xfrm>
        </p:grpSpPr>
        <p:sp>
          <p:nvSpPr>
            <p:cNvPr id="4" name="object 4" descr=""/>
            <p:cNvSpPr/>
            <p:nvPr/>
          </p:nvSpPr>
          <p:spPr>
            <a:xfrm>
              <a:off x="983741" y="2853689"/>
              <a:ext cx="10297795" cy="2586355"/>
            </a:xfrm>
            <a:custGeom>
              <a:avLst/>
              <a:gdLst/>
              <a:ahLst/>
              <a:cxnLst/>
              <a:rect l="l" t="t" r="r" b="b"/>
              <a:pathLst>
                <a:path w="10297795" h="2586354">
                  <a:moveTo>
                    <a:pt x="10297668" y="0"/>
                  </a:moveTo>
                  <a:lnTo>
                    <a:pt x="0" y="0"/>
                  </a:lnTo>
                  <a:lnTo>
                    <a:pt x="0" y="2586227"/>
                  </a:lnTo>
                  <a:lnTo>
                    <a:pt x="10297668" y="2586227"/>
                  </a:lnTo>
                  <a:lnTo>
                    <a:pt x="10297668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983741" y="2853689"/>
              <a:ext cx="10297795" cy="2586355"/>
            </a:xfrm>
            <a:custGeom>
              <a:avLst/>
              <a:gdLst/>
              <a:ahLst/>
              <a:cxnLst/>
              <a:rect l="l" t="t" r="r" b="b"/>
              <a:pathLst>
                <a:path w="10297795" h="2586354">
                  <a:moveTo>
                    <a:pt x="0" y="2586227"/>
                  </a:moveTo>
                  <a:lnTo>
                    <a:pt x="10297668" y="2586227"/>
                  </a:lnTo>
                  <a:lnTo>
                    <a:pt x="10297668" y="0"/>
                  </a:lnTo>
                  <a:lnTo>
                    <a:pt x="0" y="0"/>
                  </a:lnTo>
                  <a:lnTo>
                    <a:pt x="0" y="2586227"/>
                  </a:lnTo>
                  <a:close/>
                </a:path>
              </a:pathLst>
            </a:custGeom>
            <a:ln w="25400">
              <a:solidFill>
                <a:srgbClr val="4AACC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1508252" y="2880486"/>
            <a:ext cx="9695180" cy="2494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00965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Son</a:t>
            </a:r>
            <a:r>
              <a:rPr dirty="0" sz="1800" spc="-3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rentas</a:t>
            </a:r>
            <a:r>
              <a:rPr dirty="0" sz="1800" spc="-1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de</a:t>
            </a:r>
            <a:r>
              <a:rPr dirty="0" sz="1800" spc="-4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quinta</a:t>
            </a:r>
            <a:r>
              <a:rPr dirty="0" sz="1800" spc="-35" b="1">
                <a:latin typeface="Arial"/>
                <a:cs typeface="Arial"/>
              </a:rPr>
              <a:t> </a:t>
            </a:r>
            <a:r>
              <a:rPr dirty="0" sz="1800" spc="-10" b="1">
                <a:latin typeface="Arial"/>
                <a:cs typeface="Arial"/>
              </a:rPr>
              <a:t>categoría: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1800">
              <a:latin typeface="Arial"/>
              <a:cs typeface="Arial"/>
            </a:endParaRPr>
          </a:p>
          <a:p>
            <a:pPr algn="just" marL="354965" indent="-342265">
              <a:lnSpc>
                <a:spcPct val="100000"/>
              </a:lnSpc>
              <a:buChar char="•"/>
              <a:tabLst>
                <a:tab pos="354965" algn="l"/>
              </a:tabLst>
            </a:pPr>
            <a:r>
              <a:rPr dirty="0" sz="1800">
                <a:latin typeface="Arial MT"/>
                <a:cs typeface="Arial MT"/>
              </a:rPr>
              <a:t>Las</a:t>
            </a:r>
            <a:r>
              <a:rPr dirty="0" sz="1800" spc="254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obtenidas</a:t>
            </a:r>
            <a:r>
              <a:rPr dirty="0" sz="1800" spc="254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por</a:t>
            </a:r>
            <a:r>
              <a:rPr dirty="0" sz="1800" spc="25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prestar</a:t>
            </a:r>
            <a:r>
              <a:rPr dirty="0" sz="1800" spc="25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servicios</a:t>
            </a:r>
            <a:r>
              <a:rPr dirty="0" sz="1800" spc="254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en</a:t>
            </a:r>
            <a:r>
              <a:rPr dirty="0" sz="1800" spc="254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relación</a:t>
            </a:r>
            <a:r>
              <a:rPr dirty="0" sz="1800" spc="25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</a:t>
            </a:r>
            <a:r>
              <a:rPr dirty="0" sz="1800" spc="25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dependencia,</a:t>
            </a:r>
            <a:r>
              <a:rPr dirty="0" sz="1800" spc="26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como</a:t>
            </a:r>
            <a:r>
              <a:rPr dirty="0" sz="1800" spc="24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sueldos,</a:t>
            </a:r>
            <a:r>
              <a:rPr dirty="0" sz="1800" spc="265">
                <a:latin typeface="Arial MT"/>
                <a:cs typeface="Arial MT"/>
              </a:rPr>
              <a:t> </a:t>
            </a:r>
            <a:r>
              <a:rPr dirty="0" sz="1800" spc="-10">
                <a:latin typeface="Arial MT"/>
                <a:cs typeface="Arial MT"/>
              </a:rPr>
              <a:t>salarios,</a:t>
            </a:r>
            <a:endParaRPr sz="1800">
              <a:latin typeface="Arial MT"/>
              <a:cs typeface="Arial MT"/>
            </a:endParaRPr>
          </a:p>
          <a:p>
            <a:pPr algn="just" marL="354965">
              <a:lnSpc>
                <a:spcPct val="100000"/>
              </a:lnSpc>
            </a:pPr>
            <a:r>
              <a:rPr dirty="0" sz="1800">
                <a:latin typeface="Arial MT"/>
                <a:cs typeface="Arial MT"/>
              </a:rPr>
              <a:t>asignaciones,</a:t>
            </a:r>
            <a:r>
              <a:rPr dirty="0" sz="1800" spc="-4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gratificaciones,</a:t>
            </a:r>
            <a:r>
              <a:rPr dirty="0" sz="1800" spc="-5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aguinaldos,</a:t>
            </a:r>
            <a:r>
              <a:rPr dirty="0" sz="1800" spc="-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participación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</a:t>
            </a:r>
            <a:r>
              <a:rPr dirty="0" sz="1800" spc="-6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utilidades</a:t>
            </a:r>
            <a:r>
              <a:rPr dirty="0" sz="1800" spc="-30">
                <a:latin typeface="Arial MT"/>
                <a:cs typeface="Arial MT"/>
              </a:rPr>
              <a:t> </a:t>
            </a:r>
            <a:r>
              <a:rPr dirty="0" sz="1800" spc="-20">
                <a:latin typeface="Arial MT"/>
                <a:cs typeface="Arial MT"/>
              </a:rPr>
              <a:t>etc.</a:t>
            </a:r>
            <a:endParaRPr sz="1800">
              <a:latin typeface="Arial MT"/>
              <a:cs typeface="Arial MT"/>
            </a:endParaRPr>
          </a:p>
          <a:p>
            <a:pPr algn="just" marL="354965" marR="5080" indent="-342900">
              <a:lnSpc>
                <a:spcPct val="100000"/>
              </a:lnSpc>
              <a:buChar char="•"/>
              <a:tabLst>
                <a:tab pos="354965" algn="l"/>
              </a:tabLst>
            </a:pPr>
            <a:r>
              <a:rPr dirty="0" sz="1800">
                <a:latin typeface="Arial MT"/>
                <a:cs typeface="Arial MT"/>
              </a:rPr>
              <a:t>Los</a:t>
            </a:r>
            <a:r>
              <a:rPr dirty="0" sz="1800" spc="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ingresos</a:t>
            </a:r>
            <a:r>
              <a:rPr dirty="0" sz="1800" spc="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obtenidos</a:t>
            </a:r>
            <a:r>
              <a:rPr dirty="0" sz="1800" spc="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por</a:t>
            </a:r>
            <a:r>
              <a:rPr dirty="0" sz="1800" spc="4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prestación</a:t>
            </a:r>
            <a:r>
              <a:rPr dirty="0" sz="1800" spc="4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</a:t>
            </a:r>
            <a:r>
              <a:rPr dirty="0" sz="1800" spc="2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servicios</a:t>
            </a:r>
            <a:r>
              <a:rPr dirty="0" sz="1800" spc="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provenientes</a:t>
            </a:r>
            <a:r>
              <a:rPr dirty="0" sz="1800" spc="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</a:t>
            </a:r>
            <a:r>
              <a:rPr dirty="0" sz="1800" spc="2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contratos</a:t>
            </a:r>
            <a:r>
              <a:rPr dirty="0" sz="1800" spc="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civiles,</a:t>
            </a:r>
            <a:r>
              <a:rPr dirty="0" sz="1800" spc="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en</a:t>
            </a:r>
            <a:r>
              <a:rPr dirty="0" sz="1800" spc="30">
                <a:latin typeface="Arial MT"/>
                <a:cs typeface="Arial MT"/>
              </a:rPr>
              <a:t> </a:t>
            </a:r>
            <a:r>
              <a:rPr dirty="0" sz="1800" spc="-25">
                <a:latin typeface="Arial MT"/>
                <a:cs typeface="Arial MT"/>
              </a:rPr>
              <a:t>las </a:t>
            </a:r>
            <a:r>
              <a:rPr dirty="0" sz="1800">
                <a:latin typeface="Arial MT"/>
                <a:cs typeface="Arial MT"/>
              </a:rPr>
              <a:t>que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el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usuario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otorga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todos</a:t>
            </a:r>
            <a:r>
              <a:rPr dirty="0" sz="1800" spc="-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los</a:t>
            </a:r>
            <a:r>
              <a:rPr dirty="0" sz="1800" spc="-1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elementos</a:t>
            </a:r>
            <a:r>
              <a:rPr dirty="0" sz="1800" spc="-1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para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el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desarrollo</a:t>
            </a:r>
            <a:r>
              <a:rPr dirty="0" sz="1800" spc="-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</a:t>
            </a:r>
            <a:r>
              <a:rPr dirty="0" sz="1800" spc="-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los</a:t>
            </a:r>
            <a:r>
              <a:rPr dirty="0" sz="1800" spc="-10">
                <a:latin typeface="Arial MT"/>
                <a:cs typeface="Arial MT"/>
              </a:rPr>
              <a:t> servicios.</a:t>
            </a:r>
            <a:endParaRPr sz="1800">
              <a:latin typeface="Arial MT"/>
              <a:cs typeface="Arial MT"/>
            </a:endParaRPr>
          </a:p>
          <a:p>
            <a:pPr algn="just" marL="354965" marR="5080" indent="-342900">
              <a:lnSpc>
                <a:spcPct val="100000"/>
              </a:lnSpc>
              <a:buChar char="•"/>
              <a:tabLst>
                <a:tab pos="354965" algn="l"/>
              </a:tabLst>
            </a:pPr>
            <a:r>
              <a:rPr dirty="0" sz="1800">
                <a:latin typeface="Arial MT"/>
                <a:cs typeface="Arial MT"/>
              </a:rPr>
              <a:t>Los</a:t>
            </a:r>
            <a:r>
              <a:rPr dirty="0" sz="1800" spc="13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ingresos</a:t>
            </a:r>
            <a:r>
              <a:rPr dirty="0" sz="1800" spc="14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obtenidos</a:t>
            </a:r>
            <a:r>
              <a:rPr dirty="0" sz="1800" spc="15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por</a:t>
            </a:r>
            <a:r>
              <a:rPr dirty="0" sz="1800" spc="14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la</a:t>
            </a:r>
            <a:r>
              <a:rPr dirty="0" sz="1800" spc="15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prestación</a:t>
            </a:r>
            <a:r>
              <a:rPr dirty="0" sz="1800" spc="15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</a:t>
            </a:r>
            <a:r>
              <a:rPr dirty="0" sz="1800" spc="15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servicios</a:t>
            </a:r>
            <a:r>
              <a:rPr dirty="0" sz="1800" spc="14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considerados</a:t>
            </a:r>
            <a:r>
              <a:rPr dirty="0" sz="1800" spc="15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como</a:t>
            </a:r>
            <a:r>
              <a:rPr dirty="0" sz="1800" spc="15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renta</a:t>
            </a:r>
            <a:r>
              <a:rPr dirty="0" sz="1800" spc="14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</a:t>
            </a:r>
            <a:r>
              <a:rPr dirty="0" sz="1800" spc="145">
                <a:latin typeface="Arial MT"/>
                <a:cs typeface="Arial MT"/>
              </a:rPr>
              <a:t> </a:t>
            </a:r>
            <a:r>
              <a:rPr dirty="0" sz="1800" spc="-10">
                <a:latin typeface="Arial MT"/>
                <a:cs typeface="Arial MT"/>
              </a:rPr>
              <a:t>Cuarta </a:t>
            </a:r>
            <a:r>
              <a:rPr dirty="0" sz="1800">
                <a:latin typeface="Arial MT"/>
                <a:cs typeface="Arial MT"/>
              </a:rPr>
              <a:t>Categoría,</a:t>
            </a:r>
            <a:r>
              <a:rPr dirty="0" sz="1800" spc="1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efectuados</a:t>
            </a:r>
            <a:r>
              <a:rPr dirty="0" sz="1800" spc="15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para</a:t>
            </a:r>
            <a:r>
              <a:rPr dirty="0" sz="1800" spc="14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un</a:t>
            </a:r>
            <a:r>
              <a:rPr dirty="0" sz="1800" spc="14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contratante</a:t>
            </a:r>
            <a:r>
              <a:rPr dirty="0" sz="1800" spc="14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con</a:t>
            </a:r>
            <a:r>
              <a:rPr dirty="0" sz="1800" spc="14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el</a:t>
            </a:r>
            <a:r>
              <a:rPr dirty="0" sz="1800" spc="14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cual</a:t>
            </a:r>
            <a:r>
              <a:rPr dirty="0" sz="1800" spc="14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se</a:t>
            </a:r>
            <a:r>
              <a:rPr dirty="0" sz="1800" spc="14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mantenga</a:t>
            </a:r>
            <a:r>
              <a:rPr dirty="0" sz="1800" spc="13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simultáneamente</a:t>
            </a:r>
            <a:r>
              <a:rPr dirty="0" sz="1800" spc="160">
                <a:latin typeface="Arial MT"/>
                <a:cs typeface="Arial MT"/>
              </a:rPr>
              <a:t> </a:t>
            </a:r>
            <a:r>
              <a:rPr dirty="0" sz="1800" spc="-25">
                <a:latin typeface="Arial MT"/>
                <a:cs typeface="Arial MT"/>
              </a:rPr>
              <a:t>una </a:t>
            </a:r>
            <a:r>
              <a:rPr dirty="0" sz="1800">
                <a:latin typeface="Arial MT"/>
                <a:cs typeface="Arial MT"/>
              </a:rPr>
              <a:t>relación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laboral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 spc="-10">
                <a:latin typeface="Arial MT"/>
                <a:cs typeface="Arial MT"/>
              </a:rPr>
              <a:t>dependencia.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900678" y="1701545"/>
            <a:ext cx="4392295" cy="368935"/>
          </a:xfrm>
          <a:prstGeom prst="rect">
            <a:avLst/>
          </a:prstGeom>
          <a:solidFill>
            <a:srgbClr val="006FC0"/>
          </a:solidFill>
          <a:ln w="25400">
            <a:solidFill>
              <a:srgbClr val="4F81BC"/>
            </a:solidFill>
          </a:ln>
        </p:spPr>
        <p:txBody>
          <a:bodyPr wrap="square" lIns="0" tIns="387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05"/>
              </a:spcBef>
            </a:pP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Renta</a:t>
            </a:r>
            <a:r>
              <a:rPr dirty="0" sz="18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FFFF"/>
                </a:solidFill>
                <a:latin typeface="Arial"/>
                <a:cs typeface="Arial"/>
              </a:rPr>
              <a:t>Bruta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63905" rIns="0" bIns="0" rtlCol="0" vert="horz">
            <a:spAutoFit/>
          </a:bodyPr>
          <a:lstStyle/>
          <a:p>
            <a:pPr marL="83820">
              <a:lnSpc>
                <a:spcPct val="100000"/>
              </a:lnSpc>
              <a:spcBef>
                <a:spcPts val="105"/>
              </a:spcBef>
            </a:pPr>
            <a:r>
              <a:rPr dirty="0" sz="3200"/>
              <a:t>Rentas</a:t>
            </a:r>
            <a:r>
              <a:rPr dirty="0" sz="3200" spc="-40"/>
              <a:t> </a:t>
            </a:r>
            <a:r>
              <a:rPr dirty="0" sz="3200"/>
              <a:t>de</a:t>
            </a:r>
            <a:r>
              <a:rPr dirty="0" sz="3200" spc="-45"/>
              <a:t> </a:t>
            </a:r>
            <a:r>
              <a:rPr dirty="0" sz="3200"/>
              <a:t>Quinta</a:t>
            </a:r>
            <a:r>
              <a:rPr dirty="0" sz="3200" spc="-50"/>
              <a:t> </a:t>
            </a:r>
            <a:r>
              <a:rPr dirty="0" sz="3200" spc="-10"/>
              <a:t>Categoría</a:t>
            </a:r>
            <a:endParaRPr sz="3200"/>
          </a:p>
        </p:txBody>
      </p:sp>
      <p:grpSp>
        <p:nvGrpSpPr>
          <p:cNvPr id="3" name="object 3" descr=""/>
          <p:cNvGrpSpPr/>
          <p:nvPr/>
        </p:nvGrpSpPr>
        <p:grpSpPr>
          <a:xfrm>
            <a:off x="3857625" y="1909826"/>
            <a:ext cx="4260850" cy="392430"/>
            <a:chOff x="3857625" y="1909826"/>
            <a:chExt cx="4260850" cy="392430"/>
          </a:xfrm>
        </p:grpSpPr>
        <p:sp>
          <p:nvSpPr>
            <p:cNvPr id="4" name="object 4" descr=""/>
            <p:cNvSpPr/>
            <p:nvPr/>
          </p:nvSpPr>
          <p:spPr>
            <a:xfrm>
              <a:off x="3863975" y="1916112"/>
              <a:ext cx="4248150" cy="367030"/>
            </a:xfrm>
            <a:custGeom>
              <a:avLst/>
              <a:gdLst/>
              <a:ahLst/>
              <a:cxnLst/>
              <a:rect l="l" t="t" r="r" b="b"/>
              <a:pathLst>
                <a:path w="4248150" h="367030">
                  <a:moveTo>
                    <a:pt x="4248150" y="0"/>
                  </a:moveTo>
                  <a:lnTo>
                    <a:pt x="0" y="0"/>
                  </a:lnTo>
                  <a:lnTo>
                    <a:pt x="0" y="366712"/>
                  </a:lnTo>
                  <a:lnTo>
                    <a:pt x="4248150" y="366712"/>
                  </a:lnTo>
                  <a:lnTo>
                    <a:pt x="4248150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857625" y="1909826"/>
              <a:ext cx="4260850" cy="392430"/>
            </a:xfrm>
            <a:custGeom>
              <a:avLst/>
              <a:gdLst/>
              <a:ahLst/>
              <a:cxnLst/>
              <a:rect l="l" t="t" r="r" b="b"/>
              <a:pathLst>
                <a:path w="4260850" h="392430">
                  <a:moveTo>
                    <a:pt x="6350" y="0"/>
                  </a:moveTo>
                  <a:lnTo>
                    <a:pt x="6350" y="392049"/>
                  </a:lnTo>
                </a:path>
                <a:path w="4260850" h="392430">
                  <a:moveTo>
                    <a:pt x="4254500" y="0"/>
                  </a:moveTo>
                  <a:lnTo>
                    <a:pt x="4254500" y="392049"/>
                  </a:lnTo>
                </a:path>
                <a:path w="4260850" h="392430">
                  <a:moveTo>
                    <a:pt x="0" y="6350"/>
                  </a:moveTo>
                  <a:lnTo>
                    <a:pt x="4260850" y="635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857625" y="2282825"/>
              <a:ext cx="4260850" cy="0"/>
            </a:xfrm>
            <a:custGeom>
              <a:avLst/>
              <a:gdLst/>
              <a:ahLst/>
              <a:cxnLst/>
              <a:rect l="l" t="t" r="r" b="b"/>
              <a:pathLst>
                <a:path w="4260850" h="0">
                  <a:moveTo>
                    <a:pt x="0" y="0"/>
                  </a:moveTo>
                  <a:lnTo>
                    <a:pt x="426085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3870325" y="1934717"/>
            <a:ext cx="42354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52069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Renta</a:t>
            </a:r>
            <a:r>
              <a:rPr dirty="0" sz="1800" spc="-9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00" spc="-20" b="1">
                <a:solidFill>
                  <a:srgbClr val="FFFFFF"/>
                </a:solidFill>
                <a:latin typeface="Calibri"/>
                <a:cs typeface="Calibri"/>
              </a:rPr>
              <a:t>Bruta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1409191" y="2846577"/>
            <a:ext cx="9445625" cy="2677160"/>
            <a:chOff x="1409191" y="2846577"/>
            <a:chExt cx="9445625" cy="2677160"/>
          </a:xfrm>
        </p:grpSpPr>
        <p:sp>
          <p:nvSpPr>
            <p:cNvPr id="9" name="object 9" descr=""/>
            <p:cNvSpPr/>
            <p:nvPr/>
          </p:nvSpPr>
          <p:spPr>
            <a:xfrm>
              <a:off x="1415541" y="2852927"/>
              <a:ext cx="9433560" cy="2664460"/>
            </a:xfrm>
            <a:custGeom>
              <a:avLst/>
              <a:gdLst/>
              <a:ahLst/>
              <a:cxnLst/>
              <a:rect l="l" t="t" r="r" b="b"/>
              <a:pathLst>
                <a:path w="9433560" h="2664460">
                  <a:moveTo>
                    <a:pt x="9433052" y="0"/>
                  </a:moveTo>
                  <a:lnTo>
                    <a:pt x="0" y="0"/>
                  </a:lnTo>
                  <a:lnTo>
                    <a:pt x="0" y="2664333"/>
                  </a:lnTo>
                  <a:lnTo>
                    <a:pt x="9433052" y="2664333"/>
                  </a:lnTo>
                  <a:lnTo>
                    <a:pt x="9433052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409191" y="2846577"/>
              <a:ext cx="9445625" cy="2677160"/>
            </a:xfrm>
            <a:custGeom>
              <a:avLst/>
              <a:gdLst/>
              <a:ahLst/>
              <a:cxnLst/>
              <a:rect l="l" t="t" r="r" b="b"/>
              <a:pathLst>
                <a:path w="9445625" h="2677160">
                  <a:moveTo>
                    <a:pt x="6350" y="0"/>
                  </a:moveTo>
                  <a:lnTo>
                    <a:pt x="6350" y="2677033"/>
                  </a:lnTo>
                </a:path>
                <a:path w="9445625" h="2677160">
                  <a:moveTo>
                    <a:pt x="9439275" y="0"/>
                  </a:moveTo>
                  <a:lnTo>
                    <a:pt x="9439275" y="2677033"/>
                  </a:lnTo>
                </a:path>
                <a:path w="9445625" h="2677160">
                  <a:moveTo>
                    <a:pt x="0" y="6350"/>
                  </a:moveTo>
                  <a:lnTo>
                    <a:pt x="9445625" y="6350"/>
                  </a:lnTo>
                </a:path>
                <a:path w="9445625" h="2677160">
                  <a:moveTo>
                    <a:pt x="0" y="2670683"/>
                  </a:moveTo>
                  <a:lnTo>
                    <a:pt x="9445625" y="2670683"/>
                  </a:lnTo>
                </a:path>
              </a:pathLst>
            </a:custGeom>
            <a:ln w="12700">
              <a:solidFill>
                <a:srgbClr val="00006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1494536" y="2879217"/>
            <a:ext cx="9131935" cy="2465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291465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latin typeface="Arial"/>
                <a:cs typeface="Arial"/>
              </a:rPr>
              <a:t>Son</a:t>
            </a:r>
            <a:r>
              <a:rPr dirty="0" sz="2000" spc="-1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rentas</a:t>
            </a:r>
            <a:r>
              <a:rPr dirty="0" sz="2000" spc="-4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de</a:t>
            </a:r>
            <a:r>
              <a:rPr dirty="0" sz="2000" spc="-3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quinta</a:t>
            </a:r>
            <a:r>
              <a:rPr dirty="0" sz="2000" spc="-30" b="1">
                <a:latin typeface="Arial"/>
                <a:cs typeface="Arial"/>
              </a:rPr>
              <a:t> </a:t>
            </a:r>
            <a:r>
              <a:rPr dirty="0" sz="2000" spc="-10" b="1">
                <a:latin typeface="Arial"/>
                <a:cs typeface="Arial"/>
              </a:rPr>
              <a:t>categoría: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2000">
              <a:latin typeface="Arial"/>
              <a:cs typeface="Arial"/>
            </a:endParaRPr>
          </a:p>
          <a:p>
            <a:pPr algn="just" marL="296545" indent="-283845">
              <a:lnSpc>
                <a:spcPct val="100000"/>
              </a:lnSpc>
              <a:spcBef>
                <a:spcPts val="5"/>
              </a:spcBef>
              <a:buChar char="•"/>
              <a:tabLst>
                <a:tab pos="296545" algn="l"/>
              </a:tabLst>
            </a:pPr>
            <a:r>
              <a:rPr dirty="0" sz="2000">
                <a:latin typeface="Arial MT"/>
                <a:cs typeface="Arial MT"/>
              </a:rPr>
              <a:t>Participaciones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los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trabajadores,</a:t>
            </a:r>
            <a:r>
              <a:rPr dirty="0" sz="2000" spc="-6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provenientes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asignaciones</a:t>
            </a:r>
            <a:r>
              <a:rPr dirty="0" sz="2000" spc="-6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anuales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 spc="-50">
                <a:latin typeface="Arial MT"/>
                <a:cs typeface="Arial MT"/>
              </a:rPr>
              <a:t>o</a:t>
            </a:r>
            <a:endParaRPr sz="2000">
              <a:latin typeface="Arial MT"/>
              <a:cs typeface="Arial MT"/>
            </a:endParaRPr>
          </a:p>
          <a:p>
            <a:pPr algn="just" marL="299085">
              <a:lnSpc>
                <a:spcPct val="100000"/>
              </a:lnSpc>
            </a:pP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cualquier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otro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beneficio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otorgado.</a:t>
            </a:r>
            <a:endParaRPr sz="2000">
              <a:latin typeface="Arial MT"/>
              <a:cs typeface="Arial MT"/>
            </a:endParaRPr>
          </a:p>
          <a:p>
            <a:pPr algn="just" marL="296545" indent="-283845">
              <a:lnSpc>
                <a:spcPct val="100000"/>
              </a:lnSpc>
              <a:buChar char="•"/>
              <a:tabLst>
                <a:tab pos="296545" algn="l"/>
              </a:tabLst>
            </a:pPr>
            <a:r>
              <a:rPr dirty="0" sz="2000">
                <a:latin typeface="Arial MT"/>
                <a:cs typeface="Arial MT"/>
              </a:rPr>
              <a:t>Los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ingresos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provenientes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cooperativas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trabajo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que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perciban</a:t>
            </a:r>
            <a:r>
              <a:rPr dirty="0" sz="2000" spc="-5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los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socios.</a:t>
            </a:r>
            <a:endParaRPr sz="2000">
              <a:latin typeface="Arial MT"/>
              <a:cs typeface="Arial MT"/>
            </a:endParaRPr>
          </a:p>
          <a:p>
            <a:pPr algn="just" marL="295910" marR="105410" indent="-283845">
              <a:lnSpc>
                <a:spcPct val="100000"/>
              </a:lnSpc>
              <a:buChar char="•"/>
              <a:tabLst>
                <a:tab pos="299085" algn="l"/>
              </a:tabLst>
            </a:pPr>
            <a:r>
              <a:rPr dirty="0" sz="2000">
                <a:latin typeface="Arial MT"/>
                <a:cs typeface="Arial MT"/>
              </a:rPr>
              <a:t>Las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rentas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vitalicias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y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pensiones</a:t>
            </a:r>
            <a:r>
              <a:rPr dirty="0" sz="2000" spc="49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que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tengan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su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origen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en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el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trabajo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personal </a:t>
            </a:r>
            <a:r>
              <a:rPr dirty="0" sz="2000" spc="-10">
                <a:latin typeface="Arial MT"/>
                <a:cs typeface="Arial MT"/>
              </a:rPr>
              <a:t>	</a:t>
            </a:r>
            <a:r>
              <a:rPr dirty="0" sz="2000">
                <a:latin typeface="Arial MT"/>
                <a:cs typeface="Arial MT"/>
              </a:rPr>
              <a:t>(jubilación,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montepío</a:t>
            </a:r>
            <a:r>
              <a:rPr dirty="0" sz="2000" spc="-6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invalidez)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y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cualquier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otro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ingreso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que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tenga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su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origen </a:t>
            </a:r>
            <a:r>
              <a:rPr dirty="0" sz="2000" spc="-10">
                <a:latin typeface="Arial MT"/>
                <a:cs typeface="Arial MT"/>
              </a:rPr>
              <a:t>	</a:t>
            </a:r>
            <a:r>
              <a:rPr dirty="0" sz="2000">
                <a:latin typeface="Arial MT"/>
                <a:cs typeface="Arial MT"/>
              </a:rPr>
              <a:t>en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el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trabajo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personal.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58190" y="3655263"/>
            <a:ext cx="8324215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b="1">
                <a:solidFill>
                  <a:srgbClr val="006FC0"/>
                </a:solidFill>
                <a:latin typeface="Arial"/>
                <a:cs typeface="Arial"/>
              </a:rPr>
              <a:t>6.</a:t>
            </a:r>
            <a:r>
              <a:rPr dirty="0" sz="3600" spc="-60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3600" spc="-10" b="1">
                <a:solidFill>
                  <a:srgbClr val="006FC0"/>
                </a:solidFill>
                <a:latin typeface="Arial"/>
                <a:cs typeface="Arial"/>
              </a:rPr>
              <a:t>RENTAS</a:t>
            </a:r>
            <a:r>
              <a:rPr dirty="0" sz="3600" spc="-60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3600" b="1">
                <a:solidFill>
                  <a:srgbClr val="006FC0"/>
                </a:solidFill>
                <a:latin typeface="Arial"/>
                <a:cs typeface="Arial"/>
              </a:rPr>
              <a:t>DE</a:t>
            </a:r>
            <a:r>
              <a:rPr dirty="0" sz="3600" spc="-60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3600" b="1">
                <a:solidFill>
                  <a:srgbClr val="006FC0"/>
                </a:solidFill>
                <a:latin typeface="Arial"/>
                <a:cs typeface="Arial"/>
              </a:rPr>
              <a:t>FUENTE</a:t>
            </a:r>
            <a:r>
              <a:rPr dirty="0" sz="3600" spc="-55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3600" spc="-10" b="1">
                <a:solidFill>
                  <a:srgbClr val="006FC0"/>
                </a:solidFill>
                <a:latin typeface="Arial"/>
                <a:cs typeface="Arial"/>
              </a:rPr>
              <a:t>EXTRANJERA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58190" y="3263900"/>
            <a:ext cx="215900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88889F"/>
                </a:solidFill>
                <a:latin typeface="Arial"/>
                <a:cs typeface="Arial"/>
              </a:rPr>
              <a:t>Rentas</a:t>
            </a:r>
            <a:r>
              <a:rPr dirty="0" sz="2000" spc="-50" b="1">
                <a:solidFill>
                  <a:srgbClr val="88889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88889F"/>
                </a:solidFill>
                <a:latin typeface="Arial"/>
                <a:cs typeface="Arial"/>
              </a:rPr>
              <a:t>de</a:t>
            </a:r>
            <a:r>
              <a:rPr dirty="0" sz="2000" spc="-30" b="1">
                <a:solidFill>
                  <a:srgbClr val="88889F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88889F"/>
                </a:solidFill>
                <a:latin typeface="Arial"/>
                <a:cs typeface="Arial"/>
              </a:rPr>
              <a:t>trabajo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1323446" y="6426809"/>
            <a:ext cx="18097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88889F"/>
                </a:solidFill>
                <a:latin typeface="Calibri"/>
                <a:cs typeface="Calibri"/>
              </a:rPr>
              <a:t>18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640070" y="6426809"/>
            <a:ext cx="91376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88889F"/>
                </a:solidFill>
                <a:latin typeface="Calibri"/>
                <a:cs typeface="Calibri"/>
              </a:rPr>
              <a:t>IGO-GOS-</a:t>
            </a:r>
            <a:r>
              <a:rPr dirty="0" sz="1200" spc="-25">
                <a:solidFill>
                  <a:srgbClr val="88889F"/>
                </a:solidFill>
                <a:latin typeface="Calibri"/>
                <a:cs typeface="Calibri"/>
              </a:rPr>
              <a:t>DGO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42239" rIns="0" bIns="0" rtlCol="0" vert="horz">
            <a:spAutoFit/>
          </a:bodyPr>
          <a:lstStyle/>
          <a:p>
            <a:pPr marL="83820">
              <a:lnSpc>
                <a:spcPct val="100000"/>
              </a:lnSpc>
              <a:spcBef>
                <a:spcPts val="100"/>
              </a:spcBef>
            </a:pPr>
            <a:r>
              <a:rPr dirty="0" sz="3200"/>
              <a:t>Rentas</a:t>
            </a:r>
            <a:r>
              <a:rPr dirty="0" sz="3200" spc="-35"/>
              <a:t> </a:t>
            </a:r>
            <a:r>
              <a:rPr dirty="0" sz="3200"/>
              <a:t>de</a:t>
            </a:r>
            <a:r>
              <a:rPr dirty="0" sz="3200" spc="-35"/>
              <a:t> </a:t>
            </a:r>
            <a:r>
              <a:rPr dirty="0" sz="3200"/>
              <a:t>fuente</a:t>
            </a:r>
            <a:r>
              <a:rPr dirty="0" sz="3200" spc="-40"/>
              <a:t> </a:t>
            </a:r>
            <a:r>
              <a:rPr dirty="0" sz="3200" spc="-10"/>
              <a:t>extranjera</a:t>
            </a:r>
            <a:endParaRPr sz="3200"/>
          </a:p>
        </p:txBody>
      </p:sp>
      <p:sp>
        <p:nvSpPr>
          <p:cNvPr id="3" name="object 3" descr=""/>
          <p:cNvSpPr txBox="1"/>
          <p:nvPr/>
        </p:nvSpPr>
        <p:spPr>
          <a:xfrm>
            <a:off x="605739" y="2015108"/>
            <a:ext cx="10750550" cy="30746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351790" marR="285750" indent="-339725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</a:tabLst>
            </a:pPr>
            <a:r>
              <a:rPr dirty="0" sz="2000">
                <a:latin typeface="Arial MT"/>
                <a:cs typeface="Arial MT"/>
              </a:rPr>
              <a:t>Son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Rentas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Fuente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Extranjera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aquellas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que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provienen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una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fuente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ubicada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fuera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 spc="-25">
                <a:latin typeface="Arial MT"/>
                <a:cs typeface="Arial MT"/>
              </a:rPr>
              <a:t>del </a:t>
            </a:r>
            <a:r>
              <a:rPr dirty="0" sz="2000" spc="-25">
                <a:latin typeface="Arial MT"/>
                <a:cs typeface="Arial MT"/>
              </a:rPr>
              <a:t>	</a:t>
            </a:r>
            <a:r>
              <a:rPr dirty="0" sz="2000">
                <a:latin typeface="Arial MT"/>
                <a:cs typeface="Arial MT"/>
              </a:rPr>
              <a:t>territorio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nacional.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Las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rentas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fuente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extranjera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no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se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categorizan</a:t>
            </a:r>
            <a:r>
              <a:rPr dirty="0" sz="2000" spc="-5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y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se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consideran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 spc="-20">
                <a:latin typeface="Arial MT"/>
                <a:cs typeface="Arial MT"/>
              </a:rPr>
              <a:t>para </a:t>
            </a:r>
            <a:r>
              <a:rPr dirty="0" sz="2000" spc="-20">
                <a:latin typeface="Arial MT"/>
                <a:cs typeface="Arial MT"/>
              </a:rPr>
              <a:t>	</a:t>
            </a:r>
            <a:r>
              <a:rPr dirty="0" sz="2000">
                <a:latin typeface="Arial MT"/>
                <a:cs typeface="Arial MT"/>
              </a:rPr>
              <a:t>efectos</a:t>
            </a:r>
            <a:r>
              <a:rPr dirty="0" sz="2000" spc="-6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del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Impuesto</a:t>
            </a:r>
            <a:r>
              <a:rPr dirty="0" sz="2000" spc="-6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siempre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que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se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hayan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percibido.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60"/>
              </a:spcBef>
              <a:buFont typeface="Arial MT"/>
              <a:buChar char="•"/>
            </a:pP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2000" spc="-10">
                <a:latin typeface="Arial MT"/>
                <a:cs typeface="Arial MT"/>
              </a:rPr>
              <a:t>Ejemplos:</a:t>
            </a:r>
            <a:endParaRPr sz="20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5600" algn="l"/>
              </a:tabLst>
            </a:pPr>
            <a:r>
              <a:rPr dirty="0" sz="2000">
                <a:latin typeface="Arial MT"/>
                <a:cs typeface="Arial MT"/>
              </a:rPr>
              <a:t>La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renta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obtenida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por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alquilar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un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predio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ubicado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en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el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extranjero.</a:t>
            </a:r>
            <a:endParaRPr sz="2000">
              <a:latin typeface="Arial MT"/>
              <a:cs typeface="Arial MT"/>
            </a:endParaRPr>
          </a:p>
          <a:p>
            <a:pPr marL="355600" marR="5080" indent="-343535">
              <a:lnSpc>
                <a:spcPct val="100000"/>
              </a:lnSpc>
              <a:spcBef>
                <a:spcPts val="484"/>
              </a:spcBef>
              <a:buChar char="•"/>
              <a:tabLst>
                <a:tab pos="355600" algn="l"/>
              </a:tabLst>
            </a:pPr>
            <a:r>
              <a:rPr dirty="0" sz="2000">
                <a:latin typeface="Arial MT"/>
                <a:cs typeface="Arial MT"/>
              </a:rPr>
              <a:t>Los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intereses</a:t>
            </a:r>
            <a:r>
              <a:rPr dirty="0" sz="2000" spc="-6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obtenidos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por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certificados</a:t>
            </a:r>
            <a:r>
              <a:rPr dirty="0" sz="2000" spc="-5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depósitos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bancarios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entidades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financieras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 spc="-25">
                <a:latin typeface="Arial MT"/>
                <a:cs typeface="Arial MT"/>
              </a:rPr>
              <a:t>del </a:t>
            </a:r>
            <a:r>
              <a:rPr dirty="0" sz="2000" spc="-10">
                <a:latin typeface="Arial MT"/>
                <a:cs typeface="Arial MT"/>
              </a:rPr>
              <a:t>exterior.</a:t>
            </a:r>
            <a:endParaRPr sz="20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5600" algn="l"/>
              </a:tabLst>
            </a:pPr>
            <a:r>
              <a:rPr dirty="0" sz="2000">
                <a:latin typeface="Arial MT"/>
                <a:cs typeface="Arial MT"/>
              </a:rPr>
              <a:t>La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renta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obtenida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por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prestar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servicios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en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el</a:t>
            </a:r>
            <a:r>
              <a:rPr dirty="0" sz="2000" spc="-10">
                <a:latin typeface="Arial MT"/>
                <a:cs typeface="Arial MT"/>
              </a:rPr>
              <a:t> exterior.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4878" rIns="0" bIns="0" rtlCol="0" vert="horz">
            <a:spAutoFit/>
          </a:bodyPr>
          <a:lstStyle/>
          <a:p>
            <a:pPr marL="747395">
              <a:lnSpc>
                <a:spcPct val="100000"/>
              </a:lnSpc>
              <a:spcBef>
                <a:spcPts val="100"/>
              </a:spcBef>
            </a:pPr>
            <a:r>
              <a:rPr dirty="0" sz="3600"/>
              <a:t>Base</a:t>
            </a:r>
            <a:r>
              <a:rPr dirty="0" sz="3600" spc="-15"/>
              <a:t> </a:t>
            </a:r>
            <a:r>
              <a:rPr dirty="0" sz="3600" spc="-10"/>
              <a:t>legal</a:t>
            </a:r>
            <a:endParaRPr sz="3600"/>
          </a:p>
        </p:txBody>
      </p:sp>
      <p:sp>
        <p:nvSpPr>
          <p:cNvPr id="3" name="object 3" descr=""/>
          <p:cNvSpPr txBox="1"/>
          <p:nvPr/>
        </p:nvSpPr>
        <p:spPr>
          <a:xfrm>
            <a:off x="918768" y="2192858"/>
            <a:ext cx="10428605" cy="41503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354965" indent="-342265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4965" algn="l"/>
              </a:tabLst>
            </a:pPr>
            <a:r>
              <a:rPr dirty="0" sz="2200">
                <a:latin typeface="Arial MT"/>
                <a:cs typeface="Arial MT"/>
              </a:rPr>
              <a:t>Decreto</a:t>
            </a:r>
            <a:r>
              <a:rPr dirty="0" sz="2200" spc="-30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Supremo</a:t>
            </a:r>
            <a:r>
              <a:rPr dirty="0" sz="2200" spc="-20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N°</a:t>
            </a:r>
            <a:r>
              <a:rPr dirty="0" sz="2200" spc="-50">
                <a:latin typeface="Arial MT"/>
                <a:cs typeface="Arial MT"/>
              </a:rPr>
              <a:t> </a:t>
            </a:r>
            <a:r>
              <a:rPr dirty="0" sz="2200" spc="-20">
                <a:latin typeface="Arial MT"/>
                <a:cs typeface="Arial MT"/>
              </a:rPr>
              <a:t>179-2004-</a:t>
            </a:r>
            <a:r>
              <a:rPr dirty="0" sz="2200">
                <a:latin typeface="Arial MT"/>
                <a:cs typeface="Arial MT"/>
              </a:rPr>
              <a:t>EF</a:t>
            </a:r>
            <a:r>
              <a:rPr dirty="0" sz="2200" spc="-20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que</a:t>
            </a:r>
            <a:r>
              <a:rPr dirty="0" sz="2200" spc="-50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aprueba</a:t>
            </a:r>
            <a:r>
              <a:rPr dirty="0" sz="2200" spc="-30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el</a:t>
            </a:r>
            <a:r>
              <a:rPr dirty="0" sz="2200" spc="-75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TUO</a:t>
            </a:r>
            <a:r>
              <a:rPr dirty="0" sz="2200" spc="-45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de</a:t>
            </a:r>
            <a:r>
              <a:rPr dirty="0" sz="2200" spc="-45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la</a:t>
            </a:r>
            <a:r>
              <a:rPr dirty="0" sz="2200" spc="-45">
                <a:latin typeface="Arial MT"/>
                <a:cs typeface="Arial MT"/>
              </a:rPr>
              <a:t> </a:t>
            </a:r>
            <a:r>
              <a:rPr dirty="0" sz="2200" spc="-20">
                <a:latin typeface="Arial MT"/>
                <a:cs typeface="Arial MT"/>
              </a:rPr>
              <a:t>LIR.</a:t>
            </a:r>
            <a:endParaRPr sz="2200">
              <a:latin typeface="Arial MT"/>
              <a:cs typeface="Arial MT"/>
            </a:endParaRPr>
          </a:p>
          <a:p>
            <a:pPr algn="just" marL="354965" indent="-342265">
              <a:lnSpc>
                <a:spcPct val="100000"/>
              </a:lnSpc>
              <a:spcBef>
                <a:spcPts val="1850"/>
              </a:spcBef>
              <a:buFont typeface="Wingdings"/>
              <a:buChar char=""/>
              <a:tabLst>
                <a:tab pos="354965" algn="l"/>
              </a:tabLst>
            </a:pPr>
            <a:r>
              <a:rPr dirty="0" sz="2200">
                <a:latin typeface="Arial MT"/>
                <a:cs typeface="Arial MT"/>
              </a:rPr>
              <a:t>Decreto</a:t>
            </a:r>
            <a:r>
              <a:rPr dirty="0" sz="2200" spc="-40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Supremo</a:t>
            </a:r>
            <a:r>
              <a:rPr dirty="0" sz="2200" spc="-30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N°</a:t>
            </a:r>
            <a:r>
              <a:rPr dirty="0" sz="2200" spc="-60">
                <a:latin typeface="Arial MT"/>
                <a:cs typeface="Arial MT"/>
              </a:rPr>
              <a:t> </a:t>
            </a:r>
            <a:r>
              <a:rPr dirty="0" sz="2200" spc="-20">
                <a:latin typeface="Arial MT"/>
                <a:cs typeface="Arial MT"/>
              </a:rPr>
              <a:t>122-94-</a:t>
            </a:r>
            <a:r>
              <a:rPr dirty="0" sz="2200">
                <a:latin typeface="Arial MT"/>
                <a:cs typeface="Arial MT"/>
              </a:rPr>
              <a:t>EF</a:t>
            </a:r>
            <a:r>
              <a:rPr dirty="0" sz="2200" spc="-30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Reglamento</a:t>
            </a:r>
            <a:r>
              <a:rPr dirty="0" sz="2200" spc="-35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de</a:t>
            </a:r>
            <a:r>
              <a:rPr dirty="0" sz="2200" spc="-55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la</a:t>
            </a:r>
            <a:r>
              <a:rPr dirty="0" sz="2200" spc="-50">
                <a:latin typeface="Arial MT"/>
                <a:cs typeface="Arial MT"/>
              </a:rPr>
              <a:t> </a:t>
            </a:r>
            <a:r>
              <a:rPr dirty="0" sz="2200" spc="-20">
                <a:latin typeface="Arial MT"/>
                <a:cs typeface="Arial MT"/>
              </a:rPr>
              <a:t>LIR.</a:t>
            </a:r>
            <a:endParaRPr sz="2200">
              <a:latin typeface="Arial MT"/>
              <a:cs typeface="Arial MT"/>
            </a:endParaRPr>
          </a:p>
          <a:p>
            <a:pPr algn="just" marL="354965" marR="5080" indent="-342900">
              <a:lnSpc>
                <a:spcPct val="150100"/>
              </a:lnSpc>
              <a:spcBef>
                <a:spcPts val="525"/>
              </a:spcBef>
              <a:buFont typeface="Wingdings"/>
              <a:buChar char=""/>
              <a:tabLst>
                <a:tab pos="354965" algn="l"/>
              </a:tabLst>
            </a:pPr>
            <a:r>
              <a:rPr dirty="0" sz="2200">
                <a:latin typeface="Arial MT"/>
                <a:cs typeface="Arial MT"/>
              </a:rPr>
              <a:t>Resolución</a:t>
            </a:r>
            <a:r>
              <a:rPr dirty="0" sz="2200" spc="365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de</a:t>
            </a:r>
            <a:r>
              <a:rPr dirty="0" sz="2200" spc="360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Superintendencia</a:t>
            </a:r>
            <a:r>
              <a:rPr dirty="0" sz="2200" spc="370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N°</a:t>
            </a:r>
            <a:r>
              <a:rPr dirty="0" sz="2200" spc="360">
                <a:latin typeface="Arial MT"/>
                <a:cs typeface="Arial MT"/>
              </a:rPr>
              <a:t> </a:t>
            </a:r>
            <a:r>
              <a:rPr dirty="0" sz="2200" spc="-20">
                <a:latin typeface="Arial MT"/>
                <a:cs typeface="Arial MT"/>
              </a:rPr>
              <a:t>271-</a:t>
            </a:r>
            <a:r>
              <a:rPr dirty="0" sz="2200">
                <a:latin typeface="Arial MT"/>
                <a:cs typeface="Arial MT"/>
              </a:rPr>
              <a:t>2019/SUNAT</a:t>
            </a:r>
            <a:r>
              <a:rPr dirty="0" sz="2200" spc="345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modificado</a:t>
            </a:r>
            <a:r>
              <a:rPr dirty="0" sz="2200" spc="365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mediante</a:t>
            </a:r>
            <a:r>
              <a:rPr dirty="0" sz="2200" spc="365">
                <a:latin typeface="Arial MT"/>
                <a:cs typeface="Arial MT"/>
              </a:rPr>
              <a:t> </a:t>
            </a:r>
            <a:r>
              <a:rPr dirty="0" sz="2200" spc="-25">
                <a:latin typeface="Arial MT"/>
                <a:cs typeface="Arial MT"/>
              </a:rPr>
              <a:t>la </a:t>
            </a:r>
            <a:r>
              <a:rPr dirty="0" sz="2200">
                <a:latin typeface="Arial MT"/>
                <a:cs typeface="Arial MT"/>
              </a:rPr>
              <a:t>Resolución</a:t>
            </a:r>
            <a:r>
              <a:rPr dirty="0" sz="2200" spc="40">
                <a:latin typeface="Arial MT"/>
                <a:cs typeface="Arial MT"/>
              </a:rPr>
              <a:t>  </a:t>
            </a:r>
            <a:r>
              <a:rPr dirty="0" sz="2200">
                <a:latin typeface="Arial MT"/>
                <a:cs typeface="Arial MT"/>
              </a:rPr>
              <a:t>de</a:t>
            </a:r>
            <a:r>
              <a:rPr dirty="0" sz="2200" spc="50">
                <a:latin typeface="Arial MT"/>
                <a:cs typeface="Arial MT"/>
              </a:rPr>
              <a:t>  </a:t>
            </a:r>
            <a:r>
              <a:rPr dirty="0" sz="2200">
                <a:latin typeface="Arial MT"/>
                <a:cs typeface="Arial MT"/>
              </a:rPr>
              <a:t>Superintendencia</a:t>
            </a:r>
            <a:r>
              <a:rPr dirty="0" sz="2200" spc="50">
                <a:latin typeface="Arial MT"/>
                <a:cs typeface="Arial MT"/>
              </a:rPr>
              <a:t>  </a:t>
            </a:r>
            <a:r>
              <a:rPr dirty="0" sz="2200">
                <a:latin typeface="Arial MT"/>
                <a:cs typeface="Arial MT"/>
              </a:rPr>
              <a:t>N°</a:t>
            </a:r>
            <a:r>
              <a:rPr dirty="0" sz="2200" spc="45">
                <a:latin typeface="Arial MT"/>
                <a:cs typeface="Arial MT"/>
              </a:rPr>
              <a:t>  </a:t>
            </a:r>
            <a:r>
              <a:rPr dirty="0" sz="2200" spc="-20">
                <a:latin typeface="Arial MT"/>
                <a:cs typeface="Arial MT"/>
              </a:rPr>
              <a:t>229-</a:t>
            </a:r>
            <a:r>
              <a:rPr dirty="0" sz="2200">
                <a:latin typeface="Arial MT"/>
                <a:cs typeface="Arial MT"/>
              </a:rPr>
              <a:t>2020/SUNAT,</a:t>
            </a:r>
            <a:r>
              <a:rPr dirty="0" sz="2200" spc="50">
                <a:latin typeface="Arial MT"/>
                <a:cs typeface="Arial MT"/>
              </a:rPr>
              <a:t>  </a:t>
            </a:r>
            <a:r>
              <a:rPr dirty="0" sz="2200">
                <a:latin typeface="Arial MT"/>
                <a:cs typeface="Arial MT"/>
              </a:rPr>
              <a:t>mediante</a:t>
            </a:r>
            <a:r>
              <a:rPr dirty="0" sz="2200" spc="50">
                <a:latin typeface="Arial MT"/>
                <a:cs typeface="Arial MT"/>
              </a:rPr>
              <a:t>  </a:t>
            </a:r>
            <a:r>
              <a:rPr dirty="0" sz="2200">
                <a:latin typeface="Arial MT"/>
                <a:cs typeface="Arial MT"/>
              </a:rPr>
              <a:t>la</a:t>
            </a:r>
            <a:r>
              <a:rPr dirty="0" sz="2200" spc="50">
                <a:latin typeface="Arial MT"/>
                <a:cs typeface="Arial MT"/>
              </a:rPr>
              <a:t>  </a:t>
            </a:r>
            <a:r>
              <a:rPr dirty="0" sz="2200">
                <a:latin typeface="Arial MT"/>
                <a:cs typeface="Arial MT"/>
              </a:rPr>
              <a:t>cual</a:t>
            </a:r>
            <a:r>
              <a:rPr dirty="0" sz="2200" spc="50">
                <a:latin typeface="Arial MT"/>
                <a:cs typeface="Arial MT"/>
              </a:rPr>
              <a:t>  </a:t>
            </a:r>
            <a:r>
              <a:rPr dirty="0" sz="2200" spc="-25">
                <a:latin typeface="Arial MT"/>
                <a:cs typeface="Arial MT"/>
              </a:rPr>
              <a:t>se </a:t>
            </a:r>
            <a:r>
              <a:rPr dirty="0" sz="2200">
                <a:latin typeface="Arial MT"/>
                <a:cs typeface="Arial MT"/>
              </a:rPr>
              <a:t>aprueban</a:t>
            </a:r>
            <a:r>
              <a:rPr dirty="0" sz="2200" spc="200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las</a:t>
            </a:r>
            <a:r>
              <a:rPr dirty="0" sz="2200" spc="210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disposiciones</a:t>
            </a:r>
            <a:r>
              <a:rPr dirty="0" sz="2200" spc="210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y</a:t>
            </a:r>
            <a:r>
              <a:rPr dirty="0" sz="2200" spc="190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formularios</a:t>
            </a:r>
            <a:r>
              <a:rPr dirty="0" sz="2200" spc="200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para</a:t>
            </a:r>
            <a:r>
              <a:rPr dirty="0" sz="2200" spc="200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la</a:t>
            </a:r>
            <a:r>
              <a:rPr dirty="0" sz="2200" spc="204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Declaración</a:t>
            </a:r>
            <a:r>
              <a:rPr dirty="0" sz="2200" spc="204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Jurada</a:t>
            </a:r>
            <a:r>
              <a:rPr dirty="0" sz="2200" spc="229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Anual</a:t>
            </a:r>
            <a:r>
              <a:rPr dirty="0" sz="2200" spc="204">
                <a:latin typeface="Arial MT"/>
                <a:cs typeface="Arial MT"/>
              </a:rPr>
              <a:t> </a:t>
            </a:r>
            <a:r>
              <a:rPr dirty="0" sz="2200" spc="-25">
                <a:latin typeface="Arial MT"/>
                <a:cs typeface="Arial MT"/>
              </a:rPr>
              <a:t>del </a:t>
            </a:r>
            <a:r>
              <a:rPr dirty="0" sz="2200">
                <a:latin typeface="Arial MT"/>
                <a:cs typeface="Arial MT"/>
              </a:rPr>
              <a:t>IR</a:t>
            </a:r>
            <a:r>
              <a:rPr dirty="0" sz="2200" spc="-55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e</a:t>
            </a:r>
            <a:r>
              <a:rPr dirty="0" sz="2200" spc="-45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ITF</a:t>
            </a:r>
            <a:r>
              <a:rPr dirty="0" sz="2200" spc="-20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del</a:t>
            </a:r>
            <a:r>
              <a:rPr dirty="0" sz="2200" spc="-55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ejercicio</a:t>
            </a:r>
            <a:r>
              <a:rPr dirty="0" sz="2200" spc="-55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gravable</a:t>
            </a:r>
            <a:r>
              <a:rPr dirty="0" sz="2200" spc="-15">
                <a:latin typeface="Arial MT"/>
                <a:cs typeface="Arial MT"/>
              </a:rPr>
              <a:t> </a:t>
            </a:r>
            <a:r>
              <a:rPr dirty="0" sz="2200" spc="-10">
                <a:latin typeface="Arial MT"/>
                <a:cs typeface="Arial MT"/>
              </a:rPr>
              <a:t>2020.</a:t>
            </a:r>
            <a:endParaRPr sz="2200">
              <a:latin typeface="Arial MT"/>
              <a:cs typeface="Arial MT"/>
            </a:endParaRPr>
          </a:p>
          <a:p>
            <a:pPr algn="just" marL="354965" indent="-342265">
              <a:lnSpc>
                <a:spcPct val="100000"/>
              </a:lnSpc>
              <a:spcBef>
                <a:spcPts val="1850"/>
              </a:spcBef>
              <a:buFont typeface="Wingdings"/>
              <a:buChar char=""/>
              <a:tabLst>
                <a:tab pos="354965" algn="l"/>
              </a:tabLst>
            </a:pPr>
            <a:r>
              <a:rPr dirty="0" sz="2200">
                <a:latin typeface="Arial MT"/>
                <a:cs typeface="Arial MT"/>
              </a:rPr>
              <a:t>Resolución</a:t>
            </a:r>
            <a:r>
              <a:rPr dirty="0" sz="2200" spc="-35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de</a:t>
            </a:r>
            <a:r>
              <a:rPr dirty="0" sz="2200" spc="-20">
                <a:latin typeface="Arial MT"/>
                <a:cs typeface="Arial MT"/>
              </a:rPr>
              <a:t> </a:t>
            </a:r>
            <a:r>
              <a:rPr dirty="0" sz="2200" spc="-10">
                <a:latin typeface="Arial MT"/>
                <a:cs typeface="Arial MT"/>
              </a:rPr>
              <a:t>Superintendencia</a:t>
            </a:r>
            <a:r>
              <a:rPr dirty="0" sz="2200" spc="-20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N°</a:t>
            </a:r>
            <a:r>
              <a:rPr dirty="0" sz="2200" spc="-40">
                <a:latin typeface="Arial MT"/>
                <a:cs typeface="Arial MT"/>
              </a:rPr>
              <a:t> </a:t>
            </a:r>
            <a:r>
              <a:rPr dirty="0" sz="2200" spc="-20">
                <a:latin typeface="Arial MT"/>
                <a:cs typeface="Arial MT"/>
              </a:rPr>
              <a:t>000269-</a:t>
            </a:r>
            <a:r>
              <a:rPr dirty="0" sz="2200" spc="-10">
                <a:latin typeface="Arial MT"/>
                <a:cs typeface="Arial MT"/>
              </a:rPr>
              <a:t>2023/SUNAT</a:t>
            </a:r>
            <a:endParaRPr sz="2200">
              <a:latin typeface="Arial MT"/>
              <a:cs typeface="Arial MT"/>
            </a:endParaRPr>
          </a:p>
          <a:p>
            <a:pPr algn="just" marL="354965" indent="-342265">
              <a:lnSpc>
                <a:spcPct val="100000"/>
              </a:lnSpc>
              <a:spcBef>
                <a:spcPts val="1850"/>
              </a:spcBef>
              <a:buFont typeface="Wingdings"/>
              <a:buChar char=""/>
              <a:tabLst>
                <a:tab pos="354965" algn="l"/>
              </a:tabLst>
            </a:pPr>
            <a:r>
              <a:rPr dirty="0" sz="2200">
                <a:latin typeface="Arial MT"/>
                <a:cs typeface="Arial MT"/>
              </a:rPr>
              <a:t>Resolución</a:t>
            </a:r>
            <a:r>
              <a:rPr dirty="0" sz="2200" spc="-35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de</a:t>
            </a:r>
            <a:r>
              <a:rPr dirty="0" sz="2200" spc="-20">
                <a:latin typeface="Arial MT"/>
                <a:cs typeface="Arial MT"/>
              </a:rPr>
              <a:t> </a:t>
            </a:r>
            <a:r>
              <a:rPr dirty="0" sz="2200" spc="-10">
                <a:latin typeface="Arial MT"/>
                <a:cs typeface="Arial MT"/>
              </a:rPr>
              <a:t>Superintendencia</a:t>
            </a:r>
            <a:r>
              <a:rPr dirty="0" sz="2200" spc="-20">
                <a:latin typeface="Arial MT"/>
                <a:cs typeface="Arial MT"/>
              </a:rPr>
              <a:t> </a:t>
            </a:r>
            <a:r>
              <a:rPr dirty="0" sz="2200">
                <a:latin typeface="Arial MT"/>
                <a:cs typeface="Arial MT"/>
              </a:rPr>
              <a:t>N°</a:t>
            </a:r>
            <a:r>
              <a:rPr dirty="0" sz="2200" spc="-40">
                <a:latin typeface="Arial MT"/>
                <a:cs typeface="Arial MT"/>
              </a:rPr>
              <a:t> </a:t>
            </a:r>
            <a:r>
              <a:rPr dirty="0" sz="2200" spc="-20">
                <a:latin typeface="Arial MT"/>
                <a:cs typeface="Arial MT"/>
              </a:rPr>
              <a:t>000026-</a:t>
            </a:r>
            <a:r>
              <a:rPr dirty="0" sz="2200" spc="-10">
                <a:latin typeface="Arial MT"/>
                <a:cs typeface="Arial MT"/>
              </a:rPr>
              <a:t>2024/SUNAT</a:t>
            </a:r>
            <a:endParaRPr sz="2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37616" rIns="0" bIns="0" rtlCol="0" vert="horz">
            <a:spAutoFit/>
          </a:bodyPr>
          <a:lstStyle/>
          <a:p>
            <a:pPr marL="83820">
              <a:lnSpc>
                <a:spcPct val="100000"/>
              </a:lnSpc>
              <a:spcBef>
                <a:spcPts val="105"/>
              </a:spcBef>
            </a:pPr>
            <a:r>
              <a:rPr dirty="0" sz="3200"/>
              <a:t>Rentas</a:t>
            </a:r>
            <a:r>
              <a:rPr dirty="0" sz="3200" spc="-55"/>
              <a:t> </a:t>
            </a:r>
            <a:r>
              <a:rPr dirty="0" sz="3200"/>
              <a:t>de</a:t>
            </a:r>
            <a:r>
              <a:rPr dirty="0" sz="3200" spc="-45"/>
              <a:t> </a:t>
            </a:r>
            <a:r>
              <a:rPr dirty="0" sz="3200"/>
              <a:t>fuente</a:t>
            </a:r>
            <a:r>
              <a:rPr dirty="0" sz="3200" spc="-55"/>
              <a:t> </a:t>
            </a:r>
            <a:r>
              <a:rPr dirty="0" sz="3200" spc="-10"/>
              <a:t>extranjera</a:t>
            </a:r>
            <a:endParaRPr sz="3200"/>
          </a:p>
        </p:txBody>
      </p:sp>
      <p:sp>
        <p:nvSpPr>
          <p:cNvPr id="3" name="object 3" descr=""/>
          <p:cNvSpPr txBox="1"/>
          <p:nvPr/>
        </p:nvSpPr>
        <p:spPr>
          <a:xfrm>
            <a:off x="845616" y="1870710"/>
            <a:ext cx="10573385" cy="27698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latin typeface="Arial"/>
                <a:cs typeface="Arial"/>
              </a:rPr>
              <a:t>Primer</a:t>
            </a:r>
            <a:r>
              <a:rPr dirty="0" sz="2000" spc="-2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Párrafo</a:t>
            </a:r>
            <a:r>
              <a:rPr dirty="0" sz="2000" spc="-3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del</a:t>
            </a:r>
            <a:r>
              <a:rPr dirty="0" sz="2000" spc="-1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art</a:t>
            </a:r>
            <a:r>
              <a:rPr dirty="0" sz="2000" spc="-3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51°</a:t>
            </a:r>
            <a:r>
              <a:rPr dirty="0" sz="2000" spc="-2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del</a:t>
            </a:r>
            <a:r>
              <a:rPr dirty="0" sz="2000" spc="-2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TUO</a:t>
            </a:r>
            <a:r>
              <a:rPr dirty="0" sz="2000" spc="-2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de</a:t>
            </a:r>
            <a:r>
              <a:rPr dirty="0" sz="2000" spc="-1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la</a:t>
            </a:r>
            <a:r>
              <a:rPr dirty="0" sz="2000" spc="-2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ley</a:t>
            </a:r>
            <a:r>
              <a:rPr dirty="0" sz="2000" spc="-2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de</a:t>
            </a:r>
            <a:r>
              <a:rPr dirty="0" sz="2000" spc="-5" b="1">
                <a:latin typeface="Arial"/>
                <a:cs typeface="Arial"/>
              </a:rPr>
              <a:t> </a:t>
            </a:r>
            <a:r>
              <a:rPr dirty="0" sz="2000" spc="-10" b="1">
                <a:latin typeface="Arial"/>
                <a:cs typeface="Arial"/>
              </a:rPr>
              <a:t>Renta: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2000">
              <a:latin typeface="Arial"/>
              <a:cs typeface="Arial"/>
            </a:endParaRPr>
          </a:p>
          <a:p>
            <a:pPr algn="just" marL="12700" marR="5080">
              <a:lnSpc>
                <a:spcPct val="100000"/>
              </a:lnSpc>
              <a:spcBef>
                <a:spcPts val="5"/>
              </a:spcBef>
            </a:pPr>
            <a:r>
              <a:rPr dirty="0" sz="2000">
                <a:latin typeface="Arial MT"/>
                <a:cs typeface="Arial MT"/>
              </a:rPr>
              <a:t>Los</a:t>
            </a:r>
            <a:r>
              <a:rPr dirty="0" sz="2000" spc="19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contribuyentes</a:t>
            </a:r>
            <a:r>
              <a:rPr dirty="0" sz="2000" spc="2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domiciliados</a:t>
            </a:r>
            <a:r>
              <a:rPr dirty="0" sz="2000" spc="20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en</a:t>
            </a:r>
            <a:r>
              <a:rPr dirty="0" sz="2000" spc="19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el</a:t>
            </a:r>
            <a:r>
              <a:rPr dirty="0" sz="2000" spc="204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país</a:t>
            </a:r>
            <a:r>
              <a:rPr dirty="0" sz="2000" spc="19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sumarán</a:t>
            </a:r>
            <a:r>
              <a:rPr dirty="0" sz="2000" spc="20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y</a:t>
            </a:r>
            <a:r>
              <a:rPr dirty="0" sz="2000" spc="19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compensarán</a:t>
            </a:r>
            <a:r>
              <a:rPr dirty="0" sz="2000" spc="2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entre</a:t>
            </a:r>
            <a:r>
              <a:rPr dirty="0" sz="2000" spc="20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sí</a:t>
            </a:r>
            <a:r>
              <a:rPr dirty="0" sz="2000" spc="204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los</a:t>
            </a:r>
            <a:r>
              <a:rPr dirty="0" sz="2000" spc="195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resultados </a:t>
            </a:r>
            <a:r>
              <a:rPr dirty="0" sz="2000">
                <a:latin typeface="Arial MT"/>
                <a:cs typeface="Arial MT"/>
              </a:rPr>
              <a:t>que</a:t>
            </a:r>
            <a:r>
              <a:rPr dirty="0" sz="2000" spc="105">
                <a:latin typeface="Arial MT"/>
                <a:cs typeface="Arial MT"/>
              </a:rPr>
              <a:t>  </a:t>
            </a:r>
            <a:r>
              <a:rPr dirty="0" sz="2000">
                <a:latin typeface="Arial MT"/>
                <a:cs typeface="Arial MT"/>
              </a:rPr>
              <a:t>arrojen</a:t>
            </a:r>
            <a:r>
              <a:rPr dirty="0" sz="2000" spc="110">
                <a:latin typeface="Arial MT"/>
                <a:cs typeface="Arial MT"/>
              </a:rPr>
              <a:t>  </a:t>
            </a:r>
            <a:r>
              <a:rPr dirty="0" sz="2000">
                <a:latin typeface="Arial MT"/>
                <a:cs typeface="Arial MT"/>
              </a:rPr>
              <a:t>sus</a:t>
            </a:r>
            <a:r>
              <a:rPr dirty="0" sz="2000" spc="105">
                <a:latin typeface="Arial MT"/>
                <a:cs typeface="Arial MT"/>
              </a:rPr>
              <a:t>  </a:t>
            </a:r>
            <a:r>
              <a:rPr dirty="0" sz="2000">
                <a:latin typeface="Arial MT"/>
                <a:cs typeface="Arial MT"/>
              </a:rPr>
              <a:t>fuentes</a:t>
            </a:r>
            <a:r>
              <a:rPr dirty="0" sz="2000" spc="110">
                <a:latin typeface="Arial MT"/>
                <a:cs typeface="Arial MT"/>
              </a:rPr>
              <a:t>  </a:t>
            </a:r>
            <a:r>
              <a:rPr dirty="0" sz="2000">
                <a:latin typeface="Arial MT"/>
                <a:cs typeface="Arial MT"/>
              </a:rPr>
              <a:t>productoras</a:t>
            </a:r>
            <a:r>
              <a:rPr dirty="0" sz="2000" spc="100">
                <a:latin typeface="Arial MT"/>
                <a:cs typeface="Arial MT"/>
              </a:rPr>
              <a:t> 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105">
                <a:latin typeface="Arial MT"/>
                <a:cs typeface="Arial MT"/>
              </a:rPr>
              <a:t>  </a:t>
            </a:r>
            <a:r>
              <a:rPr dirty="0" sz="2000">
                <a:latin typeface="Arial MT"/>
                <a:cs typeface="Arial MT"/>
              </a:rPr>
              <a:t>renta</a:t>
            </a:r>
            <a:r>
              <a:rPr dirty="0" sz="2000" spc="110">
                <a:latin typeface="Arial MT"/>
                <a:cs typeface="Arial MT"/>
              </a:rPr>
              <a:t>  </a:t>
            </a:r>
            <a:r>
              <a:rPr dirty="0" sz="2000">
                <a:latin typeface="Arial MT"/>
                <a:cs typeface="Arial MT"/>
              </a:rPr>
              <a:t>extranjera,</a:t>
            </a:r>
            <a:r>
              <a:rPr dirty="0" sz="2000" spc="110">
                <a:latin typeface="Arial MT"/>
                <a:cs typeface="Arial MT"/>
              </a:rPr>
              <a:t>  </a:t>
            </a:r>
            <a:r>
              <a:rPr dirty="0" sz="2000">
                <a:latin typeface="Arial MT"/>
                <a:cs typeface="Arial MT"/>
              </a:rPr>
              <a:t>y</a:t>
            </a:r>
            <a:r>
              <a:rPr dirty="0" sz="2000" spc="95">
                <a:latin typeface="Arial MT"/>
                <a:cs typeface="Arial MT"/>
              </a:rPr>
              <a:t>  </a:t>
            </a:r>
            <a:r>
              <a:rPr dirty="0" sz="2000">
                <a:latin typeface="Arial MT"/>
                <a:cs typeface="Arial MT"/>
              </a:rPr>
              <a:t>únicamente</a:t>
            </a:r>
            <a:r>
              <a:rPr dirty="0" sz="2000" spc="105">
                <a:latin typeface="Arial MT"/>
                <a:cs typeface="Arial MT"/>
              </a:rPr>
              <a:t>  </a:t>
            </a:r>
            <a:r>
              <a:rPr dirty="0" sz="2000">
                <a:latin typeface="Arial MT"/>
                <a:cs typeface="Arial MT"/>
              </a:rPr>
              <a:t>si</a:t>
            </a:r>
            <a:r>
              <a:rPr dirty="0" sz="2000" spc="110">
                <a:latin typeface="Arial MT"/>
                <a:cs typeface="Arial MT"/>
              </a:rPr>
              <a:t> 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105">
                <a:latin typeface="Arial MT"/>
                <a:cs typeface="Arial MT"/>
              </a:rPr>
              <a:t>  </a:t>
            </a:r>
            <a:r>
              <a:rPr dirty="0" sz="2000" spc="-10">
                <a:latin typeface="Arial MT"/>
                <a:cs typeface="Arial MT"/>
              </a:rPr>
              <a:t>dichas </a:t>
            </a:r>
            <a:r>
              <a:rPr dirty="0" sz="2000">
                <a:latin typeface="Arial MT"/>
                <a:cs typeface="Arial MT"/>
              </a:rPr>
              <a:t>operaciones</a:t>
            </a:r>
            <a:r>
              <a:rPr dirty="0" sz="2000" spc="2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resultara</a:t>
            </a:r>
            <a:r>
              <a:rPr dirty="0" sz="2000" spc="2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una</a:t>
            </a:r>
            <a:r>
              <a:rPr dirty="0" sz="2000" spc="2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renta</a:t>
            </a:r>
            <a:r>
              <a:rPr dirty="0" sz="2000" spc="2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neta,</a:t>
            </a:r>
            <a:r>
              <a:rPr dirty="0" sz="2000" spc="2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la</a:t>
            </a:r>
            <a:r>
              <a:rPr dirty="0" sz="2000" spc="2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misma</a:t>
            </a:r>
            <a:r>
              <a:rPr dirty="0" sz="2000" spc="2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se</a:t>
            </a:r>
            <a:r>
              <a:rPr dirty="0" sz="2000" spc="2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sumará</a:t>
            </a:r>
            <a:r>
              <a:rPr dirty="0" sz="2000" spc="2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</a:t>
            </a:r>
            <a:r>
              <a:rPr dirty="0" sz="2000" spc="2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la</a:t>
            </a:r>
            <a:r>
              <a:rPr dirty="0" sz="2000" spc="2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renta</a:t>
            </a:r>
            <a:r>
              <a:rPr dirty="0" sz="2000" spc="2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neta</a:t>
            </a:r>
            <a:r>
              <a:rPr dirty="0" sz="2000" spc="2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del</a:t>
            </a:r>
            <a:r>
              <a:rPr dirty="0" sz="2000" spc="2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trabajo</a:t>
            </a:r>
            <a:r>
              <a:rPr dirty="0" sz="2000" spc="2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</a:t>
            </a:r>
            <a:r>
              <a:rPr dirty="0" sz="2000" spc="250">
                <a:latin typeface="Arial MT"/>
                <a:cs typeface="Arial MT"/>
              </a:rPr>
              <a:t> </a:t>
            </a:r>
            <a:r>
              <a:rPr dirty="0" sz="2000" spc="-25">
                <a:latin typeface="Arial MT"/>
                <a:cs typeface="Arial MT"/>
              </a:rPr>
              <a:t>la </a:t>
            </a:r>
            <a:r>
              <a:rPr dirty="0" sz="2000">
                <a:latin typeface="Arial MT"/>
                <a:cs typeface="Arial MT"/>
              </a:rPr>
              <a:t>renta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neta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empresarial</a:t>
            </a:r>
            <a:r>
              <a:rPr dirty="0" sz="2000" spc="-5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fuente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peruana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según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corresponda.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Arial MT"/>
              <a:cs typeface="Arial MT"/>
            </a:endParaRPr>
          </a:p>
          <a:p>
            <a:pPr algn="just" marL="12700" marR="6985">
              <a:lnSpc>
                <a:spcPct val="100000"/>
              </a:lnSpc>
            </a:pPr>
            <a:r>
              <a:rPr dirty="0" sz="2000">
                <a:latin typeface="Arial MT"/>
                <a:cs typeface="Arial MT"/>
              </a:rPr>
              <a:t>En</a:t>
            </a:r>
            <a:r>
              <a:rPr dirty="0" sz="2000" spc="-20">
                <a:latin typeface="Arial MT"/>
                <a:cs typeface="Arial MT"/>
              </a:rPr>
              <a:t>  </a:t>
            </a:r>
            <a:r>
              <a:rPr dirty="0" sz="2000">
                <a:latin typeface="Arial MT"/>
                <a:cs typeface="Arial MT"/>
              </a:rPr>
              <a:t>ningún</a:t>
            </a:r>
            <a:r>
              <a:rPr dirty="0" sz="2000" spc="-25">
                <a:latin typeface="Arial MT"/>
                <a:cs typeface="Arial MT"/>
              </a:rPr>
              <a:t>  </a:t>
            </a:r>
            <a:r>
              <a:rPr dirty="0" sz="2000">
                <a:latin typeface="Arial MT"/>
                <a:cs typeface="Arial MT"/>
              </a:rPr>
              <a:t>caso</a:t>
            </a:r>
            <a:r>
              <a:rPr dirty="0" sz="2000" spc="49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se</a:t>
            </a:r>
            <a:r>
              <a:rPr dirty="0" sz="2000" spc="-25">
                <a:latin typeface="Arial MT"/>
                <a:cs typeface="Arial MT"/>
              </a:rPr>
              <a:t>  </a:t>
            </a:r>
            <a:r>
              <a:rPr dirty="0" sz="2000">
                <a:latin typeface="Arial MT"/>
                <a:cs typeface="Arial MT"/>
              </a:rPr>
              <a:t>computará</a:t>
            </a:r>
            <a:r>
              <a:rPr dirty="0" sz="2000" spc="-20">
                <a:latin typeface="Arial MT"/>
                <a:cs typeface="Arial MT"/>
              </a:rPr>
              <a:t>  </a:t>
            </a:r>
            <a:r>
              <a:rPr dirty="0" sz="2000">
                <a:latin typeface="Arial MT"/>
                <a:cs typeface="Arial MT"/>
              </a:rPr>
              <a:t>la</a:t>
            </a:r>
            <a:r>
              <a:rPr dirty="0" sz="2000" spc="-15">
                <a:latin typeface="Arial MT"/>
                <a:cs typeface="Arial MT"/>
              </a:rPr>
              <a:t>  </a:t>
            </a:r>
            <a:r>
              <a:rPr dirty="0" sz="2000">
                <a:latin typeface="Arial MT"/>
                <a:cs typeface="Arial MT"/>
              </a:rPr>
              <a:t>pérdida</a:t>
            </a:r>
            <a:r>
              <a:rPr dirty="0" sz="2000" spc="-25">
                <a:latin typeface="Arial MT"/>
                <a:cs typeface="Arial MT"/>
              </a:rPr>
              <a:t>  </a:t>
            </a:r>
            <a:r>
              <a:rPr dirty="0" sz="2000">
                <a:latin typeface="Arial MT"/>
                <a:cs typeface="Arial MT"/>
              </a:rPr>
              <a:t>neta</a:t>
            </a:r>
            <a:r>
              <a:rPr dirty="0" sz="2000" spc="-20">
                <a:latin typeface="Arial MT"/>
                <a:cs typeface="Arial MT"/>
              </a:rPr>
              <a:t>  </a:t>
            </a:r>
            <a:r>
              <a:rPr dirty="0" sz="2000">
                <a:latin typeface="Arial MT"/>
                <a:cs typeface="Arial MT"/>
              </a:rPr>
              <a:t>total</a:t>
            </a:r>
            <a:r>
              <a:rPr dirty="0" sz="2000" spc="-20">
                <a:latin typeface="Arial MT"/>
                <a:cs typeface="Arial MT"/>
              </a:rPr>
              <a:t> 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25">
                <a:latin typeface="Arial MT"/>
                <a:cs typeface="Arial MT"/>
              </a:rPr>
              <a:t>  </a:t>
            </a:r>
            <a:r>
              <a:rPr dirty="0" sz="2000">
                <a:latin typeface="Arial MT"/>
                <a:cs typeface="Arial MT"/>
              </a:rPr>
              <a:t>fuente</a:t>
            </a:r>
            <a:r>
              <a:rPr dirty="0" sz="2000" spc="-20">
                <a:latin typeface="Arial MT"/>
                <a:cs typeface="Arial MT"/>
              </a:rPr>
              <a:t>  </a:t>
            </a:r>
            <a:r>
              <a:rPr dirty="0" sz="2000">
                <a:latin typeface="Arial MT"/>
                <a:cs typeface="Arial MT"/>
              </a:rPr>
              <a:t>extranjera,</a:t>
            </a:r>
            <a:r>
              <a:rPr dirty="0" sz="2000" spc="-25">
                <a:latin typeface="Arial MT"/>
                <a:cs typeface="Arial MT"/>
              </a:rPr>
              <a:t>  </a:t>
            </a:r>
            <a:r>
              <a:rPr dirty="0" sz="2000">
                <a:latin typeface="Arial MT"/>
                <a:cs typeface="Arial MT"/>
              </a:rPr>
              <a:t>la</a:t>
            </a:r>
            <a:r>
              <a:rPr dirty="0" sz="2000" spc="-20">
                <a:latin typeface="Arial MT"/>
                <a:cs typeface="Arial MT"/>
              </a:rPr>
              <a:t>  </a:t>
            </a:r>
            <a:r>
              <a:rPr dirty="0" sz="2000">
                <a:latin typeface="Arial MT"/>
                <a:cs typeface="Arial MT"/>
              </a:rPr>
              <a:t>que</a:t>
            </a:r>
            <a:r>
              <a:rPr dirty="0" sz="2000" spc="-20">
                <a:latin typeface="Arial MT"/>
                <a:cs typeface="Arial MT"/>
              </a:rPr>
              <a:t>  </a:t>
            </a:r>
            <a:r>
              <a:rPr dirty="0" sz="2000">
                <a:latin typeface="Arial MT"/>
                <a:cs typeface="Arial MT"/>
              </a:rPr>
              <a:t>no</a:t>
            </a:r>
            <a:r>
              <a:rPr dirty="0" sz="2000" spc="-25">
                <a:latin typeface="Arial MT"/>
                <a:cs typeface="Arial MT"/>
              </a:rPr>
              <a:t>  es </a:t>
            </a:r>
            <a:r>
              <a:rPr dirty="0" sz="2000">
                <a:latin typeface="Arial MT"/>
                <a:cs typeface="Arial MT"/>
              </a:rPr>
              <a:t>compensable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fin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determinar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el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impuesto.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06501" rIns="0" bIns="0" rtlCol="0" vert="horz">
            <a:spAutoFit/>
          </a:bodyPr>
          <a:lstStyle/>
          <a:p>
            <a:pPr marL="83820">
              <a:lnSpc>
                <a:spcPct val="100000"/>
              </a:lnSpc>
              <a:spcBef>
                <a:spcPts val="100"/>
              </a:spcBef>
            </a:pPr>
            <a:r>
              <a:rPr dirty="0" sz="3600"/>
              <a:t>7.</a:t>
            </a:r>
            <a:r>
              <a:rPr dirty="0" sz="3600" spc="-10"/>
              <a:t> </a:t>
            </a:r>
            <a:r>
              <a:rPr dirty="0" sz="3600"/>
              <a:t>Ingresos</a:t>
            </a:r>
            <a:r>
              <a:rPr dirty="0" sz="3600" spc="-5"/>
              <a:t> </a:t>
            </a:r>
            <a:r>
              <a:rPr dirty="0" sz="3600"/>
              <a:t>Inafectos</a:t>
            </a:r>
            <a:r>
              <a:rPr dirty="0" sz="3600" spc="-20"/>
              <a:t> </a:t>
            </a:r>
            <a:r>
              <a:rPr dirty="0" sz="3600"/>
              <a:t>y</a:t>
            </a:r>
            <a:r>
              <a:rPr dirty="0" sz="3600" spc="-5"/>
              <a:t> </a:t>
            </a:r>
            <a:r>
              <a:rPr dirty="0" sz="3600" spc="-10"/>
              <a:t>Exonerados</a:t>
            </a:r>
            <a:endParaRPr sz="3600"/>
          </a:p>
        </p:txBody>
      </p:sp>
      <p:sp>
        <p:nvSpPr>
          <p:cNvPr id="3" name="object 3" descr=""/>
          <p:cNvSpPr txBox="1"/>
          <p:nvPr/>
        </p:nvSpPr>
        <p:spPr>
          <a:xfrm>
            <a:off x="1637792" y="1351534"/>
            <a:ext cx="350901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>
                <a:latin typeface="Arial MT"/>
                <a:cs typeface="Arial MT"/>
              </a:rPr>
              <a:t>7.1</a:t>
            </a:r>
            <a:r>
              <a:rPr dirty="0" sz="2800" spc="-6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Ingresos</a:t>
            </a:r>
            <a:r>
              <a:rPr dirty="0" sz="2800" spc="-65">
                <a:latin typeface="Arial MT"/>
                <a:cs typeface="Arial MT"/>
              </a:rPr>
              <a:t> </a:t>
            </a:r>
            <a:r>
              <a:rPr dirty="0" sz="2800" spc="-10">
                <a:latin typeface="Arial MT"/>
                <a:cs typeface="Arial MT"/>
              </a:rPr>
              <a:t>inafectos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2045970" y="2102357"/>
            <a:ext cx="6804659" cy="532130"/>
          </a:xfrm>
          <a:custGeom>
            <a:avLst/>
            <a:gdLst/>
            <a:ahLst/>
            <a:cxnLst/>
            <a:rect l="l" t="t" r="r" b="b"/>
            <a:pathLst>
              <a:path w="6804659" h="532130">
                <a:moveTo>
                  <a:pt x="6716013" y="0"/>
                </a:moveTo>
                <a:lnTo>
                  <a:pt x="88646" y="0"/>
                </a:lnTo>
                <a:lnTo>
                  <a:pt x="54167" y="6975"/>
                </a:lnTo>
                <a:lnTo>
                  <a:pt x="25987" y="25987"/>
                </a:lnTo>
                <a:lnTo>
                  <a:pt x="6975" y="54167"/>
                </a:lnTo>
                <a:lnTo>
                  <a:pt x="0" y="88645"/>
                </a:lnTo>
                <a:lnTo>
                  <a:pt x="0" y="443229"/>
                </a:lnTo>
                <a:lnTo>
                  <a:pt x="6975" y="477708"/>
                </a:lnTo>
                <a:lnTo>
                  <a:pt x="25987" y="505888"/>
                </a:lnTo>
                <a:lnTo>
                  <a:pt x="54167" y="524900"/>
                </a:lnTo>
                <a:lnTo>
                  <a:pt x="88646" y="531876"/>
                </a:lnTo>
                <a:lnTo>
                  <a:pt x="6716013" y="531876"/>
                </a:lnTo>
                <a:lnTo>
                  <a:pt x="6750492" y="524900"/>
                </a:lnTo>
                <a:lnTo>
                  <a:pt x="6778672" y="505888"/>
                </a:lnTo>
                <a:lnTo>
                  <a:pt x="6797684" y="477708"/>
                </a:lnTo>
                <a:lnTo>
                  <a:pt x="6804659" y="443229"/>
                </a:lnTo>
                <a:lnTo>
                  <a:pt x="6804659" y="88645"/>
                </a:lnTo>
                <a:lnTo>
                  <a:pt x="6797684" y="54167"/>
                </a:lnTo>
                <a:lnTo>
                  <a:pt x="6778672" y="25987"/>
                </a:lnTo>
                <a:lnTo>
                  <a:pt x="6750492" y="6975"/>
                </a:lnTo>
                <a:lnTo>
                  <a:pt x="67160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1547113" y="2083014"/>
          <a:ext cx="9823450" cy="718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6409"/>
                <a:gridCol w="6804659"/>
                <a:gridCol w="2430779"/>
              </a:tblGrid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57150">
                      <a:solidFill>
                        <a:srgbClr val="439BB3"/>
                      </a:solidFill>
                      <a:prstDash val="solid"/>
                    </a:lnR>
                    <a:lnB w="28575">
                      <a:solidFill>
                        <a:srgbClr val="4AAC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2575">
                        <a:lnSpc>
                          <a:spcPts val="1839"/>
                        </a:lnSpc>
                        <a:spcBef>
                          <a:spcPts val="160"/>
                        </a:spcBef>
                      </a:pPr>
                      <a:r>
                        <a:rPr dirty="0" sz="160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Las</a:t>
                      </a:r>
                      <a:r>
                        <a:rPr dirty="0" sz="1600" spc="-3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1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indemnizaciones</a:t>
                      </a:r>
                      <a:r>
                        <a:rPr dirty="0" sz="1600" spc="-35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previstas</a:t>
                      </a:r>
                      <a:r>
                        <a:rPr dirty="0" sz="1600" spc="-3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por</a:t>
                      </a:r>
                      <a:r>
                        <a:rPr dirty="0" sz="1600" spc="-25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las</a:t>
                      </a:r>
                      <a:r>
                        <a:rPr dirty="0" sz="1600" spc="-4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disposiciones</a:t>
                      </a:r>
                      <a:r>
                        <a:rPr dirty="0" sz="1600" spc="-4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1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laborales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20320">
                    <a:lnL w="57150">
                      <a:solidFill>
                        <a:srgbClr val="439BB3"/>
                      </a:solidFill>
                      <a:prstDash val="solid"/>
                    </a:lnL>
                    <a:lnR w="57150">
                      <a:solidFill>
                        <a:srgbClr val="439BB3"/>
                      </a:solidFill>
                      <a:prstDash val="solid"/>
                    </a:lnR>
                    <a:lnT w="57150">
                      <a:solidFill>
                        <a:srgbClr val="439BB3"/>
                      </a:solidFill>
                      <a:prstDash val="solid"/>
                    </a:lnT>
                    <a:lnB w="28575">
                      <a:solidFill>
                        <a:srgbClr val="4AAC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7150">
                      <a:solidFill>
                        <a:srgbClr val="439BB3"/>
                      </a:solidFill>
                      <a:prstDash val="solid"/>
                    </a:lnL>
                    <a:lnB w="28575">
                      <a:solidFill>
                        <a:srgbClr val="4AACC5"/>
                      </a:solidFill>
                      <a:prstDash val="solid"/>
                    </a:lnB>
                  </a:tcPr>
                </a:tc>
              </a:tr>
              <a:tr h="2647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4AACC5"/>
                      </a:solidFill>
                      <a:prstDash val="solid"/>
                    </a:lnL>
                    <a:lnR w="57150">
                      <a:solidFill>
                        <a:srgbClr val="439BB3"/>
                      </a:solidFill>
                      <a:prstDash val="solid"/>
                    </a:lnR>
                    <a:lnT w="28575">
                      <a:solidFill>
                        <a:srgbClr val="4AACC5"/>
                      </a:solidFill>
                      <a:prstDash val="solid"/>
                    </a:lnT>
                    <a:solidFill>
                      <a:srgbClr val="D0E2EA">
                        <a:alpha val="901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82575">
                        <a:lnSpc>
                          <a:spcPts val="1635"/>
                        </a:lnSpc>
                      </a:pPr>
                      <a:r>
                        <a:rPr dirty="0" sz="1600" spc="-1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vigentes.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57150">
                      <a:solidFill>
                        <a:srgbClr val="439BB3"/>
                      </a:solidFill>
                      <a:prstDash val="solid"/>
                    </a:lnL>
                    <a:lnR w="57150">
                      <a:solidFill>
                        <a:srgbClr val="439BB3"/>
                      </a:solidFill>
                      <a:prstDash val="solid"/>
                    </a:lnR>
                    <a:lnT w="28575">
                      <a:solidFill>
                        <a:srgbClr val="4AACC5"/>
                      </a:solidFill>
                      <a:prstDash val="solid"/>
                    </a:lnT>
                    <a:lnB w="57150">
                      <a:solidFill>
                        <a:srgbClr val="439BB3"/>
                      </a:solidFill>
                      <a:prstDash val="solid"/>
                    </a:lnB>
                    <a:solidFill>
                      <a:srgbClr val="D0E2EA">
                        <a:alpha val="901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7150">
                      <a:solidFill>
                        <a:srgbClr val="439BB3"/>
                      </a:solidFill>
                      <a:prstDash val="solid"/>
                    </a:lnL>
                    <a:lnR w="28575">
                      <a:solidFill>
                        <a:srgbClr val="4AACC5"/>
                      </a:solidFill>
                      <a:prstDash val="solid"/>
                    </a:lnR>
                    <a:lnT w="28575">
                      <a:solidFill>
                        <a:srgbClr val="4AACC5"/>
                      </a:solidFill>
                      <a:prstDash val="solid"/>
                    </a:lnT>
                    <a:solidFill>
                      <a:srgbClr val="D0E2EA">
                        <a:alpha val="90194"/>
                      </a:srgbClr>
                    </a:solidFill>
                  </a:tcPr>
                </a:tc>
              </a:tr>
              <a:tr h="18732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4AACC5"/>
                      </a:solidFill>
                      <a:prstDash val="solid"/>
                    </a:lnL>
                    <a:lnR w="28575">
                      <a:solidFill>
                        <a:srgbClr val="4AACC5"/>
                      </a:solidFill>
                      <a:prstDash val="solid"/>
                    </a:lnR>
                    <a:lnB w="28575">
                      <a:solidFill>
                        <a:srgbClr val="4AACC5"/>
                      </a:solidFill>
                      <a:prstDash val="solid"/>
                    </a:lnB>
                    <a:solidFill>
                      <a:srgbClr val="D0E2EA">
                        <a:alpha val="90194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6" name="object 6" descr=""/>
          <p:cNvSpPr/>
          <p:nvPr/>
        </p:nvSpPr>
        <p:spPr>
          <a:xfrm>
            <a:off x="2045970" y="2919222"/>
            <a:ext cx="6804659" cy="532130"/>
          </a:xfrm>
          <a:custGeom>
            <a:avLst/>
            <a:gdLst/>
            <a:ahLst/>
            <a:cxnLst/>
            <a:rect l="l" t="t" r="r" b="b"/>
            <a:pathLst>
              <a:path w="6804659" h="532129">
                <a:moveTo>
                  <a:pt x="6716013" y="0"/>
                </a:moveTo>
                <a:lnTo>
                  <a:pt x="88646" y="0"/>
                </a:lnTo>
                <a:lnTo>
                  <a:pt x="54167" y="6975"/>
                </a:lnTo>
                <a:lnTo>
                  <a:pt x="25987" y="25987"/>
                </a:lnTo>
                <a:lnTo>
                  <a:pt x="6975" y="54167"/>
                </a:lnTo>
                <a:lnTo>
                  <a:pt x="0" y="88645"/>
                </a:lnTo>
                <a:lnTo>
                  <a:pt x="0" y="443229"/>
                </a:lnTo>
                <a:lnTo>
                  <a:pt x="6975" y="477708"/>
                </a:lnTo>
                <a:lnTo>
                  <a:pt x="25987" y="505888"/>
                </a:lnTo>
                <a:lnTo>
                  <a:pt x="54167" y="524900"/>
                </a:lnTo>
                <a:lnTo>
                  <a:pt x="88646" y="531876"/>
                </a:lnTo>
                <a:lnTo>
                  <a:pt x="6716013" y="531876"/>
                </a:lnTo>
                <a:lnTo>
                  <a:pt x="6750492" y="524900"/>
                </a:lnTo>
                <a:lnTo>
                  <a:pt x="6778672" y="505888"/>
                </a:lnTo>
                <a:lnTo>
                  <a:pt x="6797684" y="477708"/>
                </a:lnTo>
                <a:lnTo>
                  <a:pt x="6804659" y="443229"/>
                </a:lnTo>
                <a:lnTo>
                  <a:pt x="6804659" y="88645"/>
                </a:lnTo>
                <a:lnTo>
                  <a:pt x="6797684" y="54167"/>
                </a:lnTo>
                <a:lnTo>
                  <a:pt x="6778672" y="25987"/>
                </a:lnTo>
                <a:lnTo>
                  <a:pt x="6750492" y="6975"/>
                </a:lnTo>
                <a:lnTo>
                  <a:pt x="67160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7" name="object 7" descr=""/>
          <p:cNvGraphicFramePr>
            <a:graphicFrameLocks noGrp="1"/>
          </p:cNvGraphicFramePr>
          <p:nvPr/>
        </p:nvGraphicFramePr>
        <p:xfrm>
          <a:off x="1547113" y="2899878"/>
          <a:ext cx="9823450" cy="718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6409"/>
                <a:gridCol w="6804659"/>
                <a:gridCol w="2430779"/>
              </a:tblGrid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57150">
                      <a:solidFill>
                        <a:srgbClr val="439BB3"/>
                      </a:solidFill>
                      <a:prstDash val="solid"/>
                    </a:lnR>
                    <a:lnB w="28575">
                      <a:solidFill>
                        <a:srgbClr val="4AAC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2575">
                        <a:lnSpc>
                          <a:spcPts val="1839"/>
                        </a:lnSpc>
                        <a:spcBef>
                          <a:spcPts val="155"/>
                        </a:spcBef>
                      </a:pPr>
                      <a:r>
                        <a:rPr dirty="0" sz="160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Las</a:t>
                      </a:r>
                      <a:r>
                        <a:rPr dirty="0" sz="1600" spc="-2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indemnizaciones</a:t>
                      </a:r>
                      <a:r>
                        <a:rPr dirty="0" sz="1600" spc="-25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que</a:t>
                      </a:r>
                      <a:r>
                        <a:rPr dirty="0" sz="1600" spc="-1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se</a:t>
                      </a:r>
                      <a:r>
                        <a:rPr dirty="0" sz="1600" spc="-2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reciban</a:t>
                      </a:r>
                      <a:r>
                        <a:rPr dirty="0" sz="1600" spc="-2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por</a:t>
                      </a:r>
                      <a:r>
                        <a:rPr dirty="0" sz="1600" spc="-15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causa</a:t>
                      </a:r>
                      <a:r>
                        <a:rPr dirty="0" sz="1600" spc="-2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600" spc="-2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muerte</a:t>
                      </a:r>
                      <a:r>
                        <a:rPr dirty="0" sz="1600" spc="-1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5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o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19685">
                    <a:lnL w="57150">
                      <a:solidFill>
                        <a:srgbClr val="439BB3"/>
                      </a:solidFill>
                      <a:prstDash val="solid"/>
                    </a:lnL>
                    <a:lnR w="57150">
                      <a:solidFill>
                        <a:srgbClr val="439BB3"/>
                      </a:solidFill>
                      <a:prstDash val="solid"/>
                    </a:lnR>
                    <a:lnT w="57150">
                      <a:solidFill>
                        <a:srgbClr val="439BB3"/>
                      </a:solidFill>
                      <a:prstDash val="solid"/>
                    </a:lnT>
                    <a:lnB w="28575">
                      <a:solidFill>
                        <a:srgbClr val="4AAC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7150">
                      <a:solidFill>
                        <a:srgbClr val="439BB3"/>
                      </a:solidFill>
                      <a:prstDash val="solid"/>
                    </a:lnL>
                    <a:lnB w="28575">
                      <a:solidFill>
                        <a:srgbClr val="4AACC5"/>
                      </a:solidFill>
                      <a:prstDash val="solid"/>
                    </a:lnB>
                  </a:tcPr>
                </a:tc>
              </a:tr>
              <a:tr h="2647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4AACC5"/>
                      </a:solidFill>
                      <a:prstDash val="solid"/>
                    </a:lnL>
                    <a:lnR w="57150">
                      <a:solidFill>
                        <a:srgbClr val="439BB3"/>
                      </a:solidFill>
                      <a:prstDash val="solid"/>
                    </a:lnR>
                    <a:lnT w="28575">
                      <a:solidFill>
                        <a:srgbClr val="4AACC5"/>
                      </a:solidFill>
                      <a:prstDash val="solid"/>
                    </a:lnT>
                    <a:solidFill>
                      <a:srgbClr val="D0E2EA">
                        <a:alpha val="901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82575">
                        <a:lnSpc>
                          <a:spcPts val="1635"/>
                        </a:lnSpc>
                      </a:pPr>
                      <a:r>
                        <a:rPr dirty="0" sz="160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incapacidad</a:t>
                      </a:r>
                      <a:r>
                        <a:rPr dirty="0" sz="1600" spc="-5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producidas</a:t>
                      </a:r>
                      <a:r>
                        <a:rPr dirty="0" sz="1600" spc="-35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por</a:t>
                      </a:r>
                      <a:r>
                        <a:rPr dirty="0" sz="1600" spc="-4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accidentes</a:t>
                      </a:r>
                      <a:r>
                        <a:rPr dirty="0" sz="1600" spc="-35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sz="1600" spc="-45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1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enfermedades.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57150">
                      <a:solidFill>
                        <a:srgbClr val="439BB3"/>
                      </a:solidFill>
                      <a:prstDash val="solid"/>
                    </a:lnL>
                    <a:lnR w="57150">
                      <a:solidFill>
                        <a:srgbClr val="439BB3"/>
                      </a:solidFill>
                      <a:prstDash val="solid"/>
                    </a:lnR>
                    <a:lnT w="28575">
                      <a:solidFill>
                        <a:srgbClr val="4AACC5"/>
                      </a:solidFill>
                      <a:prstDash val="solid"/>
                    </a:lnT>
                    <a:lnB w="57150">
                      <a:solidFill>
                        <a:srgbClr val="439BB3"/>
                      </a:solidFill>
                      <a:prstDash val="solid"/>
                    </a:lnB>
                    <a:solidFill>
                      <a:srgbClr val="D0E2EA">
                        <a:alpha val="901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7150">
                      <a:solidFill>
                        <a:srgbClr val="439BB3"/>
                      </a:solidFill>
                      <a:prstDash val="solid"/>
                    </a:lnL>
                    <a:lnR w="28575">
                      <a:solidFill>
                        <a:srgbClr val="4AACC5"/>
                      </a:solidFill>
                      <a:prstDash val="solid"/>
                    </a:lnR>
                    <a:lnT w="28575">
                      <a:solidFill>
                        <a:srgbClr val="4AACC5"/>
                      </a:solidFill>
                      <a:prstDash val="solid"/>
                    </a:lnT>
                    <a:solidFill>
                      <a:srgbClr val="D0E2EA">
                        <a:alpha val="90194"/>
                      </a:srgbClr>
                    </a:solidFill>
                  </a:tcPr>
                </a:tc>
              </a:tr>
              <a:tr h="18732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4AACC5"/>
                      </a:solidFill>
                      <a:prstDash val="solid"/>
                    </a:lnL>
                    <a:lnR w="28575">
                      <a:solidFill>
                        <a:srgbClr val="4AACC5"/>
                      </a:solidFill>
                      <a:prstDash val="solid"/>
                    </a:lnR>
                    <a:lnB w="28575">
                      <a:solidFill>
                        <a:srgbClr val="4AACC5"/>
                      </a:solidFill>
                      <a:prstDash val="solid"/>
                    </a:lnB>
                    <a:solidFill>
                      <a:srgbClr val="D0E2EA">
                        <a:alpha val="90194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8" name="object 8" descr=""/>
          <p:cNvSpPr/>
          <p:nvPr/>
        </p:nvSpPr>
        <p:spPr>
          <a:xfrm>
            <a:off x="2045970" y="3736085"/>
            <a:ext cx="6804659" cy="532130"/>
          </a:xfrm>
          <a:custGeom>
            <a:avLst/>
            <a:gdLst/>
            <a:ahLst/>
            <a:cxnLst/>
            <a:rect l="l" t="t" r="r" b="b"/>
            <a:pathLst>
              <a:path w="6804659" h="532129">
                <a:moveTo>
                  <a:pt x="6716013" y="0"/>
                </a:moveTo>
                <a:lnTo>
                  <a:pt x="88646" y="0"/>
                </a:lnTo>
                <a:lnTo>
                  <a:pt x="54167" y="6975"/>
                </a:lnTo>
                <a:lnTo>
                  <a:pt x="25987" y="25987"/>
                </a:lnTo>
                <a:lnTo>
                  <a:pt x="6975" y="54167"/>
                </a:lnTo>
                <a:lnTo>
                  <a:pt x="0" y="88645"/>
                </a:lnTo>
                <a:lnTo>
                  <a:pt x="0" y="443230"/>
                </a:lnTo>
                <a:lnTo>
                  <a:pt x="6975" y="477708"/>
                </a:lnTo>
                <a:lnTo>
                  <a:pt x="25987" y="505888"/>
                </a:lnTo>
                <a:lnTo>
                  <a:pt x="54167" y="524900"/>
                </a:lnTo>
                <a:lnTo>
                  <a:pt x="88646" y="531876"/>
                </a:lnTo>
                <a:lnTo>
                  <a:pt x="6716013" y="531876"/>
                </a:lnTo>
                <a:lnTo>
                  <a:pt x="6750492" y="524900"/>
                </a:lnTo>
                <a:lnTo>
                  <a:pt x="6778672" y="505888"/>
                </a:lnTo>
                <a:lnTo>
                  <a:pt x="6797684" y="477708"/>
                </a:lnTo>
                <a:lnTo>
                  <a:pt x="6804659" y="443230"/>
                </a:lnTo>
                <a:lnTo>
                  <a:pt x="6804659" y="88645"/>
                </a:lnTo>
                <a:lnTo>
                  <a:pt x="6797684" y="54167"/>
                </a:lnTo>
                <a:lnTo>
                  <a:pt x="6778672" y="25987"/>
                </a:lnTo>
                <a:lnTo>
                  <a:pt x="6750492" y="6975"/>
                </a:lnTo>
                <a:lnTo>
                  <a:pt x="67160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9" name="object 9" descr=""/>
          <p:cNvGraphicFramePr>
            <a:graphicFrameLocks noGrp="1"/>
          </p:cNvGraphicFramePr>
          <p:nvPr/>
        </p:nvGraphicFramePr>
        <p:xfrm>
          <a:off x="1547113" y="3716742"/>
          <a:ext cx="9823450" cy="718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6409"/>
                <a:gridCol w="6804659"/>
                <a:gridCol w="2430779"/>
              </a:tblGrid>
              <a:tr h="2647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57150">
                      <a:solidFill>
                        <a:srgbClr val="439BB3"/>
                      </a:solidFill>
                      <a:prstDash val="solid"/>
                    </a:lnR>
                    <a:lnB w="28575">
                      <a:solidFill>
                        <a:srgbClr val="4AAC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2575">
                        <a:lnSpc>
                          <a:spcPts val="1830"/>
                        </a:lnSpc>
                        <a:spcBef>
                          <a:spcPts val="155"/>
                        </a:spcBef>
                      </a:pPr>
                      <a:r>
                        <a:rPr dirty="0" sz="160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Las</a:t>
                      </a:r>
                      <a:r>
                        <a:rPr dirty="0" sz="1600" spc="-35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1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compensaciones</a:t>
                      </a:r>
                      <a:r>
                        <a:rPr dirty="0" sz="1600" spc="-3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por</a:t>
                      </a:r>
                      <a:r>
                        <a:rPr dirty="0" sz="1600" spc="-3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tiempo</a:t>
                      </a:r>
                      <a:r>
                        <a:rPr dirty="0" sz="1600" spc="-4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600" spc="-4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servicios,</a:t>
                      </a:r>
                      <a:r>
                        <a:rPr dirty="0" sz="1600" spc="-5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previstas</a:t>
                      </a:r>
                      <a:r>
                        <a:rPr dirty="0" sz="1600" spc="-4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por</a:t>
                      </a:r>
                      <a:r>
                        <a:rPr dirty="0" sz="1600" spc="-4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25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las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19685">
                    <a:lnL w="57150">
                      <a:solidFill>
                        <a:srgbClr val="439BB3"/>
                      </a:solidFill>
                      <a:prstDash val="solid"/>
                    </a:lnL>
                    <a:lnR w="57150">
                      <a:solidFill>
                        <a:srgbClr val="439BB3"/>
                      </a:solidFill>
                      <a:prstDash val="solid"/>
                    </a:lnR>
                    <a:lnT w="57150">
                      <a:solidFill>
                        <a:srgbClr val="439BB3"/>
                      </a:solidFill>
                      <a:prstDash val="solid"/>
                    </a:lnT>
                    <a:lnB w="28575">
                      <a:solidFill>
                        <a:srgbClr val="4AAC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7150">
                      <a:solidFill>
                        <a:srgbClr val="439BB3"/>
                      </a:solidFill>
                      <a:prstDash val="solid"/>
                    </a:lnL>
                    <a:lnB w="28575">
                      <a:solidFill>
                        <a:srgbClr val="4AACC5"/>
                      </a:solidFill>
                      <a:prstDash val="soli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4AACC5"/>
                      </a:solidFill>
                      <a:prstDash val="solid"/>
                    </a:lnL>
                    <a:lnR w="57150">
                      <a:solidFill>
                        <a:srgbClr val="439BB3"/>
                      </a:solidFill>
                      <a:prstDash val="solid"/>
                    </a:lnR>
                    <a:lnT w="28575">
                      <a:solidFill>
                        <a:srgbClr val="4AACC5"/>
                      </a:solidFill>
                      <a:prstDash val="solid"/>
                    </a:lnT>
                    <a:solidFill>
                      <a:srgbClr val="D0E2EA">
                        <a:alpha val="901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82575">
                        <a:lnSpc>
                          <a:spcPts val="1645"/>
                        </a:lnSpc>
                      </a:pPr>
                      <a:r>
                        <a:rPr dirty="0" sz="160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disposiciones</a:t>
                      </a:r>
                      <a:r>
                        <a:rPr dirty="0" sz="1600" spc="-9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laborales</a:t>
                      </a:r>
                      <a:r>
                        <a:rPr dirty="0" sz="1600" spc="-8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600" spc="-10">
                          <a:solidFill>
                            <a:srgbClr val="000066"/>
                          </a:solidFill>
                          <a:latin typeface="Arial MT"/>
                          <a:cs typeface="Arial MT"/>
                        </a:rPr>
                        <a:t>vigentes.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57150">
                      <a:solidFill>
                        <a:srgbClr val="439BB3"/>
                      </a:solidFill>
                      <a:prstDash val="solid"/>
                    </a:lnL>
                    <a:lnR w="57150">
                      <a:solidFill>
                        <a:srgbClr val="439BB3"/>
                      </a:solidFill>
                      <a:prstDash val="solid"/>
                    </a:lnR>
                    <a:lnT w="28575">
                      <a:solidFill>
                        <a:srgbClr val="4AACC5"/>
                      </a:solidFill>
                      <a:prstDash val="solid"/>
                    </a:lnT>
                    <a:lnB w="57150">
                      <a:solidFill>
                        <a:srgbClr val="439BB3"/>
                      </a:solidFill>
                      <a:prstDash val="solid"/>
                    </a:lnB>
                    <a:solidFill>
                      <a:srgbClr val="D0E2EA">
                        <a:alpha val="9019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7150">
                      <a:solidFill>
                        <a:srgbClr val="439BB3"/>
                      </a:solidFill>
                      <a:prstDash val="solid"/>
                    </a:lnL>
                    <a:lnR w="28575">
                      <a:solidFill>
                        <a:srgbClr val="4AACC5"/>
                      </a:solidFill>
                      <a:prstDash val="solid"/>
                    </a:lnR>
                    <a:lnT w="28575">
                      <a:solidFill>
                        <a:srgbClr val="4AACC5"/>
                      </a:solidFill>
                      <a:prstDash val="solid"/>
                    </a:lnT>
                    <a:solidFill>
                      <a:srgbClr val="D0E2EA">
                        <a:alpha val="90194"/>
                      </a:srgbClr>
                    </a:solidFill>
                  </a:tcPr>
                </a:tc>
              </a:tr>
              <a:tr h="18732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4AACC5"/>
                      </a:solidFill>
                      <a:prstDash val="solid"/>
                    </a:lnL>
                    <a:lnR w="28575">
                      <a:solidFill>
                        <a:srgbClr val="4AACC5"/>
                      </a:solidFill>
                      <a:prstDash val="solid"/>
                    </a:lnR>
                    <a:lnB w="28575">
                      <a:solidFill>
                        <a:srgbClr val="4AACC5"/>
                      </a:solidFill>
                      <a:prstDash val="solid"/>
                    </a:lnB>
                    <a:solidFill>
                      <a:srgbClr val="D0E2EA">
                        <a:alpha val="90194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pSp>
        <p:nvGrpSpPr>
          <p:cNvPr id="10" name="object 10" descr=""/>
          <p:cNvGrpSpPr/>
          <p:nvPr/>
        </p:nvGrpSpPr>
        <p:grpSpPr>
          <a:xfrm>
            <a:off x="1547113" y="4540250"/>
            <a:ext cx="9747250" cy="1072515"/>
            <a:chOff x="1547113" y="4540250"/>
            <a:chExt cx="9747250" cy="1072515"/>
          </a:xfrm>
        </p:grpSpPr>
        <p:sp>
          <p:nvSpPr>
            <p:cNvPr id="11" name="object 11" descr=""/>
            <p:cNvSpPr/>
            <p:nvPr/>
          </p:nvSpPr>
          <p:spPr>
            <a:xfrm>
              <a:off x="1559813" y="5145786"/>
              <a:ext cx="9721850" cy="454659"/>
            </a:xfrm>
            <a:custGeom>
              <a:avLst/>
              <a:gdLst/>
              <a:ahLst/>
              <a:cxnLst/>
              <a:rect l="l" t="t" r="r" b="b"/>
              <a:pathLst>
                <a:path w="9721850" h="454660">
                  <a:moveTo>
                    <a:pt x="9721596" y="0"/>
                  </a:moveTo>
                  <a:lnTo>
                    <a:pt x="0" y="0"/>
                  </a:lnTo>
                  <a:lnTo>
                    <a:pt x="0" y="454151"/>
                  </a:lnTo>
                  <a:lnTo>
                    <a:pt x="9721596" y="454151"/>
                  </a:lnTo>
                  <a:lnTo>
                    <a:pt x="9721596" y="0"/>
                  </a:lnTo>
                  <a:close/>
                </a:path>
              </a:pathLst>
            </a:custGeom>
            <a:solidFill>
              <a:srgbClr val="D0E2EA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559813" y="5145786"/>
              <a:ext cx="9721850" cy="454659"/>
            </a:xfrm>
            <a:custGeom>
              <a:avLst/>
              <a:gdLst/>
              <a:ahLst/>
              <a:cxnLst/>
              <a:rect l="l" t="t" r="r" b="b"/>
              <a:pathLst>
                <a:path w="9721850" h="454660">
                  <a:moveTo>
                    <a:pt x="0" y="454151"/>
                  </a:moveTo>
                  <a:lnTo>
                    <a:pt x="9721596" y="454151"/>
                  </a:lnTo>
                  <a:lnTo>
                    <a:pt x="9721596" y="0"/>
                  </a:lnTo>
                  <a:lnTo>
                    <a:pt x="0" y="0"/>
                  </a:lnTo>
                  <a:lnTo>
                    <a:pt x="0" y="454151"/>
                  </a:lnTo>
                  <a:close/>
                </a:path>
              </a:pathLst>
            </a:custGeom>
            <a:ln w="25400">
              <a:solidFill>
                <a:srgbClr val="4AACC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045969" y="4552950"/>
              <a:ext cx="6804659" cy="859790"/>
            </a:xfrm>
            <a:custGeom>
              <a:avLst/>
              <a:gdLst/>
              <a:ahLst/>
              <a:cxnLst/>
              <a:rect l="l" t="t" r="r" b="b"/>
              <a:pathLst>
                <a:path w="6804659" h="859789">
                  <a:moveTo>
                    <a:pt x="6661404" y="0"/>
                  </a:moveTo>
                  <a:lnTo>
                    <a:pt x="143256" y="0"/>
                  </a:lnTo>
                  <a:lnTo>
                    <a:pt x="97974" y="7303"/>
                  </a:lnTo>
                  <a:lnTo>
                    <a:pt x="58649" y="27639"/>
                  </a:lnTo>
                  <a:lnTo>
                    <a:pt x="27639" y="58649"/>
                  </a:lnTo>
                  <a:lnTo>
                    <a:pt x="7303" y="97974"/>
                  </a:lnTo>
                  <a:lnTo>
                    <a:pt x="0" y="143256"/>
                  </a:lnTo>
                  <a:lnTo>
                    <a:pt x="0" y="716280"/>
                  </a:lnTo>
                  <a:lnTo>
                    <a:pt x="7303" y="761561"/>
                  </a:lnTo>
                  <a:lnTo>
                    <a:pt x="27639" y="800886"/>
                  </a:lnTo>
                  <a:lnTo>
                    <a:pt x="58649" y="831896"/>
                  </a:lnTo>
                  <a:lnTo>
                    <a:pt x="97974" y="852232"/>
                  </a:lnTo>
                  <a:lnTo>
                    <a:pt x="143256" y="859536"/>
                  </a:lnTo>
                  <a:lnTo>
                    <a:pt x="6661404" y="859536"/>
                  </a:lnTo>
                  <a:lnTo>
                    <a:pt x="6706685" y="852232"/>
                  </a:lnTo>
                  <a:lnTo>
                    <a:pt x="6746010" y="831896"/>
                  </a:lnTo>
                  <a:lnTo>
                    <a:pt x="6777020" y="800886"/>
                  </a:lnTo>
                  <a:lnTo>
                    <a:pt x="6797356" y="761561"/>
                  </a:lnTo>
                  <a:lnTo>
                    <a:pt x="6804659" y="716280"/>
                  </a:lnTo>
                  <a:lnTo>
                    <a:pt x="6804659" y="143256"/>
                  </a:lnTo>
                  <a:lnTo>
                    <a:pt x="6797356" y="97974"/>
                  </a:lnTo>
                  <a:lnTo>
                    <a:pt x="6777020" y="58649"/>
                  </a:lnTo>
                  <a:lnTo>
                    <a:pt x="6746010" y="27639"/>
                  </a:lnTo>
                  <a:lnTo>
                    <a:pt x="6706685" y="7303"/>
                  </a:lnTo>
                  <a:lnTo>
                    <a:pt x="6661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2045969" y="4552950"/>
              <a:ext cx="6804659" cy="859790"/>
            </a:xfrm>
            <a:custGeom>
              <a:avLst/>
              <a:gdLst/>
              <a:ahLst/>
              <a:cxnLst/>
              <a:rect l="l" t="t" r="r" b="b"/>
              <a:pathLst>
                <a:path w="6804659" h="859789">
                  <a:moveTo>
                    <a:pt x="0" y="143256"/>
                  </a:moveTo>
                  <a:lnTo>
                    <a:pt x="7303" y="97974"/>
                  </a:lnTo>
                  <a:lnTo>
                    <a:pt x="27639" y="58649"/>
                  </a:lnTo>
                  <a:lnTo>
                    <a:pt x="58649" y="27639"/>
                  </a:lnTo>
                  <a:lnTo>
                    <a:pt x="97974" y="7303"/>
                  </a:lnTo>
                  <a:lnTo>
                    <a:pt x="143256" y="0"/>
                  </a:lnTo>
                  <a:lnTo>
                    <a:pt x="6661404" y="0"/>
                  </a:lnTo>
                  <a:lnTo>
                    <a:pt x="6706685" y="7303"/>
                  </a:lnTo>
                  <a:lnTo>
                    <a:pt x="6746010" y="27639"/>
                  </a:lnTo>
                  <a:lnTo>
                    <a:pt x="6777020" y="58649"/>
                  </a:lnTo>
                  <a:lnTo>
                    <a:pt x="6797356" y="97974"/>
                  </a:lnTo>
                  <a:lnTo>
                    <a:pt x="6804659" y="143256"/>
                  </a:lnTo>
                  <a:lnTo>
                    <a:pt x="6804659" y="716280"/>
                  </a:lnTo>
                  <a:lnTo>
                    <a:pt x="6797356" y="761561"/>
                  </a:lnTo>
                  <a:lnTo>
                    <a:pt x="6777020" y="800886"/>
                  </a:lnTo>
                  <a:lnTo>
                    <a:pt x="6746010" y="831896"/>
                  </a:lnTo>
                  <a:lnTo>
                    <a:pt x="6706685" y="852232"/>
                  </a:lnTo>
                  <a:lnTo>
                    <a:pt x="6661404" y="859536"/>
                  </a:lnTo>
                  <a:lnTo>
                    <a:pt x="143256" y="859536"/>
                  </a:lnTo>
                  <a:lnTo>
                    <a:pt x="97974" y="852232"/>
                  </a:lnTo>
                  <a:lnTo>
                    <a:pt x="58649" y="831896"/>
                  </a:lnTo>
                  <a:lnTo>
                    <a:pt x="27639" y="800886"/>
                  </a:lnTo>
                  <a:lnTo>
                    <a:pt x="7303" y="761561"/>
                  </a:lnTo>
                  <a:lnTo>
                    <a:pt x="0" y="716280"/>
                  </a:lnTo>
                  <a:lnTo>
                    <a:pt x="0" y="143256"/>
                  </a:lnTo>
                  <a:close/>
                </a:path>
              </a:pathLst>
            </a:custGeom>
            <a:ln w="25400">
              <a:solidFill>
                <a:srgbClr val="439BB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2332482" y="4724527"/>
            <a:ext cx="5715000" cy="4794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789"/>
              </a:lnSpc>
              <a:spcBef>
                <a:spcPts val="95"/>
              </a:spcBef>
            </a:pP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Las</a:t>
            </a:r>
            <a:r>
              <a:rPr dirty="0" sz="1600" spc="-3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rentas</a:t>
            </a:r>
            <a:r>
              <a:rPr dirty="0" sz="1600" spc="-2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vitalicias</a:t>
            </a:r>
            <a:r>
              <a:rPr dirty="0" sz="1600" spc="-5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y</a:t>
            </a:r>
            <a:r>
              <a:rPr dirty="0" sz="1600" spc="-4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las</a:t>
            </a:r>
            <a:r>
              <a:rPr dirty="0" sz="1600" spc="-3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pensiones</a:t>
            </a:r>
            <a:r>
              <a:rPr dirty="0" sz="1600" spc="-2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que</a:t>
            </a:r>
            <a:r>
              <a:rPr dirty="0" sz="1600" spc="-4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tengan</a:t>
            </a:r>
            <a:r>
              <a:rPr dirty="0" sz="1600" spc="-2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su</a:t>
            </a:r>
            <a:r>
              <a:rPr dirty="0" sz="1600" spc="-3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origen</a:t>
            </a:r>
            <a:r>
              <a:rPr dirty="0" sz="1600" spc="-2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en</a:t>
            </a:r>
            <a:r>
              <a:rPr dirty="0" sz="1600" spc="-4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 spc="-25">
                <a:solidFill>
                  <a:srgbClr val="000066"/>
                </a:solidFill>
                <a:latin typeface="Arial MT"/>
                <a:cs typeface="Arial MT"/>
              </a:rPr>
              <a:t>el</a:t>
            </a:r>
            <a:endParaRPr sz="1600">
              <a:latin typeface="Arial MT"/>
              <a:cs typeface="Arial MT"/>
            </a:endParaRPr>
          </a:p>
          <a:p>
            <a:pPr marL="12700">
              <a:lnSpc>
                <a:spcPts val="1789"/>
              </a:lnSpc>
            </a:pP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trabajo</a:t>
            </a:r>
            <a:r>
              <a:rPr dirty="0" sz="1600" spc="-3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personal,</a:t>
            </a:r>
            <a:r>
              <a:rPr dirty="0" sz="1600" spc="-4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tales</a:t>
            </a:r>
            <a:r>
              <a:rPr dirty="0" sz="1600" spc="-4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como</a:t>
            </a:r>
            <a:r>
              <a:rPr dirty="0" sz="1600" spc="-4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jubilación,</a:t>
            </a:r>
            <a:r>
              <a:rPr dirty="0" sz="1600" spc="-5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montepío</a:t>
            </a:r>
            <a:r>
              <a:rPr dirty="0" sz="1600" spc="-3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e</a:t>
            </a:r>
            <a:r>
              <a:rPr dirty="0" sz="1600" spc="-3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000066"/>
                </a:solidFill>
                <a:latin typeface="Arial MT"/>
                <a:cs typeface="Arial MT"/>
              </a:rPr>
              <a:t>invalidez.</a:t>
            </a:r>
            <a:endParaRPr sz="1600">
              <a:latin typeface="Arial MT"/>
              <a:cs typeface="Arial MT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1547113" y="5684773"/>
            <a:ext cx="9747250" cy="744855"/>
            <a:chOff x="1547113" y="5684773"/>
            <a:chExt cx="9747250" cy="744855"/>
          </a:xfrm>
        </p:grpSpPr>
        <p:sp>
          <p:nvSpPr>
            <p:cNvPr id="17" name="object 17" descr=""/>
            <p:cNvSpPr/>
            <p:nvPr/>
          </p:nvSpPr>
          <p:spPr>
            <a:xfrm>
              <a:off x="1559813" y="5962649"/>
              <a:ext cx="9721850" cy="454659"/>
            </a:xfrm>
            <a:custGeom>
              <a:avLst/>
              <a:gdLst/>
              <a:ahLst/>
              <a:cxnLst/>
              <a:rect l="l" t="t" r="r" b="b"/>
              <a:pathLst>
                <a:path w="9721850" h="454660">
                  <a:moveTo>
                    <a:pt x="9721596" y="0"/>
                  </a:moveTo>
                  <a:lnTo>
                    <a:pt x="0" y="0"/>
                  </a:lnTo>
                  <a:lnTo>
                    <a:pt x="0" y="454152"/>
                  </a:lnTo>
                  <a:lnTo>
                    <a:pt x="9721596" y="454152"/>
                  </a:lnTo>
                  <a:lnTo>
                    <a:pt x="9721596" y="0"/>
                  </a:lnTo>
                  <a:close/>
                </a:path>
              </a:pathLst>
            </a:custGeom>
            <a:solidFill>
              <a:srgbClr val="D0E2EA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1559813" y="5962649"/>
              <a:ext cx="9721850" cy="454659"/>
            </a:xfrm>
            <a:custGeom>
              <a:avLst/>
              <a:gdLst/>
              <a:ahLst/>
              <a:cxnLst/>
              <a:rect l="l" t="t" r="r" b="b"/>
              <a:pathLst>
                <a:path w="9721850" h="454660">
                  <a:moveTo>
                    <a:pt x="0" y="454152"/>
                  </a:moveTo>
                  <a:lnTo>
                    <a:pt x="9721596" y="454152"/>
                  </a:lnTo>
                  <a:lnTo>
                    <a:pt x="9721596" y="0"/>
                  </a:lnTo>
                  <a:lnTo>
                    <a:pt x="0" y="0"/>
                  </a:lnTo>
                  <a:lnTo>
                    <a:pt x="0" y="454152"/>
                  </a:lnTo>
                  <a:close/>
                </a:path>
              </a:pathLst>
            </a:custGeom>
            <a:ln w="25400">
              <a:solidFill>
                <a:srgbClr val="4AACC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2045969" y="5697473"/>
              <a:ext cx="6804659" cy="530860"/>
            </a:xfrm>
            <a:custGeom>
              <a:avLst/>
              <a:gdLst/>
              <a:ahLst/>
              <a:cxnLst/>
              <a:rect l="l" t="t" r="r" b="b"/>
              <a:pathLst>
                <a:path w="6804659" h="530860">
                  <a:moveTo>
                    <a:pt x="6716268" y="0"/>
                  </a:moveTo>
                  <a:lnTo>
                    <a:pt x="88392" y="0"/>
                  </a:lnTo>
                  <a:lnTo>
                    <a:pt x="54006" y="6946"/>
                  </a:lnTo>
                  <a:lnTo>
                    <a:pt x="25908" y="25888"/>
                  </a:lnTo>
                  <a:lnTo>
                    <a:pt x="6953" y="53985"/>
                  </a:lnTo>
                  <a:lnTo>
                    <a:pt x="0" y="88391"/>
                  </a:lnTo>
                  <a:lnTo>
                    <a:pt x="0" y="441959"/>
                  </a:lnTo>
                  <a:lnTo>
                    <a:pt x="6953" y="476366"/>
                  </a:lnTo>
                  <a:lnTo>
                    <a:pt x="25907" y="504463"/>
                  </a:lnTo>
                  <a:lnTo>
                    <a:pt x="54006" y="523405"/>
                  </a:lnTo>
                  <a:lnTo>
                    <a:pt x="88392" y="530352"/>
                  </a:lnTo>
                  <a:lnTo>
                    <a:pt x="6716268" y="530352"/>
                  </a:lnTo>
                  <a:lnTo>
                    <a:pt x="6750653" y="523405"/>
                  </a:lnTo>
                  <a:lnTo>
                    <a:pt x="6778752" y="504463"/>
                  </a:lnTo>
                  <a:lnTo>
                    <a:pt x="6797706" y="476366"/>
                  </a:lnTo>
                  <a:lnTo>
                    <a:pt x="6804659" y="441959"/>
                  </a:lnTo>
                  <a:lnTo>
                    <a:pt x="6804659" y="88391"/>
                  </a:lnTo>
                  <a:lnTo>
                    <a:pt x="6797706" y="53985"/>
                  </a:lnTo>
                  <a:lnTo>
                    <a:pt x="6778752" y="25888"/>
                  </a:lnTo>
                  <a:lnTo>
                    <a:pt x="6750653" y="6946"/>
                  </a:lnTo>
                  <a:lnTo>
                    <a:pt x="67162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2045969" y="5697473"/>
              <a:ext cx="6804659" cy="530860"/>
            </a:xfrm>
            <a:custGeom>
              <a:avLst/>
              <a:gdLst/>
              <a:ahLst/>
              <a:cxnLst/>
              <a:rect l="l" t="t" r="r" b="b"/>
              <a:pathLst>
                <a:path w="6804659" h="530860">
                  <a:moveTo>
                    <a:pt x="0" y="88391"/>
                  </a:moveTo>
                  <a:lnTo>
                    <a:pt x="6953" y="53985"/>
                  </a:lnTo>
                  <a:lnTo>
                    <a:pt x="25908" y="25888"/>
                  </a:lnTo>
                  <a:lnTo>
                    <a:pt x="54006" y="6946"/>
                  </a:lnTo>
                  <a:lnTo>
                    <a:pt x="88392" y="0"/>
                  </a:lnTo>
                  <a:lnTo>
                    <a:pt x="6716268" y="0"/>
                  </a:lnTo>
                  <a:lnTo>
                    <a:pt x="6750653" y="6946"/>
                  </a:lnTo>
                  <a:lnTo>
                    <a:pt x="6778752" y="25888"/>
                  </a:lnTo>
                  <a:lnTo>
                    <a:pt x="6797706" y="53985"/>
                  </a:lnTo>
                  <a:lnTo>
                    <a:pt x="6804659" y="88391"/>
                  </a:lnTo>
                  <a:lnTo>
                    <a:pt x="6804659" y="441959"/>
                  </a:lnTo>
                  <a:lnTo>
                    <a:pt x="6797706" y="476366"/>
                  </a:lnTo>
                  <a:lnTo>
                    <a:pt x="6778752" y="504463"/>
                  </a:lnTo>
                  <a:lnTo>
                    <a:pt x="6750653" y="523405"/>
                  </a:lnTo>
                  <a:lnTo>
                    <a:pt x="6716268" y="530352"/>
                  </a:lnTo>
                  <a:lnTo>
                    <a:pt x="88392" y="530352"/>
                  </a:lnTo>
                  <a:lnTo>
                    <a:pt x="54006" y="523405"/>
                  </a:lnTo>
                  <a:lnTo>
                    <a:pt x="25907" y="504463"/>
                  </a:lnTo>
                  <a:lnTo>
                    <a:pt x="6953" y="476366"/>
                  </a:lnTo>
                  <a:lnTo>
                    <a:pt x="0" y="441959"/>
                  </a:lnTo>
                  <a:lnTo>
                    <a:pt x="0" y="88391"/>
                  </a:lnTo>
                  <a:close/>
                </a:path>
              </a:pathLst>
            </a:custGeom>
            <a:ln w="25399">
              <a:solidFill>
                <a:srgbClr val="439BB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 descr=""/>
          <p:cNvSpPr txBox="1"/>
          <p:nvPr/>
        </p:nvSpPr>
        <p:spPr>
          <a:xfrm>
            <a:off x="2316226" y="5810503"/>
            <a:ext cx="57956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Los</a:t>
            </a:r>
            <a:r>
              <a:rPr dirty="0" sz="1600" spc="-4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subsidios</a:t>
            </a:r>
            <a:r>
              <a:rPr dirty="0" sz="1600" spc="-5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por</a:t>
            </a:r>
            <a:r>
              <a:rPr dirty="0" sz="1600" spc="-4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incapacidad</a:t>
            </a:r>
            <a:r>
              <a:rPr dirty="0" sz="1600" spc="-5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temporal,</a:t>
            </a:r>
            <a:r>
              <a:rPr dirty="0" sz="1600" spc="-3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maternidad</a:t>
            </a:r>
            <a:r>
              <a:rPr dirty="0" sz="1600" spc="-3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y</a:t>
            </a:r>
            <a:r>
              <a:rPr dirty="0" sz="1600" spc="-5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000066"/>
                </a:solidFill>
                <a:latin typeface="Arial MT"/>
                <a:cs typeface="Arial MT"/>
              </a:rPr>
              <a:t>lactancia.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6987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7.</a:t>
            </a:r>
            <a:r>
              <a:rPr dirty="0" spc="-65"/>
              <a:t> </a:t>
            </a:r>
            <a:r>
              <a:rPr dirty="0"/>
              <a:t>Ingresos</a:t>
            </a:r>
            <a:r>
              <a:rPr dirty="0" spc="-60"/>
              <a:t> </a:t>
            </a:r>
            <a:r>
              <a:rPr dirty="0"/>
              <a:t>Inafectos</a:t>
            </a:r>
            <a:r>
              <a:rPr dirty="0" spc="-75"/>
              <a:t> </a:t>
            </a:r>
            <a:r>
              <a:rPr dirty="0"/>
              <a:t>y</a:t>
            </a:r>
            <a:r>
              <a:rPr dirty="0" spc="-60"/>
              <a:t> </a:t>
            </a:r>
            <a:r>
              <a:rPr dirty="0" spc="-10"/>
              <a:t>Exonerados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2425445" y="1701545"/>
            <a:ext cx="7092950" cy="516890"/>
          </a:xfrm>
          <a:prstGeom prst="rect">
            <a:avLst/>
          </a:prstGeom>
          <a:ln w="25400">
            <a:solidFill>
              <a:srgbClr val="4AACC5"/>
            </a:solidFill>
          </a:ln>
        </p:spPr>
        <p:txBody>
          <a:bodyPr wrap="square" lIns="0" tIns="38735" rIns="0" bIns="0" rtlCol="0" vert="horz">
            <a:spAutoFit/>
          </a:bodyPr>
          <a:lstStyle/>
          <a:p>
            <a:pPr marL="2192020">
              <a:lnSpc>
                <a:spcPct val="100000"/>
              </a:lnSpc>
              <a:spcBef>
                <a:spcPts val="305"/>
              </a:spcBef>
            </a:pPr>
            <a:r>
              <a:rPr dirty="0" sz="1800" b="1">
                <a:solidFill>
                  <a:srgbClr val="006FC0"/>
                </a:solidFill>
                <a:latin typeface="Arial"/>
                <a:cs typeface="Arial"/>
              </a:rPr>
              <a:t>7.2</a:t>
            </a:r>
            <a:r>
              <a:rPr dirty="0" sz="1800" spc="-30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6FC0"/>
                </a:solidFill>
                <a:latin typeface="Arial"/>
                <a:cs typeface="Arial"/>
              </a:rPr>
              <a:t>Ingresos</a:t>
            </a:r>
            <a:r>
              <a:rPr dirty="0" sz="1800" spc="-30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6FC0"/>
                </a:solidFill>
                <a:latin typeface="Arial"/>
                <a:cs typeface="Arial"/>
              </a:rPr>
              <a:t>Exonerados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2372838" y="2470377"/>
            <a:ext cx="2352040" cy="4154804"/>
            <a:chOff x="2372838" y="2470377"/>
            <a:chExt cx="2352040" cy="4154804"/>
          </a:xfrm>
        </p:grpSpPr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72838" y="2470377"/>
              <a:ext cx="2351590" cy="4154463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17063" y="3598163"/>
              <a:ext cx="2304288" cy="1911096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2425446" y="2494025"/>
              <a:ext cx="2251075" cy="4063365"/>
            </a:xfrm>
            <a:custGeom>
              <a:avLst/>
              <a:gdLst/>
              <a:ahLst/>
              <a:cxnLst/>
              <a:rect l="l" t="t" r="r" b="b"/>
              <a:pathLst>
                <a:path w="2251075" h="4063365">
                  <a:moveTo>
                    <a:pt x="0" y="0"/>
                  </a:moveTo>
                  <a:lnTo>
                    <a:pt x="0" y="4062984"/>
                  </a:lnTo>
                  <a:lnTo>
                    <a:pt x="2250948" y="3250387"/>
                  </a:lnTo>
                  <a:lnTo>
                    <a:pt x="2250948" y="8125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BBA5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2425446" y="2494025"/>
              <a:ext cx="2251075" cy="4063365"/>
            </a:xfrm>
            <a:custGeom>
              <a:avLst/>
              <a:gdLst/>
              <a:ahLst/>
              <a:cxnLst/>
              <a:rect l="l" t="t" r="r" b="b"/>
              <a:pathLst>
                <a:path w="2251075" h="4063365">
                  <a:moveTo>
                    <a:pt x="0" y="4062984"/>
                  </a:moveTo>
                  <a:lnTo>
                    <a:pt x="0" y="0"/>
                  </a:lnTo>
                  <a:lnTo>
                    <a:pt x="2250948" y="812546"/>
                  </a:lnTo>
                  <a:lnTo>
                    <a:pt x="2250948" y="3250387"/>
                  </a:lnTo>
                  <a:lnTo>
                    <a:pt x="0" y="4062984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2549779" y="3649217"/>
            <a:ext cx="2002155" cy="1710689"/>
          </a:xfrm>
          <a:prstGeom prst="rect">
            <a:avLst/>
          </a:prstGeom>
        </p:spPr>
        <p:txBody>
          <a:bodyPr wrap="square" lIns="0" tIns="42545" rIns="0" bIns="0" rtlCol="0" vert="horz">
            <a:spAutoFit/>
          </a:bodyPr>
          <a:lstStyle/>
          <a:p>
            <a:pPr algn="ctr" marL="12065" marR="5080" indent="-1905">
              <a:lnSpc>
                <a:spcPct val="86200"/>
              </a:lnSpc>
              <a:spcBef>
                <a:spcPts val="335"/>
              </a:spcBef>
            </a:pPr>
            <a:r>
              <a:rPr dirty="0" sz="1400" spc="-145">
                <a:solidFill>
                  <a:srgbClr val="FFFFFF"/>
                </a:solidFill>
                <a:latin typeface="Arial MT"/>
                <a:cs typeface="Arial MT"/>
              </a:rPr>
              <a:t>Las</a:t>
            </a:r>
            <a:r>
              <a:rPr dirty="0" sz="14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40">
                <a:solidFill>
                  <a:srgbClr val="FFFFFF"/>
                </a:solidFill>
                <a:latin typeface="Arial MT"/>
                <a:cs typeface="Arial MT"/>
              </a:rPr>
              <a:t>remuneraciones</a:t>
            </a:r>
            <a:r>
              <a:rPr dirty="0" sz="1400" spc="-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25">
                <a:solidFill>
                  <a:srgbClr val="FFFFFF"/>
                </a:solidFill>
                <a:latin typeface="Arial MT"/>
                <a:cs typeface="Arial MT"/>
              </a:rPr>
              <a:t>que </a:t>
            </a:r>
            <a:r>
              <a:rPr dirty="0" sz="1400" spc="-125">
                <a:solidFill>
                  <a:srgbClr val="FFFFFF"/>
                </a:solidFill>
                <a:latin typeface="Arial MT"/>
                <a:cs typeface="Arial MT"/>
              </a:rPr>
              <a:t>perciban,</a:t>
            </a:r>
            <a:r>
              <a:rPr dirty="0" sz="1400" spc="-4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25">
                <a:solidFill>
                  <a:srgbClr val="FFFFFF"/>
                </a:solidFill>
                <a:latin typeface="Arial MT"/>
                <a:cs typeface="Arial MT"/>
              </a:rPr>
              <a:t>por</a:t>
            </a:r>
            <a:r>
              <a:rPr dirty="0" sz="1400" spc="-4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10">
                <a:solidFill>
                  <a:srgbClr val="FFFFFF"/>
                </a:solidFill>
                <a:latin typeface="Arial MT"/>
                <a:cs typeface="Arial MT"/>
              </a:rPr>
              <a:t>el</a:t>
            </a:r>
            <a:r>
              <a:rPr dirty="0" sz="1400" spc="-4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14">
                <a:solidFill>
                  <a:srgbClr val="FFFFFF"/>
                </a:solidFill>
                <a:latin typeface="Arial MT"/>
                <a:cs typeface="Arial MT"/>
              </a:rPr>
              <a:t>ejercicio</a:t>
            </a:r>
            <a:r>
              <a:rPr dirty="0" sz="14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50">
                <a:solidFill>
                  <a:srgbClr val="FFFFFF"/>
                </a:solidFill>
                <a:latin typeface="Arial MT"/>
                <a:cs typeface="Arial MT"/>
              </a:rPr>
              <a:t>de</a:t>
            </a:r>
            <a:r>
              <a:rPr dirty="0" sz="1400" spc="-5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70">
                <a:solidFill>
                  <a:srgbClr val="FFFFFF"/>
                </a:solidFill>
                <a:latin typeface="Arial MT"/>
                <a:cs typeface="Arial MT"/>
              </a:rPr>
              <a:t>su </a:t>
            </a:r>
            <a:r>
              <a:rPr dirty="0" sz="1400" spc="-135">
                <a:solidFill>
                  <a:srgbClr val="FFFFFF"/>
                </a:solidFill>
                <a:latin typeface="Arial MT"/>
                <a:cs typeface="Arial MT"/>
              </a:rPr>
              <a:t>cargo</a:t>
            </a:r>
            <a:r>
              <a:rPr dirty="0" sz="1400" spc="-6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50">
                <a:solidFill>
                  <a:srgbClr val="FFFFFF"/>
                </a:solidFill>
                <a:latin typeface="Arial MT"/>
                <a:cs typeface="Arial MT"/>
              </a:rPr>
              <a:t>en</a:t>
            </a:r>
            <a:r>
              <a:rPr dirty="0" sz="1400" spc="-6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10">
                <a:solidFill>
                  <a:srgbClr val="FFFFFF"/>
                </a:solidFill>
                <a:latin typeface="Arial MT"/>
                <a:cs typeface="Arial MT"/>
              </a:rPr>
              <a:t>el</a:t>
            </a:r>
            <a:r>
              <a:rPr dirty="0" sz="1400" spc="-5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14">
                <a:solidFill>
                  <a:srgbClr val="FFFFFF"/>
                </a:solidFill>
                <a:latin typeface="Arial MT"/>
                <a:cs typeface="Arial MT"/>
              </a:rPr>
              <a:t>país,</a:t>
            </a:r>
            <a:r>
              <a:rPr dirty="0" sz="1400" spc="-6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25">
                <a:solidFill>
                  <a:srgbClr val="FFFFFF"/>
                </a:solidFill>
                <a:latin typeface="Arial MT"/>
                <a:cs typeface="Arial MT"/>
              </a:rPr>
              <a:t>los </a:t>
            </a:r>
            <a:r>
              <a:rPr dirty="0" sz="1400" spc="-125">
                <a:solidFill>
                  <a:srgbClr val="FFFFFF"/>
                </a:solidFill>
                <a:latin typeface="Arial MT"/>
                <a:cs typeface="Arial MT"/>
              </a:rPr>
              <a:t>funcionarios</a:t>
            </a:r>
            <a:r>
              <a:rPr dirty="0" sz="14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35">
                <a:solidFill>
                  <a:srgbClr val="FFFFFF"/>
                </a:solidFill>
                <a:latin typeface="Arial MT"/>
                <a:cs typeface="Arial MT"/>
              </a:rPr>
              <a:t>y</a:t>
            </a:r>
            <a:r>
              <a:rPr dirty="0" sz="14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50">
                <a:solidFill>
                  <a:srgbClr val="FFFFFF"/>
                </a:solidFill>
                <a:latin typeface="Arial MT"/>
                <a:cs typeface="Arial MT"/>
              </a:rPr>
              <a:t>empleados</a:t>
            </a:r>
            <a:r>
              <a:rPr dirty="0" sz="1400" spc="-25">
                <a:solidFill>
                  <a:srgbClr val="FFFFFF"/>
                </a:solidFill>
                <a:latin typeface="Arial MT"/>
                <a:cs typeface="Arial MT"/>
              </a:rPr>
              <a:t> de </a:t>
            </a:r>
            <a:r>
              <a:rPr dirty="0" sz="1400" spc="-130">
                <a:solidFill>
                  <a:srgbClr val="FFFFFF"/>
                </a:solidFill>
                <a:latin typeface="Arial MT"/>
                <a:cs typeface="Arial MT"/>
              </a:rPr>
              <a:t>gobiernos</a:t>
            </a:r>
            <a:r>
              <a:rPr dirty="0" sz="1400" spc="-4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35">
                <a:solidFill>
                  <a:srgbClr val="FFFFFF"/>
                </a:solidFill>
                <a:latin typeface="Arial MT"/>
                <a:cs typeface="Arial MT"/>
              </a:rPr>
              <a:t>extranjeros, </a:t>
            </a:r>
            <a:r>
              <a:rPr dirty="0" sz="1400" spc="-114">
                <a:solidFill>
                  <a:srgbClr val="FFFFFF"/>
                </a:solidFill>
                <a:latin typeface="Arial MT"/>
                <a:cs typeface="Arial MT"/>
              </a:rPr>
              <a:t>instituciones</a:t>
            </a:r>
            <a:r>
              <a:rPr dirty="0" sz="14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oficiales </a:t>
            </a:r>
            <a:r>
              <a:rPr dirty="0" sz="1400" spc="-125">
                <a:solidFill>
                  <a:srgbClr val="FFFFFF"/>
                </a:solidFill>
                <a:latin typeface="Arial MT"/>
                <a:cs typeface="Arial MT"/>
              </a:rPr>
              <a:t>extranjeras</a:t>
            </a:r>
            <a:r>
              <a:rPr dirty="0" sz="14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35">
                <a:solidFill>
                  <a:srgbClr val="FFFFFF"/>
                </a:solidFill>
                <a:latin typeface="Arial MT"/>
                <a:cs typeface="Arial MT"/>
              </a:rPr>
              <a:t>y</a:t>
            </a:r>
            <a:r>
              <a:rPr dirty="0" sz="1400" spc="-3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40">
                <a:solidFill>
                  <a:srgbClr val="FFFFFF"/>
                </a:solidFill>
                <a:latin typeface="Arial MT"/>
                <a:cs typeface="Arial MT"/>
              </a:rPr>
              <a:t>organismos </a:t>
            </a:r>
            <a:r>
              <a:rPr dirty="0" sz="1400" spc="-120">
                <a:solidFill>
                  <a:srgbClr val="FFFFFF"/>
                </a:solidFill>
                <a:latin typeface="Arial MT"/>
                <a:cs typeface="Arial MT"/>
              </a:rPr>
              <a:t>internacionales,</a:t>
            </a:r>
            <a:r>
              <a:rPr dirty="0" sz="1400" spc="1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20">
                <a:solidFill>
                  <a:srgbClr val="FFFFFF"/>
                </a:solidFill>
                <a:latin typeface="Arial MT"/>
                <a:cs typeface="Arial MT"/>
              </a:rPr>
              <a:t>según </a:t>
            </a:r>
            <a:r>
              <a:rPr dirty="0" sz="1400" spc="-135">
                <a:solidFill>
                  <a:srgbClr val="FFFFFF"/>
                </a:solidFill>
                <a:latin typeface="Arial MT"/>
                <a:cs typeface="Arial MT"/>
              </a:rPr>
              <a:t>convenios</a:t>
            </a:r>
            <a:r>
              <a:rPr dirty="0" sz="1400" spc="-45">
                <a:solidFill>
                  <a:srgbClr val="FFFFFF"/>
                </a:solidFill>
                <a:latin typeface="Arial MT"/>
                <a:cs typeface="Arial MT"/>
              </a:rPr>
              <a:t> constitutivos.</a:t>
            </a:r>
            <a:endParaRPr sz="1400">
              <a:latin typeface="Arial MT"/>
              <a:cs typeface="Arial MT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4792950" y="2470377"/>
            <a:ext cx="2353310" cy="4154804"/>
            <a:chOff x="4792950" y="2470377"/>
            <a:chExt cx="2353310" cy="4154804"/>
          </a:xfrm>
        </p:grpSpPr>
        <p:pic>
          <p:nvPicPr>
            <p:cNvPr id="11" name="object 11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92950" y="2470377"/>
              <a:ext cx="2351590" cy="4154463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832604" y="3419868"/>
              <a:ext cx="2313431" cy="2276856"/>
            </a:xfrm>
            <a:prstGeom prst="rect">
              <a:avLst/>
            </a:prstGeom>
          </p:spPr>
        </p:pic>
        <p:sp>
          <p:nvSpPr>
            <p:cNvPr id="13" name="object 13" descr=""/>
            <p:cNvSpPr/>
            <p:nvPr/>
          </p:nvSpPr>
          <p:spPr>
            <a:xfrm>
              <a:off x="4845558" y="2494025"/>
              <a:ext cx="2251075" cy="4063365"/>
            </a:xfrm>
            <a:custGeom>
              <a:avLst/>
              <a:gdLst/>
              <a:ahLst/>
              <a:cxnLst/>
              <a:rect l="l" t="t" r="r" b="b"/>
              <a:pathLst>
                <a:path w="2251075" h="4063365">
                  <a:moveTo>
                    <a:pt x="0" y="0"/>
                  </a:moveTo>
                  <a:lnTo>
                    <a:pt x="0" y="4062984"/>
                  </a:lnTo>
                  <a:lnTo>
                    <a:pt x="2250947" y="3250387"/>
                  </a:lnTo>
                  <a:lnTo>
                    <a:pt x="2250947" y="8125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AACC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4845558" y="2494025"/>
              <a:ext cx="2251075" cy="4063365"/>
            </a:xfrm>
            <a:custGeom>
              <a:avLst/>
              <a:gdLst/>
              <a:ahLst/>
              <a:cxnLst/>
              <a:rect l="l" t="t" r="r" b="b"/>
              <a:pathLst>
                <a:path w="2251075" h="4063365">
                  <a:moveTo>
                    <a:pt x="0" y="4062984"/>
                  </a:moveTo>
                  <a:lnTo>
                    <a:pt x="0" y="0"/>
                  </a:lnTo>
                  <a:lnTo>
                    <a:pt x="2250947" y="812546"/>
                  </a:lnTo>
                  <a:lnTo>
                    <a:pt x="2250947" y="3250387"/>
                  </a:lnTo>
                  <a:lnTo>
                    <a:pt x="0" y="4062984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4965572" y="3471417"/>
            <a:ext cx="2010410" cy="2076450"/>
          </a:xfrm>
          <a:prstGeom prst="rect">
            <a:avLst/>
          </a:prstGeom>
        </p:spPr>
        <p:txBody>
          <a:bodyPr wrap="square" lIns="0" tIns="42545" rIns="0" bIns="0" rtlCol="0" vert="horz">
            <a:spAutoFit/>
          </a:bodyPr>
          <a:lstStyle/>
          <a:p>
            <a:pPr algn="ctr" marL="12700" marR="5080" indent="-635">
              <a:lnSpc>
                <a:spcPct val="86100"/>
              </a:lnSpc>
              <a:spcBef>
                <a:spcPts val="335"/>
              </a:spcBef>
            </a:pPr>
            <a:r>
              <a:rPr dirty="0" sz="1400" spc="-130">
                <a:solidFill>
                  <a:srgbClr val="FFFFFF"/>
                </a:solidFill>
                <a:latin typeface="Arial MT"/>
                <a:cs typeface="Arial MT"/>
              </a:rPr>
              <a:t>Cualquier</a:t>
            </a:r>
            <a:r>
              <a:rPr dirty="0" sz="1400" spc="-3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10">
                <a:solidFill>
                  <a:srgbClr val="FFFFFF"/>
                </a:solidFill>
                <a:latin typeface="Arial MT"/>
                <a:cs typeface="Arial MT"/>
              </a:rPr>
              <a:t>tipo</a:t>
            </a:r>
            <a:r>
              <a:rPr dirty="0" sz="1400" spc="-5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50">
                <a:solidFill>
                  <a:srgbClr val="FFFFFF"/>
                </a:solidFill>
                <a:latin typeface="Arial MT"/>
                <a:cs typeface="Arial MT"/>
              </a:rPr>
              <a:t>de</a:t>
            </a:r>
            <a:r>
              <a:rPr dirty="0" sz="1400" spc="-5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14">
                <a:solidFill>
                  <a:srgbClr val="FFFFFF"/>
                </a:solidFill>
                <a:latin typeface="Arial MT"/>
                <a:cs typeface="Arial MT"/>
              </a:rPr>
              <a:t>interés</a:t>
            </a:r>
            <a:r>
              <a:rPr dirty="0" sz="14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25">
                <a:solidFill>
                  <a:srgbClr val="FFFFFF"/>
                </a:solidFill>
                <a:latin typeface="Arial MT"/>
                <a:cs typeface="Arial MT"/>
              </a:rPr>
              <a:t>de </a:t>
            </a:r>
            <a:r>
              <a:rPr dirty="0" sz="1400" spc="-125">
                <a:solidFill>
                  <a:srgbClr val="FFFFFF"/>
                </a:solidFill>
                <a:latin typeface="Arial MT"/>
                <a:cs typeface="Arial MT"/>
              </a:rPr>
              <a:t>tasa</a:t>
            </a:r>
            <a:r>
              <a:rPr dirty="0" sz="1400" spc="-7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90">
                <a:solidFill>
                  <a:srgbClr val="FFFFFF"/>
                </a:solidFill>
                <a:latin typeface="Arial MT"/>
                <a:cs typeface="Arial MT"/>
              </a:rPr>
              <a:t>fija</a:t>
            </a:r>
            <a:r>
              <a:rPr dirty="0" sz="1400" spc="-6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45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dirty="0" sz="1400" spc="-5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14">
                <a:solidFill>
                  <a:srgbClr val="FFFFFF"/>
                </a:solidFill>
                <a:latin typeface="Arial MT"/>
                <a:cs typeface="Arial MT"/>
              </a:rPr>
              <a:t>variable,</a:t>
            </a:r>
            <a:r>
              <a:rPr dirty="0" sz="14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50">
                <a:solidFill>
                  <a:srgbClr val="FFFFFF"/>
                </a:solidFill>
                <a:latin typeface="Arial MT"/>
                <a:cs typeface="Arial MT"/>
              </a:rPr>
              <a:t>en</a:t>
            </a:r>
            <a:r>
              <a:rPr dirty="0" sz="1400" spc="-5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40">
                <a:solidFill>
                  <a:srgbClr val="FFFFFF"/>
                </a:solidFill>
                <a:latin typeface="Arial MT"/>
                <a:cs typeface="Arial MT"/>
              </a:rPr>
              <a:t>moneda </a:t>
            </a:r>
            <a:r>
              <a:rPr dirty="0" sz="1400" spc="-125">
                <a:solidFill>
                  <a:srgbClr val="FFFFFF"/>
                </a:solidFill>
                <a:latin typeface="Arial MT"/>
                <a:cs typeface="Arial MT"/>
              </a:rPr>
              <a:t>nacional</a:t>
            </a:r>
            <a:r>
              <a:rPr dirty="0" sz="1400" spc="-3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45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dirty="0" sz="1400" spc="-5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14">
                <a:solidFill>
                  <a:srgbClr val="FFFFFF"/>
                </a:solidFill>
                <a:latin typeface="Arial MT"/>
                <a:cs typeface="Arial MT"/>
              </a:rPr>
              <a:t>extranjera,</a:t>
            </a:r>
            <a:r>
              <a:rPr dirty="0" sz="1400" spc="-5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50">
                <a:solidFill>
                  <a:srgbClr val="FFFFFF"/>
                </a:solidFill>
                <a:latin typeface="Arial MT"/>
                <a:cs typeface="Arial MT"/>
              </a:rPr>
              <a:t>que</a:t>
            </a:r>
            <a:r>
              <a:rPr dirty="0" sz="1400" spc="-3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25">
                <a:solidFill>
                  <a:srgbClr val="FFFFFF"/>
                </a:solidFill>
                <a:latin typeface="Arial MT"/>
                <a:cs typeface="Arial MT"/>
              </a:rPr>
              <a:t>se </a:t>
            </a:r>
            <a:r>
              <a:rPr dirty="0" sz="1400" spc="-145">
                <a:solidFill>
                  <a:srgbClr val="FFFFFF"/>
                </a:solidFill>
                <a:latin typeface="Arial MT"/>
                <a:cs typeface="Arial MT"/>
              </a:rPr>
              <a:t>pague</a:t>
            </a:r>
            <a:r>
              <a:rPr dirty="0" sz="1400" spc="-5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40">
                <a:solidFill>
                  <a:srgbClr val="FFFFFF"/>
                </a:solidFill>
                <a:latin typeface="Arial MT"/>
                <a:cs typeface="Arial MT"/>
              </a:rPr>
              <a:t>con</a:t>
            </a:r>
            <a:r>
              <a:rPr dirty="0" sz="1400" spc="-7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30">
                <a:solidFill>
                  <a:srgbClr val="FFFFFF"/>
                </a:solidFill>
                <a:latin typeface="Arial MT"/>
                <a:cs typeface="Arial MT"/>
              </a:rPr>
              <a:t>ocasión</a:t>
            </a:r>
            <a:r>
              <a:rPr dirty="0" sz="1400" spc="-5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50">
                <a:solidFill>
                  <a:srgbClr val="FFFFFF"/>
                </a:solidFill>
                <a:latin typeface="Arial MT"/>
                <a:cs typeface="Arial MT"/>
              </a:rPr>
              <a:t>de</a:t>
            </a:r>
            <a:r>
              <a:rPr dirty="0" sz="1400" spc="-6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25">
                <a:solidFill>
                  <a:srgbClr val="FFFFFF"/>
                </a:solidFill>
                <a:latin typeface="Arial MT"/>
                <a:cs typeface="Arial MT"/>
              </a:rPr>
              <a:t>un </a:t>
            </a:r>
            <a:r>
              <a:rPr dirty="0" sz="1400" spc="-130">
                <a:solidFill>
                  <a:srgbClr val="FFFFFF"/>
                </a:solidFill>
                <a:latin typeface="Arial MT"/>
                <a:cs typeface="Arial MT"/>
              </a:rPr>
              <a:t>depósito</a:t>
            </a:r>
            <a:r>
              <a:rPr dirty="0" sz="14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45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dirty="0" sz="14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30">
                <a:solidFill>
                  <a:srgbClr val="FFFFFF"/>
                </a:solidFill>
                <a:latin typeface="Arial MT"/>
                <a:cs typeface="Arial MT"/>
              </a:rPr>
              <a:t>imposición</a:t>
            </a:r>
            <a:r>
              <a:rPr dirty="0" sz="1400" spc="-3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50">
                <a:solidFill>
                  <a:srgbClr val="FFFFFF"/>
                </a:solidFill>
                <a:latin typeface="Arial MT"/>
                <a:cs typeface="Arial MT"/>
              </a:rPr>
              <a:t>en</a:t>
            </a:r>
            <a:r>
              <a:rPr dirty="0" sz="1400" spc="-5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25">
                <a:solidFill>
                  <a:srgbClr val="FFFFFF"/>
                </a:solidFill>
                <a:latin typeface="Arial MT"/>
                <a:cs typeface="Arial MT"/>
              </a:rPr>
              <a:t>el </a:t>
            </a:r>
            <a:r>
              <a:rPr dirty="0" sz="1400" spc="-135">
                <a:solidFill>
                  <a:srgbClr val="FFFFFF"/>
                </a:solidFill>
                <a:latin typeface="Arial MT"/>
                <a:cs typeface="Arial MT"/>
              </a:rPr>
              <a:t>sistema</a:t>
            </a:r>
            <a:r>
              <a:rPr dirty="0" sz="1400" spc="-5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14">
                <a:solidFill>
                  <a:srgbClr val="FFFFFF"/>
                </a:solidFill>
                <a:latin typeface="Arial MT"/>
                <a:cs typeface="Arial MT"/>
              </a:rPr>
              <a:t>financiero,</a:t>
            </a:r>
            <a:r>
              <a:rPr dirty="0" sz="1400" spc="-3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14">
                <a:solidFill>
                  <a:srgbClr val="FFFFFF"/>
                </a:solidFill>
                <a:latin typeface="Arial MT"/>
                <a:cs typeface="Arial MT"/>
              </a:rPr>
              <a:t>así</a:t>
            </a:r>
            <a:r>
              <a:rPr dirty="0" sz="1400" spc="-4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20">
                <a:solidFill>
                  <a:srgbClr val="FFFFFF"/>
                </a:solidFill>
                <a:latin typeface="Arial MT"/>
                <a:cs typeface="Arial MT"/>
              </a:rPr>
              <a:t>como </a:t>
            </a:r>
            <a:r>
              <a:rPr dirty="0" sz="1400" spc="-120">
                <a:solidFill>
                  <a:srgbClr val="FFFFFF"/>
                </a:solidFill>
                <a:latin typeface="Arial MT"/>
                <a:cs typeface="Arial MT"/>
              </a:rPr>
              <a:t>los</a:t>
            </a:r>
            <a:r>
              <a:rPr dirty="0" sz="14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45">
                <a:solidFill>
                  <a:srgbClr val="FFFFFF"/>
                </a:solidFill>
                <a:latin typeface="Arial MT"/>
                <a:cs typeface="Arial MT"/>
              </a:rPr>
              <a:t>aumentos</a:t>
            </a:r>
            <a:r>
              <a:rPr dirty="0" sz="1400" spc="-4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50">
                <a:solidFill>
                  <a:srgbClr val="FFFFFF"/>
                </a:solidFill>
                <a:latin typeface="Arial MT"/>
                <a:cs typeface="Arial MT"/>
              </a:rPr>
              <a:t>de</a:t>
            </a:r>
            <a:r>
              <a:rPr dirty="0" sz="1400" spc="-5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14">
                <a:solidFill>
                  <a:srgbClr val="FFFFFF"/>
                </a:solidFill>
                <a:latin typeface="Arial MT"/>
                <a:cs typeface="Arial MT"/>
              </a:rPr>
              <a:t>capital</a:t>
            </a:r>
            <a:r>
              <a:rPr dirty="0" sz="1400" spc="-5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35">
                <a:solidFill>
                  <a:srgbClr val="FFFFFF"/>
                </a:solidFill>
                <a:latin typeface="Arial MT"/>
                <a:cs typeface="Arial MT"/>
              </a:rPr>
              <a:t>de </a:t>
            </a:r>
            <a:r>
              <a:rPr dirty="0" sz="1400" spc="-130">
                <a:solidFill>
                  <a:srgbClr val="FFFFFF"/>
                </a:solidFill>
                <a:latin typeface="Arial MT"/>
                <a:cs typeface="Arial MT"/>
              </a:rPr>
              <a:t>dichos</a:t>
            </a:r>
            <a:r>
              <a:rPr dirty="0" sz="1400" spc="-3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30">
                <a:solidFill>
                  <a:srgbClr val="FFFFFF"/>
                </a:solidFill>
                <a:latin typeface="Arial MT"/>
                <a:cs typeface="Arial MT"/>
              </a:rPr>
              <a:t>depósitos</a:t>
            </a:r>
            <a:r>
              <a:rPr dirty="0" sz="14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50">
                <a:solidFill>
                  <a:srgbClr val="FFFFFF"/>
                </a:solidFill>
                <a:latin typeface="Arial MT"/>
                <a:cs typeface="Arial MT"/>
              </a:rPr>
              <a:t>e </a:t>
            </a:r>
            <a:r>
              <a:rPr dirty="0" sz="1400" spc="-130">
                <a:solidFill>
                  <a:srgbClr val="FFFFFF"/>
                </a:solidFill>
                <a:latin typeface="Arial MT"/>
                <a:cs typeface="Arial MT"/>
              </a:rPr>
              <a:t>imposiciones,</a:t>
            </a:r>
            <a:r>
              <a:rPr dirty="0" sz="14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35">
                <a:solidFill>
                  <a:srgbClr val="FFFFFF"/>
                </a:solidFill>
                <a:latin typeface="Arial MT"/>
                <a:cs typeface="Arial MT"/>
              </a:rPr>
              <a:t>excepto</a:t>
            </a:r>
            <a:r>
              <a:rPr dirty="0" sz="14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85">
                <a:solidFill>
                  <a:srgbClr val="FFFFFF"/>
                </a:solidFill>
                <a:latin typeface="Arial MT"/>
                <a:cs typeface="Arial MT"/>
              </a:rPr>
              <a:t>cuando </a:t>
            </a:r>
            <a:r>
              <a:rPr dirty="0" sz="1400" spc="-130">
                <a:solidFill>
                  <a:srgbClr val="FFFFFF"/>
                </a:solidFill>
                <a:latin typeface="Arial MT"/>
                <a:cs typeface="Arial MT"/>
              </a:rPr>
              <a:t>dichos</a:t>
            </a:r>
            <a:r>
              <a:rPr dirty="0" sz="1400" spc="-5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30">
                <a:solidFill>
                  <a:srgbClr val="FFFFFF"/>
                </a:solidFill>
                <a:latin typeface="Arial MT"/>
                <a:cs typeface="Arial MT"/>
              </a:rPr>
              <a:t>ingresos</a:t>
            </a:r>
            <a:r>
              <a:rPr dirty="0" sz="14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45">
                <a:solidFill>
                  <a:srgbClr val="FFFFFF"/>
                </a:solidFill>
                <a:latin typeface="Arial MT"/>
                <a:cs typeface="Arial MT"/>
              </a:rPr>
              <a:t>sean</a:t>
            </a:r>
            <a:r>
              <a:rPr dirty="0" sz="1400" spc="-5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20">
                <a:solidFill>
                  <a:srgbClr val="FFFFFF"/>
                </a:solidFill>
                <a:latin typeface="Arial MT"/>
                <a:cs typeface="Arial MT"/>
              </a:rPr>
              <a:t>renta</a:t>
            </a:r>
            <a:r>
              <a:rPr dirty="0" sz="14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25">
                <a:solidFill>
                  <a:srgbClr val="FFFFFF"/>
                </a:solidFill>
                <a:latin typeface="Arial MT"/>
                <a:cs typeface="Arial MT"/>
              </a:rPr>
              <a:t>de </a:t>
            </a:r>
            <a:r>
              <a:rPr dirty="0" sz="1400" spc="-120">
                <a:solidFill>
                  <a:srgbClr val="FFFFFF"/>
                </a:solidFill>
                <a:latin typeface="Arial MT"/>
                <a:cs typeface="Arial MT"/>
              </a:rPr>
              <a:t>tercera</a:t>
            </a:r>
            <a:r>
              <a:rPr dirty="0" sz="1400" spc="-6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20">
                <a:solidFill>
                  <a:srgbClr val="FFFFFF"/>
                </a:solidFill>
                <a:latin typeface="Arial MT"/>
                <a:cs typeface="Arial MT"/>
              </a:rPr>
              <a:t>categoría.</a:t>
            </a:r>
            <a:endParaRPr sz="1400">
              <a:latin typeface="Arial MT"/>
              <a:cs typeface="Arial MT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7252969" y="2481326"/>
            <a:ext cx="2276475" cy="4088765"/>
            <a:chOff x="7252969" y="2481326"/>
            <a:chExt cx="2276475" cy="4088765"/>
          </a:xfrm>
        </p:grpSpPr>
        <p:sp>
          <p:nvSpPr>
            <p:cNvPr id="17" name="object 17" descr=""/>
            <p:cNvSpPr/>
            <p:nvPr/>
          </p:nvSpPr>
          <p:spPr>
            <a:xfrm>
              <a:off x="7265669" y="2494026"/>
              <a:ext cx="2251075" cy="4063365"/>
            </a:xfrm>
            <a:custGeom>
              <a:avLst/>
              <a:gdLst/>
              <a:ahLst/>
              <a:cxnLst/>
              <a:rect l="l" t="t" r="r" b="b"/>
              <a:pathLst>
                <a:path w="2251075" h="4063365">
                  <a:moveTo>
                    <a:pt x="0" y="0"/>
                  </a:moveTo>
                  <a:lnTo>
                    <a:pt x="0" y="4062984"/>
                  </a:lnTo>
                  <a:lnTo>
                    <a:pt x="2250948" y="3250387"/>
                  </a:lnTo>
                  <a:lnTo>
                    <a:pt x="2250948" y="8125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7265669" y="2494026"/>
              <a:ext cx="2251075" cy="4063365"/>
            </a:xfrm>
            <a:custGeom>
              <a:avLst/>
              <a:gdLst/>
              <a:ahLst/>
              <a:cxnLst/>
              <a:rect l="l" t="t" r="r" b="b"/>
              <a:pathLst>
                <a:path w="2251075" h="4063365">
                  <a:moveTo>
                    <a:pt x="0" y="4062984"/>
                  </a:moveTo>
                  <a:lnTo>
                    <a:pt x="0" y="0"/>
                  </a:lnTo>
                  <a:lnTo>
                    <a:pt x="2250948" y="812546"/>
                  </a:lnTo>
                  <a:lnTo>
                    <a:pt x="2250948" y="3250387"/>
                  </a:lnTo>
                  <a:lnTo>
                    <a:pt x="0" y="4062984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 txBox="1"/>
          <p:nvPr/>
        </p:nvSpPr>
        <p:spPr>
          <a:xfrm>
            <a:off x="7386319" y="3453765"/>
            <a:ext cx="2011680" cy="2101215"/>
          </a:xfrm>
          <a:prstGeom prst="rect">
            <a:avLst/>
          </a:prstGeom>
        </p:spPr>
        <p:txBody>
          <a:bodyPr wrap="square" lIns="0" tIns="40640" rIns="0" bIns="0" rtlCol="0" vert="horz">
            <a:spAutoFit/>
          </a:bodyPr>
          <a:lstStyle/>
          <a:p>
            <a:pPr algn="ctr" marL="12700" marR="5080" indent="-635">
              <a:lnSpc>
                <a:spcPct val="87200"/>
              </a:lnSpc>
              <a:spcBef>
                <a:spcPts val="320"/>
              </a:spcBef>
            </a:pPr>
            <a:r>
              <a:rPr dirty="0" sz="1400" spc="-145">
                <a:solidFill>
                  <a:srgbClr val="FFFFFF"/>
                </a:solidFill>
                <a:latin typeface="Arial MT"/>
                <a:cs typeface="Arial MT"/>
              </a:rPr>
              <a:t>Las</a:t>
            </a:r>
            <a:r>
              <a:rPr dirty="0" sz="14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25">
                <a:solidFill>
                  <a:srgbClr val="FFFFFF"/>
                </a:solidFill>
                <a:latin typeface="Arial MT"/>
                <a:cs typeface="Arial MT"/>
              </a:rPr>
              <a:t>rentas</a:t>
            </a:r>
            <a:r>
              <a:rPr dirty="0" sz="1400" spc="-5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30">
                <a:solidFill>
                  <a:srgbClr val="FFFFFF"/>
                </a:solidFill>
                <a:latin typeface="Arial MT"/>
                <a:cs typeface="Arial MT"/>
              </a:rPr>
              <a:t>provenientes</a:t>
            </a:r>
            <a:r>
              <a:rPr dirty="0" sz="14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50">
                <a:solidFill>
                  <a:srgbClr val="FFFFFF"/>
                </a:solidFill>
                <a:latin typeface="Arial MT"/>
                <a:cs typeface="Arial MT"/>
              </a:rPr>
              <a:t>de</a:t>
            </a:r>
            <a:r>
              <a:rPr dirty="0" sz="14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25">
                <a:solidFill>
                  <a:srgbClr val="FFFFFF"/>
                </a:solidFill>
                <a:latin typeface="Arial MT"/>
                <a:cs typeface="Arial MT"/>
              </a:rPr>
              <a:t>la </a:t>
            </a:r>
            <a:r>
              <a:rPr dirty="0" sz="1400" spc="-130">
                <a:solidFill>
                  <a:srgbClr val="FFFFFF"/>
                </a:solidFill>
                <a:latin typeface="Arial MT"/>
                <a:cs typeface="Arial MT"/>
              </a:rPr>
              <a:t>enajenación</a:t>
            </a:r>
            <a:r>
              <a:rPr dirty="0" sz="14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50">
                <a:solidFill>
                  <a:srgbClr val="FFFFFF"/>
                </a:solidFill>
                <a:latin typeface="Arial MT"/>
                <a:cs typeface="Arial MT"/>
              </a:rPr>
              <a:t>de</a:t>
            </a:r>
            <a:r>
              <a:rPr dirty="0" sz="14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35">
                <a:solidFill>
                  <a:srgbClr val="FFFFFF"/>
                </a:solidFill>
                <a:latin typeface="Arial MT"/>
                <a:cs typeface="Arial MT"/>
              </a:rPr>
              <a:t>acciones</a:t>
            </a:r>
            <a:r>
              <a:rPr dirty="0" sz="1400" spc="-4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50">
                <a:solidFill>
                  <a:srgbClr val="FFFFFF"/>
                </a:solidFill>
                <a:latin typeface="Arial MT"/>
                <a:cs typeface="Arial MT"/>
              </a:rPr>
              <a:t>y </a:t>
            </a:r>
            <a:r>
              <a:rPr dirty="0" sz="1400" spc="-155">
                <a:solidFill>
                  <a:srgbClr val="FFFFFF"/>
                </a:solidFill>
                <a:latin typeface="Arial MT"/>
                <a:cs typeface="Arial MT"/>
              </a:rPr>
              <a:t>demás</a:t>
            </a:r>
            <a:r>
              <a:rPr dirty="0" sz="1400" spc="-5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25">
                <a:solidFill>
                  <a:srgbClr val="FFFFFF"/>
                </a:solidFill>
                <a:latin typeface="Arial MT"/>
                <a:cs typeface="Arial MT"/>
              </a:rPr>
              <a:t>valores</a:t>
            </a:r>
            <a:r>
              <a:rPr dirty="0" sz="1400" spc="-5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14">
                <a:solidFill>
                  <a:srgbClr val="FFFFFF"/>
                </a:solidFill>
                <a:latin typeface="Arial MT"/>
                <a:cs typeface="Arial MT"/>
              </a:rPr>
              <a:t>representativos </a:t>
            </a:r>
            <a:r>
              <a:rPr dirty="0" sz="1400" spc="-150">
                <a:solidFill>
                  <a:srgbClr val="FFFFFF"/>
                </a:solidFill>
                <a:latin typeface="Arial MT"/>
                <a:cs typeface="Arial MT"/>
              </a:rPr>
              <a:t>de</a:t>
            </a:r>
            <a:r>
              <a:rPr dirty="0" sz="14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30">
                <a:solidFill>
                  <a:srgbClr val="FFFFFF"/>
                </a:solidFill>
                <a:latin typeface="Arial MT"/>
                <a:cs typeface="Arial MT"/>
              </a:rPr>
              <a:t>acciones,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35" b="1">
                <a:solidFill>
                  <a:srgbClr val="FFFFFF"/>
                </a:solidFill>
                <a:latin typeface="Arial"/>
                <a:cs typeface="Arial"/>
              </a:rPr>
              <a:t>realizadas</a:t>
            </a:r>
            <a:r>
              <a:rPr dirty="0" sz="14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0" b="1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1400" spc="-130" b="1">
                <a:solidFill>
                  <a:srgbClr val="FFFFFF"/>
                </a:solidFill>
                <a:latin typeface="Arial"/>
                <a:cs typeface="Arial"/>
              </a:rPr>
              <a:t>través</a:t>
            </a:r>
            <a:r>
              <a:rPr dirty="0" sz="1400" spc="-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150" b="1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 spc="-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155" b="1">
                <a:solidFill>
                  <a:srgbClr val="FFFFFF"/>
                </a:solidFill>
                <a:latin typeface="Arial"/>
                <a:cs typeface="Arial"/>
              </a:rPr>
              <a:t>un</a:t>
            </a:r>
            <a:r>
              <a:rPr dirty="0" sz="1400" spc="-8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0" b="1">
                <a:solidFill>
                  <a:srgbClr val="FFFFFF"/>
                </a:solidFill>
                <a:latin typeface="Arial"/>
                <a:cs typeface="Arial"/>
              </a:rPr>
              <a:t>mecanismo </a:t>
            </a:r>
            <a:r>
              <a:rPr dirty="0" sz="1400" spc="-130" b="1">
                <a:solidFill>
                  <a:srgbClr val="FFFFFF"/>
                </a:solidFill>
                <a:latin typeface="Arial"/>
                <a:cs typeface="Arial"/>
              </a:rPr>
              <a:t>centralizado</a:t>
            </a:r>
            <a:r>
              <a:rPr dirty="0" sz="14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150" b="1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40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110" b="1">
                <a:solidFill>
                  <a:srgbClr val="FFFFFF"/>
                </a:solidFill>
                <a:latin typeface="Arial"/>
                <a:cs typeface="Arial"/>
              </a:rPr>
              <a:t>negociación </a:t>
            </a:r>
            <a:r>
              <a:rPr dirty="0" sz="1400" spc="-135">
                <a:solidFill>
                  <a:srgbClr val="FFFFFF"/>
                </a:solidFill>
                <a:latin typeface="Arial MT"/>
                <a:cs typeface="Arial MT"/>
              </a:rPr>
              <a:t>supervisado</a:t>
            </a:r>
            <a:r>
              <a:rPr dirty="0" sz="1400" spc="-4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25">
                <a:solidFill>
                  <a:srgbClr val="FFFFFF"/>
                </a:solidFill>
                <a:latin typeface="Arial MT"/>
                <a:cs typeface="Arial MT"/>
              </a:rPr>
              <a:t>por</a:t>
            </a:r>
            <a:r>
              <a:rPr dirty="0" sz="1400" spc="-3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25">
                <a:solidFill>
                  <a:srgbClr val="FFFFFF"/>
                </a:solidFill>
                <a:latin typeface="Arial MT"/>
                <a:cs typeface="Arial MT"/>
              </a:rPr>
              <a:t>la </a:t>
            </a:r>
            <a:r>
              <a:rPr dirty="0" sz="1400" spc="-135">
                <a:solidFill>
                  <a:srgbClr val="FFFFFF"/>
                </a:solidFill>
                <a:latin typeface="Arial MT"/>
                <a:cs typeface="Arial MT"/>
              </a:rPr>
              <a:t>Superintendencia</a:t>
            </a:r>
            <a:r>
              <a:rPr dirty="0" sz="14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25">
                <a:solidFill>
                  <a:srgbClr val="FFFFFF"/>
                </a:solidFill>
                <a:latin typeface="Arial MT"/>
                <a:cs typeface="Arial MT"/>
              </a:rPr>
              <a:t>del</a:t>
            </a:r>
            <a:r>
              <a:rPr dirty="0" sz="14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20">
                <a:solidFill>
                  <a:srgbClr val="FFFFFF"/>
                </a:solidFill>
                <a:latin typeface="Arial MT"/>
                <a:cs typeface="Arial MT"/>
              </a:rPr>
              <a:t>Mercado </a:t>
            </a:r>
            <a:r>
              <a:rPr dirty="0" sz="1400" spc="-150">
                <a:solidFill>
                  <a:srgbClr val="FFFFFF"/>
                </a:solidFill>
                <a:latin typeface="Arial MT"/>
                <a:cs typeface="Arial MT"/>
              </a:rPr>
              <a:t>de</a:t>
            </a:r>
            <a:r>
              <a:rPr dirty="0" sz="1400" spc="-6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45">
                <a:solidFill>
                  <a:srgbClr val="FFFFFF"/>
                </a:solidFill>
                <a:latin typeface="Arial MT"/>
                <a:cs typeface="Arial MT"/>
              </a:rPr>
              <a:t>Valores</a:t>
            </a:r>
            <a:r>
              <a:rPr dirty="0" sz="1400" spc="-5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75">
                <a:solidFill>
                  <a:srgbClr val="FFFFFF"/>
                </a:solidFill>
                <a:latin typeface="Arial MT"/>
                <a:cs typeface="Arial MT"/>
              </a:rPr>
              <a:t>–SMV</a:t>
            </a:r>
            <a:r>
              <a:rPr dirty="0" sz="1400" spc="-6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30">
                <a:solidFill>
                  <a:srgbClr val="FFFFFF"/>
                </a:solidFill>
                <a:latin typeface="Arial MT"/>
                <a:cs typeface="Arial MT"/>
              </a:rPr>
              <a:t>(Ley</a:t>
            </a:r>
            <a:r>
              <a:rPr dirty="0" sz="1400" spc="-5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400" spc="-10">
                <a:solidFill>
                  <a:srgbClr val="FFFFFF"/>
                </a:solidFill>
                <a:latin typeface="Arial MT"/>
                <a:cs typeface="Arial MT"/>
              </a:rPr>
              <a:t>31662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que</a:t>
            </a:r>
            <a:r>
              <a:rPr dirty="0" sz="1400" spc="-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modifica</a:t>
            </a:r>
            <a:r>
              <a:rPr dirty="0" sz="1400" spc="-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la</a:t>
            </a:r>
            <a:r>
              <a:rPr dirty="0" sz="1400" spc="-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Ley</a:t>
            </a:r>
            <a:r>
              <a:rPr dirty="0" sz="1400" spc="-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25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z="1400" spc="-25">
                <a:solidFill>
                  <a:srgbClr val="FFFFFF"/>
                </a:solidFill>
                <a:latin typeface="Times New Roman"/>
                <a:cs typeface="Times New Roman"/>
              </a:rPr>
              <a:t>° 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30341).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64395" y="289559"/>
            <a:ext cx="2506979" cy="66751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42239" rIns="0" bIns="0" rtlCol="0" vert="horz">
            <a:spAutoFit/>
          </a:bodyPr>
          <a:lstStyle/>
          <a:p>
            <a:pPr marL="83820">
              <a:lnSpc>
                <a:spcPct val="100000"/>
              </a:lnSpc>
              <a:spcBef>
                <a:spcPts val="100"/>
              </a:spcBef>
            </a:pPr>
            <a:r>
              <a:rPr dirty="0" sz="3200"/>
              <a:t>Esquema</a:t>
            </a:r>
            <a:r>
              <a:rPr dirty="0" sz="3200" spc="-45"/>
              <a:t> </a:t>
            </a:r>
            <a:r>
              <a:rPr dirty="0" sz="3200"/>
              <a:t>de</a:t>
            </a:r>
            <a:r>
              <a:rPr dirty="0" sz="3200" spc="-25"/>
              <a:t> </a:t>
            </a:r>
            <a:r>
              <a:rPr dirty="0" sz="3200"/>
              <a:t>Gastos</a:t>
            </a:r>
            <a:r>
              <a:rPr dirty="0" sz="3200" spc="-220"/>
              <a:t> </a:t>
            </a:r>
            <a:r>
              <a:rPr dirty="0" sz="3200" spc="-10"/>
              <a:t>Adicionales</a:t>
            </a:r>
            <a:endParaRPr sz="3200"/>
          </a:p>
        </p:txBody>
      </p:sp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786574" y="1930942"/>
            <a:ext cx="6271378" cy="44262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1772" rIns="0" bIns="0" rtlCol="0" vert="horz">
            <a:spAutoFit/>
          </a:bodyPr>
          <a:lstStyle/>
          <a:p>
            <a:pPr marL="155575" marR="5080">
              <a:lnSpc>
                <a:spcPct val="100000"/>
              </a:lnSpc>
              <a:spcBef>
                <a:spcPts val="95"/>
              </a:spcBef>
            </a:pPr>
            <a:r>
              <a:rPr dirty="0"/>
              <a:t>Gastos</a:t>
            </a:r>
            <a:r>
              <a:rPr dirty="0" spc="-120"/>
              <a:t> </a:t>
            </a:r>
            <a:r>
              <a:rPr dirty="0"/>
              <a:t>por</a:t>
            </a:r>
            <a:r>
              <a:rPr dirty="0" spc="-195"/>
              <a:t> </a:t>
            </a:r>
            <a:r>
              <a:rPr dirty="0"/>
              <a:t>Arrendamiento</a:t>
            </a:r>
            <a:r>
              <a:rPr dirty="0" spc="-55"/>
              <a:t> </a:t>
            </a:r>
            <a:r>
              <a:rPr dirty="0"/>
              <a:t>o</a:t>
            </a:r>
            <a:r>
              <a:rPr dirty="0" spc="-90"/>
              <a:t> </a:t>
            </a:r>
            <a:r>
              <a:rPr dirty="0" spc="-10"/>
              <a:t>Subarrendamiento</a:t>
            </a:r>
            <a:r>
              <a:rPr dirty="0" spc="-55"/>
              <a:t> </a:t>
            </a:r>
            <a:r>
              <a:rPr dirty="0" spc="-25"/>
              <a:t>de </a:t>
            </a:r>
            <a:r>
              <a:rPr dirty="0"/>
              <a:t>Bienes</a:t>
            </a:r>
            <a:r>
              <a:rPr dirty="0" spc="-85"/>
              <a:t> </a:t>
            </a:r>
            <a:r>
              <a:rPr dirty="0"/>
              <a:t>Inmuebles</a:t>
            </a:r>
            <a:r>
              <a:rPr dirty="0" spc="-70"/>
              <a:t> </a:t>
            </a:r>
            <a:r>
              <a:rPr dirty="0"/>
              <a:t>ubicados</a:t>
            </a:r>
            <a:r>
              <a:rPr dirty="0" spc="-70"/>
              <a:t> </a:t>
            </a:r>
            <a:r>
              <a:rPr dirty="0"/>
              <a:t>en</a:t>
            </a:r>
            <a:r>
              <a:rPr dirty="0" spc="-80"/>
              <a:t> </a:t>
            </a:r>
            <a:r>
              <a:rPr dirty="0"/>
              <a:t>el</a:t>
            </a:r>
            <a:r>
              <a:rPr dirty="0" spc="-75"/>
              <a:t> </a:t>
            </a:r>
            <a:r>
              <a:rPr dirty="0" spc="-20"/>
              <a:t>País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8090407" y="2031873"/>
            <a:ext cx="196596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b="1">
                <a:latin typeface="Arial"/>
                <a:cs typeface="Arial"/>
              </a:rPr>
              <a:t>Requisitos</a:t>
            </a:r>
            <a:r>
              <a:rPr dirty="0" sz="1100" spc="-4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para</a:t>
            </a:r>
            <a:r>
              <a:rPr dirty="0" sz="1100" spc="-3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la</a:t>
            </a:r>
            <a:r>
              <a:rPr dirty="0" sz="1100" spc="-20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deducción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774293" y="4852161"/>
            <a:ext cx="10754995" cy="1287780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dirty="0" sz="1800" b="1" i="1">
                <a:latin typeface="Arial"/>
                <a:cs typeface="Arial"/>
              </a:rPr>
              <a:t>Recuerde</a:t>
            </a:r>
            <a:r>
              <a:rPr dirty="0" sz="1800" spc="-50" b="1" i="1">
                <a:latin typeface="Arial"/>
                <a:cs typeface="Arial"/>
              </a:rPr>
              <a:t> </a:t>
            </a:r>
            <a:r>
              <a:rPr dirty="0" sz="1800" spc="-20" b="1" i="1">
                <a:latin typeface="Arial"/>
                <a:cs typeface="Arial"/>
              </a:rPr>
              <a:t>que:</a:t>
            </a:r>
            <a:endParaRPr sz="1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430"/>
              </a:spcBef>
              <a:buFont typeface="Arial MT"/>
              <a:buChar char="•"/>
              <a:tabLst>
                <a:tab pos="355600" algn="l"/>
              </a:tabLst>
            </a:pPr>
            <a:r>
              <a:rPr dirty="0" sz="1800" i="1">
                <a:latin typeface="Arial"/>
                <a:cs typeface="Arial"/>
              </a:rPr>
              <a:t>El</a:t>
            </a:r>
            <a:r>
              <a:rPr dirty="0" sz="1800" spc="-35" i="1">
                <a:latin typeface="Arial"/>
                <a:cs typeface="Arial"/>
              </a:rPr>
              <a:t> </a:t>
            </a:r>
            <a:r>
              <a:rPr dirty="0" sz="1800" i="1">
                <a:latin typeface="Arial"/>
                <a:cs typeface="Arial"/>
              </a:rPr>
              <a:t>inmueble</a:t>
            </a:r>
            <a:r>
              <a:rPr dirty="0" sz="1800" spc="-5" i="1">
                <a:latin typeface="Arial"/>
                <a:cs typeface="Arial"/>
              </a:rPr>
              <a:t> </a:t>
            </a:r>
            <a:r>
              <a:rPr dirty="0" sz="1800" i="1">
                <a:latin typeface="Arial"/>
                <a:cs typeface="Arial"/>
              </a:rPr>
              <a:t>no</a:t>
            </a:r>
            <a:r>
              <a:rPr dirty="0" sz="1800" spc="-40" i="1">
                <a:latin typeface="Arial"/>
                <a:cs typeface="Arial"/>
              </a:rPr>
              <a:t> </a:t>
            </a:r>
            <a:r>
              <a:rPr dirty="0" sz="1800" i="1">
                <a:latin typeface="Arial"/>
                <a:cs typeface="Arial"/>
              </a:rPr>
              <a:t>debe</a:t>
            </a:r>
            <a:r>
              <a:rPr dirty="0" sz="1800" spc="-25" i="1">
                <a:latin typeface="Arial"/>
                <a:cs typeface="Arial"/>
              </a:rPr>
              <a:t> </a:t>
            </a:r>
            <a:r>
              <a:rPr dirty="0" sz="1800" i="1">
                <a:latin typeface="Arial"/>
                <a:cs typeface="Arial"/>
              </a:rPr>
              <a:t>de</a:t>
            </a:r>
            <a:r>
              <a:rPr dirty="0" sz="1800" spc="-30" i="1">
                <a:latin typeface="Arial"/>
                <a:cs typeface="Arial"/>
              </a:rPr>
              <a:t> </a:t>
            </a:r>
            <a:r>
              <a:rPr dirty="0" sz="1800" i="1">
                <a:latin typeface="Arial"/>
                <a:cs typeface="Arial"/>
              </a:rPr>
              <a:t>estar</a:t>
            </a:r>
            <a:r>
              <a:rPr dirty="0" sz="1800" spc="-30" i="1">
                <a:latin typeface="Arial"/>
                <a:cs typeface="Arial"/>
              </a:rPr>
              <a:t> </a:t>
            </a:r>
            <a:r>
              <a:rPr dirty="0" sz="1800" i="1">
                <a:latin typeface="Arial"/>
                <a:cs typeface="Arial"/>
              </a:rPr>
              <a:t>destinado</a:t>
            </a:r>
            <a:r>
              <a:rPr dirty="0" sz="1800" spc="-25" i="1">
                <a:latin typeface="Arial"/>
                <a:cs typeface="Arial"/>
              </a:rPr>
              <a:t> </a:t>
            </a:r>
            <a:r>
              <a:rPr dirty="0" sz="1800" i="1">
                <a:latin typeface="Arial"/>
                <a:cs typeface="Arial"/>
              </a:rPr>
              <a:t>exclusivamente para</a:t>
            </a:r>
            <a:r>
              <a:rPr dirty="0" sz="1800" spc="-30" i="1">
                <a:latin typeface="Arial"/>
                <a:cs typeface="Arial"/>
              </a:rPr>
              <a:t> </a:t>
            </a:r>
            <a:r>
              <a:rPr dirty="0" sz="1800" i="1">
                <a:latin typeface="Arial"/>
                <a:cs typeface="Arial"/>
              </a:rPr>
              <a:t>el</a:t>
            </a:r>
            <a:r>
              <a:rPr dirty="0" sz="1800" spc="-40" i="1">
                <a:latin typeface="Arial"/>
                <a:cs typeface="Arial"/>
              </a:rPr>
              <a:t> </a:t>
            </a:r>
            <a:r>
              <a:rPr dirty="0" sz="1800" i="1">
                <a:latin typeface="Arial"/>
                <a:cs typeface="Arial"/>
              </a:rPr>
              <a:t>desarrollo</a:t>
            </a:r>
            <a:r>
              <a:rPr dirty="0" sz="1800" spc="-15" i="1">
                <a:latin typeface="Arial"/>
                <a:cs typeface="Arial"/>
              </a:rPr>
              <a:t> </a:t>
            </a:r>
            <a:r>
              <a:rPr dirty="0" sz="1800" i="1">
                <a:latin typeface="Arial"/>
                <a:cs typeface="Arial"/>
              </a:rPr>
              <a:t>de</a:t>
            </a:r>
            <a:r>
              <a:rPr dirty="0" sz="1800" spc="-25" i="1">
                <a:latin typeface="Arial"/>
                <a:cs typeface="Arial"/>
              </a:rPr>
              <a:t> </a:t>
            </a:r>
            <a:r>
              <a:rPr dirty="0" sz="1800" i="1">
                <a:latin typeface="Arial"/>
                <a:cs typeface="Arial"/>
              </a:rPr>
              <a:t>actividades</a:t>
            </a:r>
            <a:r>
              <a:rPr dirty="0" sz="1800" spc="-20" i="1">
                <a:latin typeface="Arial"/>
                <a:cs typeface="Arial"/>
              </a:rPr>
              <a:t> </a:t>
            </a:r>
            <a:r>
              <a:rPr dirty="0" sz="1800" i="1">
                <a:latin typeface="Arial"/>
                <a:cs typeface="Arial"/>
              </a:rPr>
              <a:t>de</a:t>
            </a:r>
            <a:r>
              <a:rPr dirty="0" sz="1800" spc="-30" i="1">
                <a:latin typeface="Arial"/>
                <a:cs typeface="Arial"/>
              </a:rPr>
              <a:t> </a:t>
            </a:r>
            <a:r>
              <a:rPr dirty="0" sz="1800" i="1">
                <a:latin typeface="Arial"/>
                <a:cs typeface="Arial"/>
              </a:rPr>
              <a:t>negocio</a:t>
            </a:r>
            <a:r>
              <a:rPr dirty="0" sz="1800" spc="-25" i="1">
                <a:latin typeface="Arial"/>
                <a:cs typeface="Arial"/>
              </a:rPr>
              <a:t> </a:t>
            </a:r>
            <a:r>
              <a:rPr dirty="0" sz="1800" spc="-50" i="1">
                <a:latin typeface="Arial"/>
                <a:cs typeface="Arial"/>
              </a:rPr>
              <a:t>o </a:t>
            </a:r>
            <a:r>
              <a:rPr dirty="0" sz="1800" spc="-10" i="1">
                <a:latin typeface="Arial"/>
                <a:cs typeface="Arial"/>
              </a:rPr>
              <a:t>empresariales.</a:t>
            </a:r>
            <a:endParaRPr sz="18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434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1800" i="1">
                <a:latin typeface="Arial"/>
                <a:cs typeface="Arial"/>
              </a:rPr>
              <a:t>El</a:t>
            </a:r>
            <a:r>
              <a:rPr dirty="0" sz="1800" spc="-50" i="1">
                <a:latin typeface="Arial"/>
                <a:cs typeface="Arial"/>
              </a:rPr>
              <a:t> </a:t>
            </a:r>
            <a:r>
              <a:rPr dirty="0" sz="1800" i="1">
                <a:latin typeface="Arial"/>
                <a:cs typeface="Arial"/>
              </a:rPr>
              <a:t>inmueble</a:t>
            </a:r>
            <a:r>
              <a:rPr dirty="0" sz="1800" spc="-5" i="1">
                <a:latin typeface="Arial"/>
                <a:cs typeface="Arial"/>
              </a:rPr>
              <a:t> </a:t>
            </a:r>
            <a:r>
              <a:rPr dirty="0" sz="1800" i="1">
                <a:latin typeface="Arial"/>
                <a:cs typeface="Arial"/>
              </a:rPr>
              <a:t>debe</a:t>
            </a:r>
            <a:r>
              <a:rPr dirty="0" sz="1800" spc="-25" i="1">
                <a:latin typeface="Arial"/>
                <a:cs typeface="Arial"/>
              </a:rPr>
              <a:t> </a:t>
            </a:r>
            <a:r>
              <a:rPr dirty="0" sz="1800" i="1">
                <a:latin typeface="Arial"/>
                <a:cs typeface="Arial"/>
              </a:rPr>
              <a:t>ubicarse</a:t>
            </a:r>
            <a:r>
              <a:rPr dirty="0" sz="1800" spc="-25" i="1">
                <a:latin typeface="Arial"/>
                <a:cs typeface="Arial"/>
              </a:rPr>
              <a:t> </a:t>
            </a:r>
            <a:r>
              <a:rPr dirty="0" sz="1800" i="1">
                <a:latin typeface="Arial"/>
                <a:cs typeface="Arial"/>
              </a:rPr>
              <a:t>en</a:t>
            </a:r>
            <a:r>
              <a:rPr dirty="0" sz="1800" spc="-25" i="1">
                <a:latin typeface="Arial"/>
                <a:cs typeface="Arial"/>
              </a:rPr>
              <a:t> </a:t>
            </a:r>
            <a:r>
              <a:rPr dirty="0" sz="1800" i="1">
                <a:latin typeface="Arial"/>
                <a:cs typeface="Arial"/>
              </a:rPr>
              <a:t>el</a:t>
            </a:r>
            <a:r>
              <a:rPr dirty="0" sz="1800" spc="-25" i="1">
                <a:latin typeface="Arial"/>
                <a:cs typeface="Arial"/>
              </a:rPr>
              <a:t> </a:t>
            </a:r>
            <a:r>
              <a:rPr dirty="0" sz="1800" spc="-10" i="1">
                <a:latin typeface="Arial"/>
                <a:cs typeface="Arial"/>
              </a:rPr>
              <a:t>Perú.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3855973" y="2249677"/>
            <a:ext cx="2595245" cy="682625"/>
            <a:chOff x="3855973" y="2249677"/>
            <a:chExt cx="2595245" cy="682625"/>
          </a:xfrm>
        </p:grpSpPr>
        <p:sp>
          <p:nvSpPr>
            <p:cNvPr id="6" name="object 6" descr=""/>
            <p:cNvSpPr/>
            <p:nvPr/>
          </p:nvSpPr>
          <p:spPr>
            <a:xfrm>
              <a:off x="3868673" y="2262377"/>
              <a:ext cx="2569845" cy="657225"/>
            </a:xfrm>
            <a:custGeom>
              <a:avLst/>
              <a:gdLst/>
              <a:ahLst/>
              <a:cxnLst/>
              <a:rect l="l" t="t" r="r" b="b"/>
              <a:pathLst>
                <a:path w="2569845" h="657225">
                  <a:moveTo>
                    <a:pt x="2459990" y="0"/>
                  </a:moveTo>
                  <a:lnTo>
                    <a:pt x="0" y="0"/>
                  </a:lnTo>
                  <a:lnTo>
                    <a:pt x="0" y="656844"/>
                  </a:lnTo>
                  <a:lnTo>
                    <a:pt x="2459990" y="656844"/>
                  </a:lnTo>
                  <a:lnTo>
                    <a:pt x="2502598" y="648239"/>
                  </a:lnTo>
                  <a:lnTo>
                    <a:pt x="2537396" y="624776"/>
                  </a:lnTo>
                  <a:lnTo>
                    <a:pt x="2560859" y="589978"/>
                  </a:lnTo>
                  <a:lnTo>
                    <a:pt x="2569464" y="547370"/>
                  </a:lnTo>
                  <a:lnTo>
                    <a:pt x="2569464" y="109474"/>
                  </a:lnTo>
                  <a:lnTo>
                    <a:pt x="2560859" y="66865"/>
                  </a:lnTo>
                  <a:lnTo>
                    <a:pt x="2537396" y="32067"/>
                  </a:lnTo>
                  <a:lnTo>
                    <a:pt x="2502598" y="8604"/>
                  </a:lnTo>
                  <a:lnTo>
                    <a:pt x="2459990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868673" y="2262377"/>
              <a:ext cx="2569845" cy="657225"/>
            </a:xfrm>
            <a:custGeom>
              <a:avLst/>
              <a:gdLst/>
              <a:ahLst/>
              <a:cxnLst/>
              <a:rect l="l" t="t" r="r" b="b"/>
              <a:pathLst>
                <a:path w="2569845" h="657225">
                  <a:moveTo>
                    <a:pt x="2569464" y="109474"/>
                  </a:moveTo>
                  <a:lnTo>
                    <a:pt x="2569464" y="547370"/>
                  </a:lnTo>
                  <a:lnTo>
                    <a:pt x="2560859" y="589978"/>
                  </a:lnTo>
                  <a:lnTo>
                    <a:pt x="2537396" y="624776"/>
                  </a:lnTo>
                  <a:lnTo>
                    <a:pt x="2502598" y="648239"/>
                  </a:lnTo>
                  <a:lnTo>
                    <a:pt x="2459990" y="656844"/>
                  </a:lnTo>
                  <a:lnTo>
                    <a:pt x="0" y="656844"/>
                  </a:lnTo>
                  <a:lnTo>
                    <a:pt x="0" y="0"/>
                  </a:lnTo>
                  <a:lnTo>
                    <a:pt x="2459990" y="0"/>
                  </a:lnTo>
                  <a:lnTo>
                    <a:pt x="2502598" y="8604"/>
                  </a:lnTo>
                  <a:lnTo>
                    <a:pt x="2537396" y="32067"/>
                  </a:lnTo>
                  <a:lnTo>
                    <a:pt x="2560859" y="66865"/>
                  </a:lnTo>
                  <a:lnTo>
                    <a:pt x="2569464" y="109474"/>
                  </a:lnTo>
                  <a:close/>
                </a:path>
              </a:pathLst>
            </a:custGeom>
            <a:ln w="25400">
              <a:solidFill>
                <a:srgbClr val="F7954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3881373" y="2378201"/>
            <a:ext cx="2524760" cy="393700"/>
          </a:xfrm>
          <a:prstGeom prst="rect">
            <a:avLst/>
          </a:prstGeom>
        </p:spPr>
        <p:txBody>
          <a:bodyPr wrap="square" lIns="0" tIns="40640" rIns="0" bIns="0" rtlCol="0" vert="horz">
            <a:spAutoFit/>
          </a:bodyPr>
          <a:lstStyle/>
          <a:p>
            <a:pPr marL="151130" marR="120014" indent="-114300">
              <a:lnSpc>
                <a:spcPts val="1340"/>
              </a:lnSpc>
              <a:spcBef>
                <a:spcPts val="320"/>
              </a:spcBef>
              <a:buFont typeface="Arial MT"/>
              <a:buChar char="•"/>
              <a:tabLst>
                <a:tab pos="151130" algn="l"/>
              </a:tabLst>
            </a:pPr>
            <a:r>
              <a:rPr dirty="0" sz="1300" b="1">
                <a:solidFill>
                  <a:srgbClr val="000066"/>
                </a:solidFill>
                <a:latin typeface="Arial"/>
                <a:cs typeface="Arial"/>
              </a:rPr>
              <a:t>Arrendamiento</a:t>
            </a:r>
            <a:r>
              <a:rPr dirty="0" sz="1300" spc="-70" b="1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dirty="0" sz="1300" spc="-50" b="1">
                <a:solidFill>
                  <a:srgbClr val="000066"/>
                </a:solidFill>
                <a:latin typeface="Arial"/>
                <a:cs typeface="Arial"/>
              </a:rPr>
              <a:t>o </a:t>
            </a:r>
            <a:r>
              <a:rPr dirty="0" sz="1300" spc="-10" b="1">
                <a:solidFill>
                  <a:srgbClr val="000066"/>
                </a:solidFill>
                <a:latin typeface="Arial"/>
                <a:cs typeface="Arial"/>
              </a:rPr>
              <a:t>subarrendamiento</a:t>
            </a:r>
            <a:r>
              <a:rPr dirty="0" sz="1300" spc="10" b="1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dirty="0" sz="1300" b="1">
                <a:solidFill>
                  <a:srgbClr val="000066"/>
                </a:solidFill>
                <a:latin typeface="Arial"/>
                <a:cs typeface="Arial"/>
              </a:rPr>
              <a:t>de</a:t>
            </a:r>
            <a:r>
              <a:rPr dirty="0" sz="1300" spc="-15" b="1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dirty="0" sz="1300" spc="-10" b="1">
                <a:solidFill>
                  <a:srgbClr val="000066"/>
                </a:solidFill>
                <a:latin typeface="Arial"/>
                <a:cs typeface="Arial"/>
              </a:rPr>
              <a:t>bienes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2411222" y="2167382"/>
            <a:ext cx="1470660" cy="847090"/>
            <a:chOff x="2411222" y="2167382"/>
            <a:chExt cx="1470660" cy="847090"/>
          </a:xfrm>
        </p:grpSpPr>
        <p:sp>
          <p:nvSpPr>
            <p:cNvPr id="10" name="object 10" descr=""/>
            <p:cNvSpPr/>
            <p:nvPr/>
          </p:nvSpPr>
          <p:spPr>
            <a:xfrm>
              <a:off x="2423922" y="2180082"/>
              <a:ext cx="1445260" cy="821690"/>
            </a:xfrm>
            <a:custGeom>
              <a:avLst/>
              <a:gdLst/>
              <a:ahLst/>
              <a:cxnLst/>
              <a:rect l="l" t="t" r="r" b="b"/>
              <a:pathLst>
                <a:path w="1445260" h="821689">
                  <a:moveTo>
                    <a:pt x="1307845" y="0"/>
                  </a:moveTo>
                  <a:lnTo>
                    <a:pt x="136905" y="0"/>
                  </a:lnTo>
                  <a:lnTo>
                    <a:pt x="93650" y="6983"/>
                  </a:lnTo>
                  <a:lnTo>
                    <a:pt x="56071" y="26428"/>
                  </a:lnTo>
                  <a:lnTo>
                    <a:pt x="26428" y="56071"/>
                  </a:lnTo>
                  <a:lnTo>
                    <a:pt x="6983" y="93650"/>
                  </a:lnTo>
                  <a:lnTo>
                    <a:pt x="0" y="136905"/>
                  </a:lnTo>
                  <a:lnTo>
                    <a:pt x="0" y="684529"/>
                  </a:lnTo>
                  <a:lnTo>
                    <a:pt x="6983" y="727785"/>
                  </a:lnTo>
                  <a:lnTo>
                    <a:pt x="26428" y="765364"/>
                  </a:lnTo>
                  <a:lnTo>
                    <a:pt x="56071" y="795007"/>
                  </a:lnTo>
                  <a:lnTo>
                    <a:pt x="93650" y="814452"/>
                  </a:lnTo>
                  <a:lnTo>
                    <a:pt x="136905" y="821435"/>
                  </a:lnTo>
                  <a:lnTo>
                    <a:pt x="1307845" y="821435"/>
                  </a:lnTo>
                  <a:lnTo>
                    <a:pt x="1351101" y="814452"/>
                  </a:lnTo>
                  <a:lnTo>
                    <a:pt x="1388680" y="795007"/>
                  </a:lnTo>
                  <a:lnTo>
                    <a:pt x="1418323" y="765364"/>
                  </a:lnTo>
                  <a:lnTo>
                    <a:pt x="1437768" y="727785"/>
                  </a:lnTo>
                  <a:lnTo>
                    <a:pt x="1444752" y="684529"/>
                  </a:lnTo>
                  <a:lnTo>
                    <a:pt x="1444752" y="136905"/>
                  </a:lnTo>
                  <a:lnTo>
                    <a:pt x="1437768" y="93650"/>
                  </a:lnTo>
                  <a:lnTo>
                    <a:pt x="1418323" y="56071"/>
                  </a:lnTo>
                  <a:lnTo>
                    <a:pt x="1388680" y="26428"/>
                  </a:lnTo>
                  <a:lnTo>
                    <a:pt x="1351101" y="6983"/>
                  </a:lnTo>
                  <a:lnTo>
                    <a:pt x="130784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2423922" y="2180082"/>
              <a:ext cx="1445260" cy="821690"/>
            </a:xfrm>
            <a:custGeom>
              <a:avLst/>
              <a:gdLst/>
              <a:ahLst/>
              <a:cxnLst/>
              <a:rect l="l" t="t" r="r" b="b"/>
              <a:pathLst>
                <a:path w="1445260" h="821689">
                  <a:moveTo>
                    <a:pt x="0" y="136905"/>
                  </a:moveTo>
                  <a:lnTo>
                    <a:pt x="6983" y="93650"/>
                  </a:lnTo>
                  <a:lnTo>
                    <a:pt x="26428" y="56071"/>
                  </a:lnTo>
                  <a:lnTo>
                    <a:pt x="56071" y="26428"/>
                  </a:lnTo>
                  <a:lnTo>
                    <a:pt x="93650" y="6983"/>
                  </a:lnTo>
                  <a:lnTo>
                    <a:pt x="136905" y="0"/>
                  </a:lnTo>
                  <a:lnTo>
                    <a:pt x="1307845" y="0"/>
                  </a:lnTo>
                  <a:lnTo>
                    <a:pt x="1351101" y="6983"/>
                  </a:lnTo>
                  <a:lnTo>
                    <a:pt x="1388680" y="26428"/>
                  </a:lnTo>
                  <a:lnTo>
                    <a:pt x="1418323" y="56071"/>
                  </a:lnTo>
                  <a:lnTo>
                    <a:pt x="1437768" y="93650"/>
                  </a:lnTo>
                  <a:lnTo>
                    <a:pt x="1444752" y="136905"/>
                  </a:lnTo>
                  <a:lnTo>
                    <a:pt x="1444752" y="684529"/>
                  </a:lnTo>
                  <a:lnTo>
                    <a:pt x="1437768" y="727785"/>
                  </a:lnTo>
                  <a:lnTo>
                    <a:pt x="1418323" y="765364"/>
                  </a:lnTo>
                  <a:lnTo>
                    <a:pt x="1388680" y="795007"/>
                  </a:lnTo>
                  <a:lnTo>
                    <a:pt x="1351101" y="814452"/>
                  </a:lnTo>
                  <a:lnTo>
                    <a:pt x="1307845" y="821435"/>
                  </a:lnTo>
                  <a:lnTo>
                    <a:pt x="136905" y="821435"/>
                  </a:lnTo>
                  <a:lnTo>
                    <a:pt x="93650" y="814452"/>
                  </a:lnTo>
                  <a:lnTo>
                    <a:pt x="56071" y="795007"/>
                  </a:lnTo>
                  <a:lnTo>
                    <a:pt x="26428" y="765364"/>
                  </a:lnTo>
                  <a:lnTo>
                    <a:pt x="6983" y="727785"/>
                  </a:lnTo>
                  <a:lnTo>
                    <a:pt x="0" y="684529"/>
                  </a:lnTo>
                  <a:lnTo>
                    <a:pt x="0" y="136905"/>
                  </a:lnTo>
                  <a:close/>
                </a:path>
              </a:pathLst>
            </a:custGeom>
            <a:ln w="25400">
              <a:solidFill>
                <a:srgbClr val="DF863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2737230" y="2316226"/>
            <a:ext cx="818515" cy="5080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895"/>
              </a:lnSpc>
              <a:spcBef>
                <a:spcPts val="105"/>
              </a:spcBef>
            </a:pPr>
            <a:r>
              <a:rPr dirty="0" sz="1700" b="1">
                <a:solidFill>
                  <a:srgbClr val="000066"/>
                </a:solidFill>
                <a:latin typeface="Arial"/>
                <a:cs typeface="Arial"/>
              </a:rPr>
              <a:t>Gasto</a:t>
            </a:r>
            <a:r>
              <a:rPr dirty="0" sz="1700" spc="-15" b="1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dirty="0" sz="1700" spc="-50" b="1">
                <a:solidFill>
                  <a:srgbClr val="000066"/>
                </a:solidFill>
                <a:latin typeface="Arial"/>
                <a:cs typeface="Arial"/>
              </a:rPr>
              <a:t>a</a:t>
            </a:r>
            <a:endParaRPr sz="1700">
              <a:latin typeface="Arial"/>
              <a:cs typeface="Arial"/>
            </a:endParaRPr>
          </a:p>
          <a:p>
            <a:pPr marL="17145">
              <a:lnSpc>
                <a:spcPts val="1895"/>
              </a:lnSpc>
            </a:pPr>
            <a:r>
              <a:rPr dirty="0" sz="1700" spc="-10" b="1">
                <a:solidFill>
                  <a:srgbClr val="000066"/>
                </a:solidFill>
                <a:latin typeface="Arial"/>
                <a:cs typeface="Arial"/>
              </a:rPr>
              <a:t>deducir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13" name="object 13" descr=""/>
          <p:cNvGrpSpPr/>
          <p:nvPr/>
        </p:nvGrpSpPr>
        <p:grpSpPr>
          <a:xfrm>
            <a:off x="3855973" y="3112261"/>
            <a:ext cx="2595245" cy="680720"/>
            <a:chOff x="3855973" y="3112261"/>
            <a:chExt cx="2595245" cy="680720"/>
          </a:xfrm>
        </p:grpSpPr>
        <p:sp>
          <p:nvSpPr>
            <p:cNvPr id="14" name="object 14" descr=""/>
            <p:cNvSpPr/>
            <p:nvPr/>
          </p:nvSpPr>
          <p:spPr>
            <a:xfrm>
              <a:off x="3868673" y="3124961"/>
              <a:ext cx="2569845" cy="655320"/>
            </a:xfrm>
            <a:custGeom>
              <a:avLst/>
              <a:gdLst/>
              <a:ahLst/>
              <a:cxnLst/>
              <a:rect l="l" t="t" r="r" b="b"/>
              <a:pathLst>
                <a:path w="2569845" h="655320">
                  <a:moveTo>
                    <a:pt x="2460243" y="0"/>
                  </a:moveTo>
                  <a:lnTo>
                    <a:pt x="0" y="0"/>
                  </a:lnTo>
                  <a:lnTo>
                    <a:pt x="0" y="655319"/>
                  </a:lnTo>
                  <a:lnTo>
                    <a:pt x="2460243" y="655319"/>
                  </a:lnTo>
                  <a:lnTo>
                    <a:pt x="2502759" y="646737"/>
                  </a:lnTo>
                  <a:lnTo>
                    <a:pt x="2537475" y="623331"/>
                  </a:lnTo>
                  <a:lnTo>
                    <a:pt x="2560881" y="588615"/>
                  </a:lnTo>
                  <a:lnTo>
                    <a:pt x="2569464" y="546100"/>
                  </a:lnTo>
                  <a:lnTo>
                    <a:pt x="2569464" y="109220"/>
                  </a:lnTo>
                  <a:lnTo>
                    <a:pt x="2560881" y="66704"/>
                  </a:lnTo>
                  <a:lnTo>
                    <a:pt x="2537475" y="31988"/>
                  </a:lnTo>
                  <a:lnTo>
                    <a:pt x="2502759" y="8582"/>
                  </a:lnTo>
                  <a:lnTo>
                    <a:pt x="2460243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3868673" y="3124961"/>
              <a:ext cx="2569845" cy="655320"/>
            </a:xfrm>
            <a:custGeom>
              <a:avLst/>
              <a:gdLst/>
              <a:ahLst/>
              <a:cxnLst/>
              <a:rect l="l" t="t" r="r" b="b"/>
              <a:pathLst>
                <a:path w="2569845" h="655320">
                  <a:moveTo>
                    <a:pt x="2569464" y="109220"/>
                  </a:moveTo>
                  <a:lnTo>
                    <a:pt x="2569464" y="546100"/>
                  </a:lnTo>
                  <a:lnTo>
                    <a:pt x="2560881" y="588615"/>
                  </a:lnTo>
                  <a:lnTo>
                    <a:pt x="2537475" y="623331"/>
                  </a:lnTo>
                  <a:lnTo>
                    <a:pt x="2502759" y="646737"/>
                  </a:lnTo>
                  <a:lnTo>
                    <a:pt x="2460243" y="655319"/>
                  </a:lnTo>
                  <a:lnTo>
                    <a:pt x="0" y="655319"/>
                  </a:lnTo>
                  <a:lnTo>
                    <a:pt x="0" y="0"/>
                  </a:lnTo>
                  <a:lnTo>
                    <a:pt x="2460243" y="0"/>
                  </a:lnTo>
                  <a:lnTo>
                    <a:pt x="2502759" y="8582"/>
                  </a:lnTo>
                  <a:lnTo>
                    <a:pt x="2537475" y="31988"/>
                  </a:lnTo>
                  <a:lnTo>
                    <a:pt x="2560881" y="66704"/>
                  </a:lnTo>
                  <a:lnTo>
                    <a:pt x="2569464" y="109220"/>
                  </a:lnTo>
                  <a:close/>
                </a:path>
              </a:pathLst>
            </a:custGeom>
            <a:ln w="25400">
              <a:solidFill>
                <a:srgbClr val="F7954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3881373" y="3225799"/>
            <a:ext cx="2525395" cy="42290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51130" indent="-1143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151130" algn="l"/>
              </a:tabLst>
            </a:pPr>
            <a:r>
              <a:rPr dirty="0" sz="1300" b="1">
                <a:solidFill>
                  <a:srgbClr val="000066"/>
                </a:solidFill>
                <a:latin typeface="Arial"/>
                <a:cs typeface="Arial"/>
              </a:rPr>
              <a:t>Íntegro</a:t>
            </a:r>
            <a:r>
              <a:rPr dirty="0" sz="1300" spc="-55" b="1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dirty="0" sz="1300" b="1">
                <a:solidFill>
                  <a:srgbClr val="000066"/>
                </a:solidFill>
                <a:latin typeface="Arial"/>
                <a:cs typeface="Arial"/>
              </a:rPr>
              <a:t>del</a:t>
            </a:r>
            <a:r>
              <a:rPr dirty="0" sz="1300" spc="-55" b="1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dirty="0" sz="1300" b="1">
                <a:solidFill>
                  <a:srgbClr val="000066"/>
                </a:solidFill>
                <a:latin typeface="Arial"/>
                <a:cs typeface="Arial"/>
              </a:rPr>
              <a:t>alquiler</a:t>
            </a:r>
            <a:r>
              <a:rPr dirty="0" sz="1300" spc="-50" b="1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dirty="0" sz="1300" spc="-10" b="1">
                <a:solidFill>
                  <a:srgbClr val="000066"/>
                </a:solidFill>
                <a:latin typeface="Arial"/>
                <a:cs typeface="Arial"/>
              </a:rPr>
              <a:t>pagado</a:t>
            </a:r>
            <a:endParaRPr sz="1300">
              <a:latin typeface="Arial"/>
              <a:cs typeface="Arial"/>
            </a:endParaRPr>
          </a:p>
          <a:p>
            <a:pPr marL="151130" indent="-114300">
              <a:lnSpc>
                <a:spcPct val="100000"/>
              </a:lnSpc>
              <a:spcBef>
                <a:spcPts val="10"/>
              </a:spcBef>
              <a:buFont typeface="Arial MT"/>
              <a:buChar char="•"/>
              <a:tabLst>
                <a:tab pos="151130" algn="l"/>
              </a:tabLst>
            </a:pPr>
            <a:r>
              <a:rPr dirty="0" sz="1300" spc="-25" b="1">
                <a:solidFill>
                  <a:srgbClr val="000066"/>
                </a:solidFill>
                <a:latin typeface="Arial"/>
                <a:cs typeface="Arial"/>
              </a:rPr>
              <a:t>IGV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7" name="object 17" descr=""/>
          <p:cNvGrpSpPr/>
          <p:nvPr/>
        </p:nvGrpSpPr>
        <p:grpSpPr>
          <a:xfrm>
            <a:off x="2411222" y="3029966"/>
            <a:ext cx="1470660" cy="845819"/>
            <a:chOff x="2411222" y="3029966"/>
            <a:chExt cx="1470660" cy="845819"/>
          </a:xfrm>
        </p:grpSpPr>
        <p:sp>
          <p:nvSpPr>
            <p:cNvPr id="18" name="object 18" descr=""/>
            <p:cNvSpPr/>
            <p:nvPr/>
          </p:nvSpPr>
          <p:spPr>
            <a:xfrm>
              <a:off x="2423922" y="3042666"/>
              <a:ext cx="1445260" cy="820419"/>
            </a:xfrm>
            <a:custGeom>
              <a:avLst/>
              <a:gdLst/>
              <a:ahLst/>
              <a:cxnLst/>
              <a:rect l="l" t="t" r="r" b="b"/>
              <a:pathLst>
                <a:path w="1445260" h="820420">
                  <a:moveTo>
                    <a:pt x="1308100" y="0"/>
                  </a:moveTo>
                  <a:lnTo>
                    <a:pt x="136651" y="0"/>
                  </a:lnTo>
                  <a:lnTo>
                    <a:pt x="93471" y="6969"/>
                  </a:lnTo>
                  <a:lnTo>
                    <a:pt x="55961" y="26375"/>
                  </a:lnTo>
                  <a:lnTo>
                    <a:pt x="26375" y="55961"/>
                  </a:lnTo>
                  <a:lnTo>
                    <a:pt x="6969" y="93472"/>
                  </a:lnTo>
                  <a:lnTo>
                    <a:pt x="0" y="136651"/>
                  </a:lnTo>
                  <a:lnTo>
                    <a:pt x="0" y="683260"/>
                  </a:lnTo>
                  <a:lnTo>
                    <a:pt x="6969" y="726440"/>
                  </a:lnTo>
                  <a:lnTo>
                    <a:pt x="26375" y="763950"/>
                  </a:lnTo>
                  <a:lnTo>
                    <a:pt x="55961" y="793536"/>
                  </a:lnTo>
                  <a:lnTo>
                    <a:pt x="93471" y="812942"/>
                  </a:lnTo>
                  <a:lnTo>
                    <a:pt x="136651" y="819912"/>
                  </a:lnTo>
                  <a:lnTo>
                    <a:pt x="1308100" y="819912"/>
                  </a:lnTo>
                  <a:lnTo>
                    <a:pt x="1351280" y="812942"/>
                  </a:lnTo>
                  <a:lnTo>
                    <a:pt x="1388790" y="793536"/>
                  </a:lnTo>
                  <a:lnTo>
                    <a:pt x="1418376" y="763950"/>
                  </a:lnTo>
                  <a:lnTo>
                    <a:pt x="1437782" y="726440"/>
                  </a:lnTo>
                  <a:lnTo>
                    <a:pt x="1444752" y="683260"/>
                  </a:lnTo>
                  <a:lnTo>
                    <a:pt x="1444752" y="136651"/>
                  </a:lnTo>
                  <a:lnTo>
                    <a:pt x="1437782" y="93471"/>
                  </a:lnTo>
                  <a:lnTo>
                    <a:pt x="1418376" y="55961"/>
                  </a:lnTo>
                  <a:lnTo>
                    <a:pt x="1388790" y="26375"/>
                  </a:lnTo>
                  <a:lnTo>
                    <a:pt x="1351279" y="6969"/>
                  </a:lnTo>
                  <a:lnTo>
                    <a:pt x="13081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2423922" y="3042666"/>
              <a:ext cx="1445260" cy="820419"/>
            </a:xfrm>
            <a:custGeom>
              <a:avLst/>
              <a:gdLst/>
              <a:ahLst/>
              <a:cxnLst/>
              <a:rect l="l" t="t" r="r" b="b"/>
              <a:pathLst>
                <a:path w="1445260" h="820420">
                  <a:moveTo>
                    <a:pt x="0" y="136651"/>
                  </a:moveTo>
                  <a:lnTo>
                    <a:pt x="6969" y="93472"/>
                  </a:lnTo>
                  <a:lnTo>
                    <a:pt x="26375" y="55961"/>
                  </a:lnTo>
                  <a:lnTo>
                    <a:pt x="55961" y="26375"/>
                  </a:lnTo>
                  <a:lnTo>
                    <a:pt x="93471" y="6969"/>
                  </a:lnTo>
                  <a:lnTo>
                    <a:pt x="136651" y="0"/>
                  </a:lnTo>
                  <a:lnTo>
                    <a:pt x="1308100" y="0"/>
                  </a:lnTo>
                  <a:lnTo>
                    <a:pt x="1351279" y="6969"/>
                  </a:lnTo>
                  <a:lnTo>
                    <a:pt x="1388790" y="26375"/>
                  </a:lnTo>
                  <a:lnTo>
                    <a:pt x="1418376" y="55961"/>
                  </a:lnTo>
                  <a:lnTo>
                    <a:pt x="1437782" y="93471"/>
                  </a:lnTo>
                  <a:lnTo>
                    <a:pt x="1444752" y="136651"/>
                  </a:lnTo>
                  <a:lnTo>
                    <a:pt x="1444752" y="683260"/>
                  </a:lnTo>
                  <a:lnTo>
                    <a:pt x="1437782" y="726440"/>
                  </a:lnTo>
                  <a:lnTo>
                    <a:pt x="1418376" y="763950"/>
                  </a:lnTo>
                  <a:lnTo>
                    <a:pt x="1388790" y="793536"/>
                  </a:lnTo>
                  <a:lnTo>
                    <a:pt x="1351280" y="812942"/>
                  </a:lnTo>
                  <a:lnTo>
                    <a:pt x="1308100" y="819912"/>
                  </a:lnTo>
                  <a:lnTo>
                    <a:pt x="136651" y="819912"/>
                  </a:lnTo>
                  <a:lnTo>
                    <a:pt x="93471" y="812942"/>
                  </a:lnTo>
                  <a:lnTo>
                    <a:pt x="55961" y="793536"/>
                  </a:lnTo>
                  <a:lnTo>
                    <a:pt x="26375" y="763950"/>
                  </a:lnTo>
                  <a:lnTo>
                    <a:pt x="6969" y="726440"/>
                  </a:lnTo>
                  <a:lnTo>
                    <a:pt x="0" y="683260"/>
                  </a:lnTo>
                  <a:lnTo>
                    <a:pt x="0" y="136651"/>
                  </a:lnTo>
                  <a:close/>
                </a:path>
              </a:pathLst>
            </a:custGeom>
            <a:ln w="25400">
              <a:solidFill>
                <a:srgbClr val="DF863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2545207" y="3177997"/>
            <a:ext cx="1202055" cy="508000"/>
          </a:xfrm>
          <a:prstGeom prst="rect">
            <a:avLst/>
          </a:prstGeom>
        </p:spPr>
        <p:txBody>
          <a:bodyPr wrap="square" lIns="0" tIns="51435" rIns="0" bIns="0" rtlCol="0" vert="horz">
            <a:spAutoFit/>
          </a:bodyPr>
          <a:lstStyle/>
          <a:p>
            <a:pPr marL="196850" marR="5080" indent="-184785">
              <a:lnSpc>
                <a:spcPts val="1750"/>
              </a:lnSpc>
              <a:spcBef>
                <a:spcPts val="405"/>
              </a:spcBef>
            </a:pPr>
            <a:r>
              <a:rPr dirty="0" sz="1700" b="1">
                <a:solidFill>
                  <a:srgbClr val="000066"/>
                </a:solidFill>
                <a:latin typeface="Arial"/>
                <a:cs typeface="Arial"/>
              </a:rPr>
              <a:t>Concepto</a:t>
            </a:r>
            <a:r>
              <a:rPr dirty="0" sz="1700" spc="-35" b="1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dirty="0" sz="1700" spc="-50" b="1">
                <a:solidFill>
                  <a:srgbClr val="000066"/>
                </a:solidFill>
                <a:latin typeface="Arial"/>
                <a:cs typeface="Arial"/>
              </a:rPr>
              <a:t>a </a:t>
            </a:r>
            <a:r>
              <a:rPr dirty="0" sz="1700" spc="-10" b="1">
                <a:solidFill>
                  <a:srgbClr val="000066"/>
                </a:solidFill>
                <a:latin typeface="Arial"/>
                <a:cs typeface="Arial"/>
              </a:rPr>
              <a:t>Deducir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21" name="object 21" descr=""/>
          <p:cNvGrpSpPr/>
          <p:nvPr/>
        </p:nvGrpSpPr>
        <p:grpSpPr>
          <a:xfrm>
            <a:off x="3855973" y="3973321"/>
            <a:ext cx="2595245" cy="682625"/>
            <a:chOff x="3855973" y="3973321"/>
            <a:chExt cx="2595245" cy="682625"/>
          </a:xfrm>
        </p:grpSpPr>
        <p:sp>
          <p:nvSpPr>
            <p:cNvPr id="22" name="object 22" descr=""/>
            <p:cNvSpPr/>
            <p:nvPr/>
          </p:nvSpPr>
          <p:spPr>
            <a:xfrm>
              <a:off x="3868673" y="3986021"/>
              <a:ext cx="2569845" cy="657225"/>
            </a:xfrm>
            <a:custGeom>
              <a:avLst/>
              <a:gdLst/>
              <a:ahLst/>
              <a:cxnLst/>
              <a:rect l="l" t="t" r="r" b="b"/>
              <a:pathLst>
                <a:path w="2569845" h="657225">
                  <a:moveTo>
                    <a:pt x="2459990" y="0"/>
                  </a:moveTo>
                  <a:lnTo>
                    <a:pt x="0" y="0"/>
                  </a:lnTo>
                  <a:lnTo>
                    <a:pt x="0" y="656844"/>
                  </a:lnTo>
                  <a:lnTo>
                    <a:pt x="2459990" y="656844"/>
                  </a:lnTo>
                  <a:lnTo>
                    <a:pt x="2502598" y="648239"/>
                  </a:lnTo>
                  <a:lnTo>
                    <a:pt x="2537396" y="624776"/>
                  </a:lnTo>
                  <a:lnTo>
                    <a:pt x="2560859" y="589978"/>
                  </a:lnTo>
                  <a:lnTo>
                    <a:pt x="2569464" y="547369"/>
                  </a:lnTo>
                  <a:lnTo>
                    <a:pt x="2569464" y="109473"/>
                  </a:lnTo>
                  <a:lnTo>
                    <a:pt x="2560859" y="66865"/>
                  </a:lnTo>
                  <a:lnTo>
                    <a:pt x="2537396" y="32067"/>
                  </a:lnTo>
                  <a:lnTo>
                    <a:pt x="2502598" y="8604"/>
                  </a:lnTo>
                  <a:lnTo>
                    <a:pt x="2459990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3868673" y="3986021"/>
              <a:ext cx="2569845" cy="657225"/>
            </a:xfrm>
            <a:custGeom>
              <a:avLst/>
              <a:gdLst/>
              <a:ahLst/>
              <a:cxnLst/>
              <a:rect l="l" t="t" r="r" b="b"/>
              <a:pathLst>
                <a:path w="2569845" h="657225">
                  <a:moveTo>
                    <a:pt x="2569464" y="109473"/>
                  </a:moveTo>
                  <a:lnTo>
                    <a:pt x="2569464" y="547369"/>
                  </a:lnTo>
                  <a:lnTo>
                    <a:pt x="2560859" y="589978"/>
                  </a:lnTo>
                  <a:lnTo>
                    <a:pt x="2537396" y="624776"/>
                  </a:lnTo>
                  <a:lnTo>
                    <a:pt x="2502598" y="648239"/>
                  </a:lnTo>
                  <a:lnTo>
                    <a:pt x="2459990" y="656844"/>
                  </a:lnTo>
                  <a:lnTo>
                    <a:pt x="0" y="656844"/>
                  </a:lnTo>
                  <a:lnTo>
                    <a:pt x="0" y="0"/>
                  </a:lnTo>
                  <a:lnTo>
                    <a:pt x="2459990" y="0"/>
                  </a:lnTo>
                  <a:lnTo>
                    <a:pt x="2502598" y="8604"/>
                  </a:lnTo>
                  <a:lnTo>
                    <a:pt x="2537396" y="32067"/>
                  </a:lnTo>
                  <a:lnTo>
                    <a:pt x="2560859" y="66865"/>
                  </a:lnTo>
                  <a:lnTo>
                    <a:pt x="2569464" y="109473"/>
                  </a:lnTo>
                  <a:close/>
                </a:path>
              </a:pathLst>
            </a:custGeom>
            <a:ln w="25399">
              <a:solidFill>
                <a:srgbClr val="F7954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 descr=""/>
          <p:cNvSpPr txBox="1"/>
          <p:nvPr/>
        </p:nvSpPr>
        <p:spPr>
          <a:xfrm>
            <a:off x="3881373" y="4187444"/>
            <a:ext cx="252476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51130" indent="-1143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151130" algn="l"/>
              </a:tabLst>
            </a:pPr>
            <a:r>
              <a:rPr dirty="0" sz="1300" b="1">
                <a:solidFill>
                  <a:srgbClr val="000066"/>
                </a:solidFill>
                <a:latin typeface="Arial"/>
                <a:cs typeface="Arial"/>
              </a:rPr>
              <a:t>30</a:t>
            </a:r>
            <a:r>
              <a:rPr dirty="0" sz="1300" spc="-10" b="1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dirty="0" sz="1300" spc="-50" b="1">
                <a:solidFill>
                  <a:srgbClr val="000066"/>
                </a:solidFill>
                <a:latin typeface="Arial"/>
                <a:cs typeface="Arial"/>
              </a:rPr>
              <a:t>%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25" name="object 25" descr=""/>
          <p:cNvGrpSpPr/>
          <p:nvPr/>
        </p:nvGrpSpPr>
        <p:grpSpPr>
          <a:xfrm>
            <a:off x="2411222" y="3891026"/>
            <a:ext cx="1470660" cy="847090"/>
            <a:chOff x="2411222" y="3891026"/>
            <a:chExt cx="1470660" cy="847090"/>
          </a:xfrm>
        </p:grpSpPr>
        <p:sp>
          <p:nvSpPr>
            <p:cNvPr id="26" name="object 26" descr=""/>
            <p:cNvSpPr/>
            <p:nvPr/>
          </p:nvSpPr>
          <p:spPr>
            <a:xfrm>
              <a:off x="2423922" y="3903726"/>
              <a:ext cx="1445260" cy="821690"/>
            </a:xfrm>
            <a:custGeom>
              <a:avLst/>
              <a:gdLst/>
              <a:ahLst/>
              <a:cxnLst/>
              <a:rect l="l" t="t" r="r" b="b"/>
              <a:pathLst>
                <a:path w="1445260" h="821689">
                  <a:moveTo>
                    <a:pt x="1307845" y="0"/>
                  </a:moveTo>
                  <a:lnTo>
                    <a:pt x="136905" y="0"/>
                  </a:lnTo>
                  <a:lnTo>
                    <a:pt x="93650" y="6983"/>
                  </a:lnTo>
                  <a:lnTo>
                    <a:pt x="56071" y="26428"/>
                  </a:lnTo>
                  <a:lnTo>
                    <a:pt x="26428" y="56071"/>
                  </a:lnTo>
                  <a:lnTo>
                    <a:pt x="6983" y="93650"/>
                  </a:lnTo>
                  <a:lnTo>
                    <a:pt x="0" y="136906"/>
                  </a:lnTo>
                  <a:lnTo>
                    <a:pt x="0" y="684530"/>
                  </a:lnTo>
                  <a:lnTo>
                    <a:pt x="6983" y="727785"/>
                  </a:lnTo>
                  <a:lnTo>
                    <a:pt x="26428" y="765364"/>
                  </a:lnTo>
                  <a:lnTo>
                    <a:pt x="56071" y="795007"/>
                  </a:lnTo>
                  <a:lnTo>
                    <a:pt x="93650" y="814452"/>
                  </a:lnTo>
                  <a:lnTo>
                    <a:pt x="136905" y="821436"/>
                  </a:lnTo>
                  <a:lnTo>
                    <a:pt x="1307845" y="821436"/>
                  </a:lnTo>
                  <a:lnTo>
                    <a:pt x="1351101" y="814452"/>
                  </a:lnTo>
                  <a:lnTo>
                    <a:pt x="1388680" y="795007"/>
                  </a:lnTo>
                  <a:lnTo>
                    <a:pt x="1418323" y="765364"/>
                  </a:lnTo>
                  <a:lnTo>
                    <a:pt x="1437768" y="727785"/>
                  </a:lnTo>
                  <a:lnTo>
                    <a:pt x="1444752" y="684530"/>
                  </a:lnTo>
                  <a:lnTo>
                    <a:pt x="1444752" y="136906"/>
                  </a:lnTo>
                  <a:lnTo>
                    <a:pt x="1437768" y="93650"/>
                  </a:lnTo>
                  <a:lnTo>
                    <a:pt x="1418323" y="56071"/>
                  </a:lnTo>
                  <a:lnTo>
                    <a:pt x="1388680" y="26428"/>
                  </a:lnTo>
                  <a:lnTo>
                    <a:pt x="1351101" y="6983"/>
                  </a:lnTo>
                  <a:lnTo>
                    <a:pt x="130784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2423922" y="3903726"/>
              <a:ext cx="1445260" cy="821690"/>
            </a:xfrm>
            <a:custGeom>
              <a:avLst/>
              <a:gdLst/>
              <a:ahLst/>
              <a:cxnLst/>
              <a:rect l="l" t="t" r="r" b="b"/>
              <a:pathLst>
                <a:path w="1445260" h="821689">
                  <a:moveTo>
                    <a:pt x="0" y="136906"/>
                  </a:moveTo>
                  <a:lnTo>
                    <a:pt x="6983" y="93650"/>
                  </a:lnTo>
                  <a:lnTo>
                    <a:pt x="26428" y="56071"/>
                  </a:lnTo>
                  <a:lnTo>
                    <a:pt x="56071" y="26428"/>
                  </a:lnTo>
                  <a:lnTo>
                    <a:pt x="93650" y="6983"/>
                  </a:lnTo>
                  <a:lnTo>
                    <a:pt x="136905" y="0"/>
                  </a:lnTo>
                  <a:lnTo>
                    <a:pt x="1307845" y="0"/>
                  </a:lnTo>
                  <a:lnTo>
                    <a:pt x="1351101" y="6983"/>
                  </a:lnTo>
                  <a:lnTo>
                    <a:pt x="1388680" y="26428"/>
                  </a:lnTo>
                  <a:lnTo>
                    <a:pt x="1418323" y="56071"/>
                  </a:lnTo>
                  <a:lnTo>
                    <a:pt x="1437768" y="93650"/>
                  </a:lnTo>
                  <a:lnTo>
                    <a:pt x="1444752" y="136906"/>
                  </a:lnTo>
                  <a:lnTo>
                    <a:pt x="1444752" y="684530"/>
                  </a:lnTo>
                  <a:lnTo>
                    <a:pt x="1437768" y="727785"/>
                  </a:lnTo>
                  <a:lnTo>
                    <a:pt x="1418323" y="765364"/>
                  </a:lnTo>
                  <a:lnTo>
                    <a:pt x="1388680" y="795007"/>
                  </a:lnTo>
                  <a:lnTo>
                    <a:pt x="1351101" y="814452"/>
                  </a:lnTo>
                  <a:lnTo>
                    <a:pt x="1307845" y="821436"/>
                  </a:lnTo>
                  <a:lnTo>
                    <a:pt x="136905" y="821436"/>
                  </a:lnTo>
                  <a:lnTo>
                    <a:pt x="93650" y="814452"/>
                  </a:lnTo>
                  <a:lnTo>
                    <a:pt x="56071" y="795007"/>
                  </a:lnTo>
                  <a:lnTo>
                    <a:pt x="26428" y="765364"/>
                  </a:lnTo>
                  <a:lnTo>
                    <a:pt x="6983" y="727785"/>
                  </a:lnTo>
                  <a:lnTo>
                    <a:pt x="0" y="684530"/>
                  </a:lnTo>
                  <a:lnTo>
                    <a:pt x="0" y="136906"/>
                  </a:lnTo>
                  <a:close/>
                </a:path>
              </a:pathLst>
            </a:custGeom>
            <a:ln w="25400">
              <a:solidFill>
                <a:srgbClr val="DF863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 descr=""/>
          <p:cNvSpPr txBox="1"/>
          <p:nvPr/>
        </p:nvSpPr>
        <p:spPr>
          <a:xfrm>
            <a:off x="2580258" y="4152138"/>
            <a:ext cx="113220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10" b="1">
                <a:solidFill>
                  <a:srgbClr val="000066"/>
                </a:solidFill>
                <a:latin typeface="Arial"/>
                <a:cs typeface="Arial"/>
              </a:rPr>
              <a:t>Porcentaje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29" name="object 29" descr=""/>
          <p:cNvGrpSpPr/>
          <p:nvPr/>
        </p:nvGrpSpPr>
        <p:grpSpPr>
          <a:xfrm>
            <a:off x="7379461" y="2165857"/>
            <a:ext cx="3791585" cy="3076575"/>
            <a:chOff x="7379461" y="2165857"/>
            <a:chExt cx="3791585" cy="3076575"/>
          </a:xfrm>
        </p:grpSpPr>
        <p:sp>
          <p:nvSpPr>
            <p:cNvPr id="30" name="object 30" descr=""/>
            <p:cNvSpPr/>
            <p:nvPr/>
          </p:nvSpPr>
          <p:spPr>
            <a:xfrm>
              <a:off x="7392161" y="2178557"/>
              <a:ext cx="3049905" cy="3051175"/>
            </a:xfrm>
            <a:custGeom>
              <a:avLst/>
              <a:gdLst/>
              <a:ahLst/>
              <a:cxnLst/>
              <a:rect l="l" t="t" r="r" b="b"/>
              <a:pathLst>
                <a:path w="3049904" h="3051175">
                  <a:moveTo>
                    <a:pt x="1524762" y="0"/>
                  </a:moveTo>
                  <a:lnTo>
                    <a:pt x="0" y="3051047"/>
                  </a:lnTo>
                  <a:lnTo>
                    <a:pt x="3049524" y="3051047"/>
                  </a:lnTo>
                  <a:lnTo>
                    <a:pt x="1524762" y="0"/>
                  </a:lnTo>
                  <a:close/>
                </a:path>
              </a:pathLst>
            </a:custGeom>
            <a:solidFill>
              <a:srgbClr val="9BBA5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7392161" y="2178557"/>
              <a:ext cx="3049905" cy="3051175"/>
            </a:xfrm>
            <a:custGeom>
              <a:avLst/>
              <a:gdLst/>
              <a:ahLst/>
              <a:cxnLst/>
              <a:rect l="l" t="t" r="r" b="b"/>
              <a:pathLst>
                <a:path w="3049904" h="3051175">
                  <a:moveTo>
                    <a:pt x="0" y="3051047"/>
                  </a:moveTo>
                  <a:lnTo>
                    <a:pt x="1524762" y="0"/>
                  </a:lnTo>
                  <a:lnTo>
                    <a:pt x="3049524" y="3051047"/>
                  </a:lnTo>
                  <a:lnTo>
                    <a:pt x="0" y="3051047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8658605" y="2486405"/>
              <a:ext cx="2499360" cy="722630"/>
            </a:xfrm>
            <a:custGeom>
              <a:avLst/>
              <a:gdLst/>
              <a:ahLst/>
              <a:cxnLst/>
              <a:rect l="l" t="t" r="r" b="b"/>
              <a:pathLst>
                <a:path w="2499359" h="722630">
                  <a:moveTo>
                    <a:pt x="2378964" y="0"/>
                  </a:moveTo>
                  <a:lnTo>
                    <a:pt x="120396" y="0"/>
                  </a:lnTo>
                  <a:lnTo>
                    <a:pt x="73509" y="9453"/>
                  </a:lnTo>
                  <a:lnTo>
                    <a:pt x="35242" y="35242"/>
                  </a:lnTo>
                  <a:lnTo>
                    <a:pt x="9453" y="73509"/>
                  </a:lnTo>
                  <a:lnTo>
                    <a:pt x="0" y="120396"/>
                  </a:lnTo>
                  <a:lnTo>
                    <a:pt x="0" y="601980"/>
                  </a:lnTo>
                  <a:lnTo>
                    <a:pt x="9453" y="648866"/>
                  </a:lnTo>
                  <a:lnTo>
                    <a:pt x="35242" y="687133"/>
                  </a:lnTo>
                  <a:lnTo>
                    <a:pt x="73509" y="712922"/>
                  </a:lnTo>
                  <a:lnTo>
                    <a:pt x="120396" y="722376"/>
                  </a:lnTo>
                  <a:lnTo>
                    <a:pt x="2378964" y="722376"/>
                  </a:lnTo>
                  <a:lnTo>
                    <a:pt x="2425850" y="712922"/>
                  </a:lnTo>
                  <a:lnTo>
                    <a:pt x="2464117" y="687133"/>
                  </a:lnTo>
                  <a:lnTo>
                    <a:pt x="2489906" y="648866"/>
                  </a:lnTo>
                  <a:lnTo>
                    <a:pt x="2499360" y="601980"/>
                  </a:lnTo>
                  <a:lnTo>
                    <a:pt x="2499360" y="120396"/>
                  </a:lnTo>
                  <a:lnTo>
                    <a:pt x="2489906" y="73509"/>
                  </a:lnTo>
                  <a:lnTo>
                    <a:pt x="2464117" y="35242"/>
                  </a:lnTo>
                  <a:lnTo>
                    <a:pt x="2425850" y="9453"/>
                  </a:lnTo>
                  <a:lnTo>
                    <a:pt x="2378964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8658605" y="2486405"/>
              <a:ext cx="2499360" cy="722630"/>
            </a:xfrm>
            <a:custGeom>
              <a:avLst/>
              <a:gdLst/>
              <a:ahLst/>
              <a:cxnLst/>
              <a:rect l="l" t="t" r="r" b="b"/>
              <a:pathLst>
                <a:path w="2499359" h="722630">
                  <a:moveTo>
                    <a:pt x="0" y="120396"/>
                  </a:moveTo>
                  <a:lnTo>
                    <a:pt x="9453" y="73509"/>
                  </a:lnTo>
                  <a:lnTo>
                    <a:pt x="35242" y="35242"/>
                  </a:lnTo>
                  <a:lnTo>
                    <a:pt x="73509" y="9453"/>
                  </a:lnTo>
                  <a:lnTo>
                    <a:pt x="120396" y="0"/>
                  </a:lnTo>
                  <a:lnTo>
                    <a:pt x="2378964" y="0"/>
                  </a:lnTo>
                  <a:lnTo>
                    <a:pt x="2425850" y="9453"/>
                  </a:lnTo>
                  <a:lnTo>
                    <a:pt x="2464117" y="35242"/>
                  </a:lnTo>
                  <a:lnTo>
                    <a:pt x="2489906" y="73509"/>
                  </a:lnTo>
                  <a:lnTo>
                    <a:pt x="2499360" y="120396"/>
                  </a:lnTo>
                  <a:lnTo>
                    <a:pt x="2499360" y="601980"/>
                  </a:lnTo>
                  <a:lnTo>
                    <a:pt x="2489906" y="648866"/>
                  </a:lnTo>
                  <a:lnTo>
                    <a:pt x="2464117" y="687133"/>
                  </a:lnTo>
                  <a:lnTo>
                    <a:pt x="2425850" y="712922"/>
                  </a:lnTo>
                  <a:lnTo>
                    <a:pt x="2378964" y="722376"/>
                  </a:lnTo>
                  <a:lnTo>
                    <a:pt x="120396" y="722376"/>
                  </a:lnTo>
                  <a:lnTo>
                    <a:pt x="73509" y="712922"/>
                  </a:lnTo>
                  <a:lnTo>
                    <a:pt x="35242" y="687133"/>
                  </a:lnTo>
                  <a:lnTo>
                    <a:pt x="9453" y="648866"/>
                  </a:lnTo>
                  <a:lnTo>
                    <a:pt x="0" y="601980"/>
                  </a:lnTo>
                  <a:lnTo>
                    <a:pt x="0" y="120396"/>
                  </a:lnTo>
                  <a:close/>
                </a:path>
              </a:pathLst>
            </a:custGeom>
            <a:ln w="25400">
              <a:solidFill>
                <a:srgbClr val="9BBA5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4" name="object 34" descr=""/>
          <p:cNvSpPr txBox="1"/>
          <p:nvPr/>
        </p:nvSpPr>
        <p:spPr>
          <a:xfrm>
            <a:off x="8814561" y="2557017"/>
            <a:ext cx="2186305" cy="543560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algn="ctr" marL="12700" marR="5080">
              <a:lnSpc>
                <a:spcPts val="1320"/>
              </a:lnSpc>
              <a:spcBef>
                <a:spcPts val="240"/>
              </a:spcBef>
            </a:pPr>
            <a:r>
              <a:rPr dirty="0" sz="1200" b="1">
                <a:latin typeface="Calibri"/>
                <a:cs typeface="Calibri"/>
              </a:rPr>
              <a:t>Uso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de</a:t>
            </a:r>
            <a:r>
              <a:rPr dirty="0" sz="1200" spc="-3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medios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de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pago</a:t>
            </a:r>
            <a:r>
              <a:rPr dirty="0" sz="1200" spc="-1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a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partir</a:t>
            </a:r>
            <a:r>
              <a:rPr dirty="0" sz="1200" spc="-35" b="1">
                <a:latin typeface="Calibri"/>
                <a:cs typeface="Calibri"/>
              </a:rPr>
              <a:t> </a:t>
            </a:r>
            <a:r>
              <a:rPr dirty="0" sz="1200" spc="-25" b="1">
                <a:latin typeface="Calibri"/>
                <a:cs typeface="Calibri"/>
              </a:rPr>
              <a:t>de </a:t>
            </a:r>
            <a:r>
              <a:rPr dirty="0" sz="1200" b="1">
                <a:latin typeface="Calibri"/>
                <a:cs typeface="Calibri"/>
              </a:rPr>
              <a:t>2,000</a:t>
            </a:r>
            <a:r>
              <a:rPr dirty="0" sz="1200" spc="-4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soles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o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500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dólares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vigente </a:t>
            </a:r>
            <a:r>
              <a:rPr dirty="0" sz="1200" b="1">
                <a:latin typeface="Calibri"/>
                <a:cs typeface="Calibri"/>
              </a:rPr>
              <a:t>desde</a:t>
            </a:r>
            <a:r>
              <a:rPr dirty="0" sz="1200" spc="-3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el</a:t>
            </a:r>
            <a:r>
              <a:rPr dirty="0" sz="1200" spc="-1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01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de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abril</a:t>
            </a:r>
            <a:r>
              <a:rPr dirty="0" sz="1200" spc="-3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del</a:t>
            </a:r>
            <a:r>
              <a:rPr dirty="0" sz="1200" spc="-20" b="1">
                <a:latin typeface="Calibri"/>
                <a:cs typeface="Calibri"/>
              </a:rPr>
              <a:t> 2022.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5" name="object 35" descr=""/>
          <p:cNvGrpSpPr/>
          <p:nvPr/>
        </p:nvGrpSpPr>
        <p:grpSpPr>
          <a:xfrm>
            <a:off x="8728202" y="3285997"/>
            <a:ext cx="2360295" cy="748030"/>
            <a:chOff x="8728202" y="3285997"/>
            <a:chExt cx="2360295" cy="748030"/>
          </a:xfrm>
        </p:grpSpPr>
        <p:sp>
          <p:nvSpPr>
            <p:cNvPr id="36" name="object 36" descr=""/>
            <p:cNvSpPr/>
            <p:nvPr/>
          </p:nvSpPr>
          <p:spPr>
            <a:xfrm>
              <a:off x="8740902" y="3298697"/>
              <a:ext cx="2334895" cy="722630"/>
            </a:xfrm>
            <a:custGeom>
              <a:avLst/>
              <a:gdLst/>
              <a:ahLst/>
              <a:cxnLst/>
              <a:rect l="l" t="t" r="r" b="b"/>
              <a:pathLst>
                <a:path w="2334895" h="722629">
                  <a:moveTo>
                    <a:pt x="2214372" y="0"/>
                  </a:moveTo>
                  <a:lnTo>
                    <a:pt x="120396" y="0"/>
                  </a:lnTo>
                  <a:lnTo>
                    <a:pt x="73509" y="9453"/>
                  </a:lnTo>
                  <a:lnTo>
                    <a:pt x="35242" y="35242"/>
                  </a:lnTo>
                  <a:lnTo>
                    <a:pt x="9453" y="73509"/>
                  </a:lnTo>
                  <a:lnTo>
                    <a:pt x="0" y="120396"/>
                  </a:lnTo>
                  <a:lnTo>
                    <a:pt x="0" y="601979"/>
                  </a:lnTo>
                  <a:lnTo>
                    <a:pt x="9453" y="648866"/>
                  </a:lnTo>
                  <a:lnTo>
                    <a:pt x="35242" y="687133"/>
                  </a:lnTo>
                  <a:lnTo>
                    <a:pt x="73509" y="712922"/>
                  </a:lnTo>
                  <a:lnTo>
                    <a:pt x="120396" y="722376"/>
                  </a:lnTo>
                  <a:lnTo>
                    <a:pt x="2214372" y="722376"/>
                  </a:lnTo>
                  <a:lnTo>
                    <a:pt x="2261258" y="712922"/>
                  </a:lnTo>
                  <a:lnTo>
                    <a:pt x="2299525" y="687133"/>
                  </a:lnTo>
                  <a:lnTo>
                    <a:pt x="2325314" y="648866"/>
                  </a:lnTo>
                  <a:lnTo>
                    <a:pt x="2334768" y="601979"/>
                  </a:lnTo>
                  <a:lnTo>
                    <a:pt x="2334768" y="120396"/>
                  </a:lnTo>
                  <a:lnTo>
                    <a:pt x="2325314" y="73509"/>
                  </a:lnTo>
                  <a:lnTo>
                    <a:pt x="2299525" y="35242"/>
                  </a:lnTo>
                  <a:lnTo>
                    <a:pt x="2261258" y="9453"/>
                  </a:lnTo>
                  <a:lnTo>
                    <a:pt x="2214372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8740902" y="3298697"/>
              <a:ext cx="2334895" cy="722630"/>
            </a:xfrm>
            <a:custGeom>
              <a:avLst/>
              <a:gdLst/>
              <a:ahLst/>
              <a:cxnLst/>
              <a:rect l="l" t="t" r="r" b="b"/>
              <a:pathLst>
                <a:path w="2334895" h="722629">
                  <a:moveTo>
                    <a:pt x="0" y="120396"/>
                  </a:moveTo>
                  <a:lnTo>
                    <a:pt x="9453" y="73509"/>
                  </a:lnTo>
                  <a:lnTo>
                    <a:pt x="35242" y="35242"/>
                  </a:lnTo>
                  <a:lnTo>
                    <a:pt x="73509" y="9453"/>
                  </a:lnTo>
                  <a:lnTo>
                    <a:pt x="120396" y="0"/>
                  </a:lnTo>
                  <a:lnTo>
                    <a:pt x="2214372" y="0"/>
                  </a:lnTo>
                  <a:lnTo>
                    <a:pt x="2261258" y="9453"/>
                  </a:lnTo>
                  <a:lnTo>
                    <a:pt x="2299525" y="35242"/>
                  </a:lnTo>
                  <a:lnTo>
                    <a:pt x="2325314" y="73509"/>
                  </a:lnTo>
                  <a:lnTo>
                    <a:pt x="2334768" y="120396"/>
                  </a:lnTo>
                  <a:lnTo>
                    <a:pt x="2334768" y="601979"/>
                  </a:lnTo>
                  <a:lnTo>
                    <a:pt x="2325314" y="648866"/>
                  </a:lnTo>
                  <a:lnTo>
                    <a:pt x="2299525" y="687133"/>
                  </a:lnTo>
                  <a:lnTo>
                    <a:pt x="2261258" y="712922"/>
                  </a:lnTo>
                  <a:lnTo>
                    <a:pt x="2214372" y="722376"/>
                  </a:lnTo>
                  <a:lnTo>
                    <a:pt x="120396" y="722376"/>
                  </a:lnTo>
                  <a:lnTo>
                    <a:pt x="73509" y="712922"/>
                  </a:lnTo>
                  <a:lnTo>
                    <a:pt x="35242" y="687133"/>
                  </a:lnTo>
                  <a:lnTo>
                    <a:pt x="9453" y="648866"/>
                  </a:lnTo>
                  <a:lnTo>
                    <a:pt x="0" y="601979"/>
                  </a:lnTo>
                  <a:lnTo>
                    <a:pt x="0" y="120396"/>
                  </a:lnTo>
                  <a:close/>
                </a:path>
              </a:pathLst>
            </a:custGeom>
            <a:ln w="25400">
              <a:solidFill>
                <a:srgbClr val="5EAEA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8" name="object 38" descr=""/>
          <p:cNvSpPr txBox="1"/>
          <p:nvPr/>
        </p:nvSpPr>
        <p:spPr>
          <a:xfrm>
            <a:off x="9181845" y="3537330"/>
            <a:ext cx="14528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Emisor</a:t>
            </a:r>
            <a:r>
              <a:rPr dirty="0" sz="1200" spc="-4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no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esté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de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spc="-20" b="1">
                <a:latin typeface="Calibri"/>
                <a:cs typeface="Calibri"/>
              </a:rPr>
              <a:t>baja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9" name="object 39" descr=""/>
          <p:cNvGrpSpPr/>
          <p:nvPr/>
        </p:nvGrpSpPr>
        <p:grpSpPr>
          <a:xfrm>
            <a:off x="8728202" y="4098290"/>
            <a:ext cx="2360295" cy="748030"/>
            <a:chOff x="8728202" y="4098290"/>
            <a:chExt cx="2360295" cy="748030"/>
          </a:xfrm>
        </p:grpSpPr>
        <p:sp>
          <p:nvSpPr>
            <p:cNvPr id="40" name="object 40" descr=""/>
            <p:cNvSpPr/>
            <p:nvPr/>
          </p:nvSpPr>
          <p:spPr>
            <a:xfrm>
              <a:off x="8740902" y="4110990"/>
              <a:ext cx="2334895" cy="722630"/>
            </a:xfrm>
            <a:custGeom>
              <a:avLst/>
              <a:gdLst/>
              <a:ahLst/>
              <a:cxnLst/>
              <a:rect l="l" t="t" r="r" b="b"/>
              <a:pathLst>
                <a:path w="2334895" h="722629">
                  <a:moveTo>
                    <a:pt x="2214372" y="0"/>
                  </a:moveTo>
                  <a:lnTo>
                    <a:pt x="120396" y="0"/>
                  </a:lnTo>
                  <a:lnTo>
                    <a:pt x="73509" y="9453"/>
                  </a:lnTo>
                  <a:lnTo>
                    <a:pt x="35242" y="35242"/>
                  </a:lnTo>
                  <a:lnTo>
                    <a:pt x="9453" y="73509"/>
                  </a:lnTo>
                  <a:lnTo>
                    <a:pt x="0" y="120396"/>
                  </a:lnTo>
                  <a:lnTo>
                    <a:pt x="0" y="601980"/>
                  </a:lnTo>
                  <a:lnTo>
                    <a:pt x="9453" y="648866"/>
                  </a:lnTo>
                  <a:lnTo>
                    <a:pt x="35242" y="687133"/>
                  </a:lnTo>
                  <a:lnTo>
                    <a:pt x="73509" y="712922"/>
                  </a:lnTo>
                  <a:lnTo>
                    <a:pt x="120396" y="722376"/>
                  </a:lnTo>
                  <a:lnTo>
                    <a:pt x="2214372" y="722376"/>
                  </a:lnTo>
                  <a:lnTo>
                    <a:pt x="2261258" y="712922"/>
                  </a:lnTo>
                  <a:lnTo>
                    <a:pt x="2299525" y="687133"/>
                  </a:lnTo>
                  <a:lnTo>
                    <a:pt x="2325314" y="648866"/>
                  </a:lnTo>
                  <a:lnTo>
                    <a:pt x="2334768" y="601980"/>
                  </a:lnTo>
                  <a:lnTo>
                    <a:pt x="2334768" y="120396"/>
                  </a:lnTo>
                  <a:lnTo>
                    <a:pt x="2325314" y="73509"/>
                  </a:lnTo>
                  <a:lnTo>
                    <a:pt x="2299525" y="35242"/>
                  </a:lnTo>
                  <a:lnTo>
                    <a:pt x="2261258" y="9453"/>
                  </a:lnTo>
                  <a:lnTo>
                    <a:pt x="2214372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8740902" y="4110990"/>
              <a:ext cx="2334895" cy="722630"/>
            </a:xfrm>
            <a:custGeom>
              <a:avLst/>
              <a:gdLst/>
              <a:ahLst/>
              <a:cxnLst/>
              <a:rect l="l" t="t" r="r" b="b"/>
              <a:pathLst>
                <a:path w="2334895" h="722629">
                  <a:moveTo>
                    <a:pt x="0" y="120396"/>
                  </a:moveTo>
                  <a:lnTo>
                    <a:pt x="9453" y="73509"/>
                  </a:lnTo>
                  <a:lnTo>
                    <a:pt x="35242" y="35242"/>
                  </a:lnTo>
                  <a:lnTo>
                    <a:pt x="73509" y="9453"/>
                  </a:lnTo>
                  <a:lnTo>
                    <a:pt x="120396" y="0"/>
                  </a:lnTo>
                  <a:lnTo>
                    <a:pt x="2214372" y="0"/>
                  </a:lnTo>
                  <a:lnTo>
                    <a:pt x="2261258" y="9453"/>
                  </a:lnTo>
                  <a:lnTo>
                    <a:pt x="2299525" y="35242"/>
                  </a:lnTo>
                  <a:lnTo>
                    <a:pt x="2325314" y="73509"/>
                  </a:lnTo>
                  <a:lnTo>
                    <a:pt x="2334768" y="120396"/>
                  </a:lnTo>
                  <a:lnTo>
                    <a:pt x="2334768" y="601980"/>
                  </a:lnTo>
                  <a:lnTo>
                    <a:pt x="2325314" y="648866"/>
                  </a:lnTo>
                  <a:lnTo>
                    <a:pt x="2299525" y="687133"/>
                  </a:lnTo>
                  <a:lnTo>
                    <a:pt x="2261258" y="712922"/>
                  </a:lnTo>
                  <a:lnTo>
                    <a:pt x="2214372" y="722376"/>
                  </a:lnTo>
                  <a:lnTo>
                    <a:pt x="120396" y="722376"/>
                  </a:lnTo>
                  <a:lnTo>
                    <a:pt x="73509" y="712922"/>
                  </a:lnTo>
                  <a:lnTo>
                    <a:pt x="35242" y="687133"/>
                  </a:lnTo>
                  <a:lnTo>
                    <a:pt x="9453" y="648866"/>
                  </a:lnTo>
                  <a:lnTo>
                    <a:pt x="0" y="601980"/>
                  </a:lnTo>
                  <a:lnTo>
                    <a:pt x="0" y="120396"/>
                  </a:lnTo>
                  <a:close/>
                </a:path>
              </a:pathLst>
            </a:custGeom>
            <a:ln w="25400">
              <a:solidFill>
                <a:srgbClr val="8063A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2" name="object 42" descr=""/>
          <p:cNvSpPr txBox="1"/>
          <p:nvPr/>
        </p:nvSpPr>
        <p:spPr>
          <a:xfrm>
            <a:off x="8884666" y="4349877"/>
            <a:ext cx="20447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Emisor</a:t>
            </a:r>
            <a:r>
              <a:rPr dirty="0" sz="1200" spc="-4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no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esté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como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No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spc="-10" b="1">
                <a:latin typeface="Calibri"/>
                <a:cs typeface="Calibri"/>
              </a:rPr>
              <a:t>Habido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2391" y="122631"/>
            <a:ext cx="7505065" cy="8788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/>
              <a:t>Gastos</a:t>
            </a:r>
            <a:r>
              <a:rPr dirty="0" spc="-80"/>
              <a:t> </a:t>
            </a:r>
            <a:r>
              <a:rPr dirty="0"/>
              <a:t>por</a:t>
            </a:r>
            <a:r>
              <a:rPr dirty="0" spc="-190"/>
              <a:t> </a:t>
            </a:r>
            <a:r>
              <a:rPr dirty="0" spc="-10"/>
              <a:t>Arrendamiento</a:t>
            </a:r>
            <a:r>
              <a:rPr dirty="0" spc="-40"/>
              <a:t> </a:t>
            </a:r>
            <a:r>
              <a:rPr dirty="0"/>
              <a:t>o</a:t>
            </a:r>
            <a:r>
              <a:rPr dirty="0" spc="-70"/>
              <a:t> </a:t>
            </a:r>
            <a:r>
              <a:rPr dirty="0" spc="-10"/>
              <a:t>Subarrendamiento </a:t>
            </a:r>
            <a:r>
              <a:rPr dirty="0"/>
              <a:t>de</a:t>
            </a:r>
            <a:r>
              <a:rPr dirty="0" spc="-70"/>
              <a:t> </a:t>
            </a:r>
            <a:r>
              <a:rPr dirty="0"/>
              <a:t>Bienes.</a:t>
            </a:r>
            <a:r>
              <a:rPr dirty="0" spc="-75"/>
              <a:t> </a:t>
            </a:r>
            <a:r>
              <a:rPr dirty="0"/>
              <a:t>Inmuebles</a:t>
            </a:r>
            <a:r>
              <a:rPr dirty="0" spc="-55"/>
              <a:t> </a:t>
            </a:r>
            <a:r>
              <a:rPr dirty="0"/>
              <a:t>ubicados</a:t>
            </a:r>
            <a:r>
              <a:rPr dirty="0" spc="-65"/>
              <a:t> </a:t>
            </a:r>
            <a:r>
              <a:rPr dirty="0"/>
              <a:t>en</a:t>
            </a:r>
            <a:r>
              <a:rPr dirty="0" spc="-65"/>
              <a:t> </a:t>
            </a:r>
            <a:r>
              <a:rPr dirty="0"/>
              <a:t>el</a:t>
            </a:r>
            <a:r>
              <a:rPr dirty="0" spc="-75"/>
              <a:t> </a:t>
            </a:r>
            <a:r>
              <a:rPr dirty="0" spc="-20"/>
              <a:t>País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05739" y="5078933"/>
            <a:ext cx="11076940" cy="12458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000" i="1">
                <a:latin typeface="Arial"/>
                <a:cs typeface="Arial"/>
              </a:rPr>
              <a:t>El</a:t>
            </a:r>
            <a:r>
              <a:rPr dirty="0" sz="2000" spc="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pago por</a:t>
            </a:r>
            <a:r>
              <a:rPr dirty="0" sz="2000" spc="1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el</a:t>
            </a:r>
            <a:r>
              <a:rPr dirty="0" sz="2000" spc="1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arrendamiento</a:t>
            </a:r>
            <a:r>
              <a:rPr dirty="0" sz="2000" spc="1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debe</a:t>
            </a:r>
            <a:r>
              <a:rPr dirty="0" sz="2000" spc="-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sustentarse</a:t>
            </a:r>
            <a:r>
              <a:rPr dirty="0" sz="2000" spc="1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en</a:t>
            </a:r>
            <a:r>
              <a:rPr dirty="0" sz="2000" spc="1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alguno</a:t>
            </a:r>
            <a:r>
              <a:rPr dirty="0" sz="2000" spc="-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de estos</a:t>
            </a:r>
            <a:r>
              <a:rPr dirty="0" sz="2000" spc="-1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documentos,</a:t>
            </a:r>
            <a:r>
              <a:rPr dirty="0" sz="2000" spc="-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dependiendo</a:t>
            </a:r>
            <a:r>
              <a:rPr dirty="0" sz="2000" spc="-25" i="1">
                <a:latin typeface="Arial"/>
                <a:cs typeface="Arial"/>
              </a:rPr>
              <a:t> del </a:t>
            </a:r>
            <a:r>
              <a:rPr dirty="0" sz="2000" i="1">
                <a:latin typeface="Arial"/>
                <a:cs typeface="Arial"/>
              </a:rPr>
              <a:t>tipo</a:t>
            </a:r>
            <a:r>
              <a:rPr dirty="0" sz="2000" spc="18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de</a:t>
            </a:r>
            <a:r>
              <a:rPr dirty="0" sz="2000" spc="17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contribuyente</a:t>
            </a:r>
            <a:r>
              <a:rPr dirty="0" sz="2000" spc="17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que</a:t>
            </a:r>
            <a:r>
              <a:rPr dirty="0" sz="2000" spc="16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deba</a:t>
            </a:r>
            <a:r>
              <a:rPr dirty="0" sz="2000" spc="17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emitir</a:t>
            </a:r>
            <a:r>
              <a:rPr dirty="0" sz="2000" spc="19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o</a:t>
            </a:r>
            <a:r>
              <a:rPr dirty="0" sz="2000" spc="19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proporcionar</a:t>
            </a:r>
            <a:r>
              <a:rPr dirty="0" sz="2000" spc="18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dicho</a:t>
            </a:r>
            <a:r>
              <a:rPr dirty="0" sz="2000" spc="17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documento.</a:t>
            </a:r>
            <a:r>
              <a:rPr dirty="0" sz="2000" spc="180" i="1">
                <a:latin typeface="Arial"/>
                <a:cs typeface="Arial"/>
              </a:rPr>
              <a:t> </a:t>
            </a:r>
            <a:r>
              <a:rPr dirty="0" sz="2000" b="1" i="1">
                <a:latin typeface="Arial"/>
                <a:cs typeface="Arial"/>
              </a:rPr>
              <a:t>En</a:t>
            </a:r>
            <a:r>
              <a:rPr dirty="0" sz="2000" spc="185" b="1" i="1">
                <a:latin typeface="Arial"/>
                <a:cs typeface="Arial"/>
              </a:rPr>
              <a:t> </a:t>
            </a:r>
            <a:r>
              <a:rPr dirty="0" sz="2000" b="1" i="1">
                <a:latin typeface="Arial"/>
                <a:cs typeface="Arial"/>
              </a:rPr>
              <a:t>caso</a:t>
            </a:r>
            <a:r>
              <a:rPr dirty="0" sz="2000" spc="185" b="1" i="1">
                <a:latin typeface="Arial"/>
                <a:cs typeface="Arial"/>
              </a:rPr>
              <a:t> </a:t>
            </a:r>
            <a:r>
              <a:rPr dirty="0" sz="2000" b="1" i="1">
                <a:latin typeface="Arial"/>
                <a:cs typeface="Arial"/>
              </a:rPr>
              <a:t>el</a:t>
            </a:r>
            <a:r>
              <a:rPr dirty="0" sz="2000" spc="165" b="1" i="1">
                <a:latin typeface="Arial"/>
                <a:cs typeface="Arial"/>
              </a:rPr>
              <a:t> </a:t>
            </a:r>
            <a:r>
              <a:rPr dirty="0" sz="2000" spc="-10" b="1" i="1">
                <a:latin typeface="Arial"/>
                <a:cs typeface="Arial"/>
              </a:rPr>
              <a:t>arrendador </a:t>
            </a:r>
            <a:r>
              <a:rPr dirty="0" sz="2000" b="1" i="1">
                <a:latin typeface="Arial"/>
                <a:cs typeface="Arial"/>
              </a:rPr>
              <a:t>sea</a:t>
            </a:r>
            <a:r>
              <a:rPr dirty="0" sz="2000" spc="-25" b="1" i="1">
                <a:latin typeface="Arial"/>
                <a:cs typeface="Arial"/>
              </a:rPr>
              <a:t> </a:t>
            </a:r>
            <a:r>
              <a:rPr dirty="0" sz="2000" b="1" i="1">
                <a:latin typeface="Arial"/>
                <a:cs typeface="Arial"/>
              </a:rPr>
              <a:t>contribuyente</a:t>
            </a:r>
            <a:r>
              <a:rPr dirty="0" sz="2000" spc="-25" b="1" i="1">
                <a:latin typeface="Arial"/>
                <a:cs typeface="Arial"/>
              </a:rPr>
              <a:t> </a:t>
            </a:r>
            <a:r>
              <a:rPr dirty="0" sz="2000" b="1" i="1">
                <a:latin typeface="Arial"/>
                <a:cs typeface="Arial"/>
              </a:rPr>
              <a:t>de</a:t>
            </a:r>
            <a:r>
              <a:rPr dirty="0" sz="2000" spc="-20" b="1" i="1">
                <a:latin typeface="Arial"/>
                <a:cs typeface="Arial"/>
              </a:rPr>
              <a:t> </a:t>
            </a:r>
            <a:r>
              <a:rPr dirty="0" sz="2000" b="1" i="1">
                <a:latin typeface="Arial"/>
                <a:cs typeface="Arial"/>
              </a:rPr>
              <a:t>tercera</a:t>
            </a:r>
            <a:r>
              <a:rPr dirty="0" sz="2000" spc="-15" b="1" i="1">
                <a:latin typeface="Arial"/>
                <a:cs typeface="Arial"/>
              </a:rPr>
              <a:t> </a:t>
            </a:r>
            <a:r>
              <a:rPr dirty="0" sz="2000" b="1" i="1">
                <a:latin typeface="Arial"/>
                <a:cs typeface="Arial"/>
              </a:rPr>
              <a:t>categoría,</a:t>
            </a:r>
            <a:r>
              <a:rPr dirty="0" sz="2000" spc="-30" b="1" i="1">
                <a:latin typeface="Arial"/>
                <a:cs typeface="Arial"/>
              </a:rPr>
              <a:t> </a:t>
            </a:r>
            <a:r>
              <a:rPr dirty="0" sz="2000" b="1" i="1">
                <a:latin typeface="Arial"/>
                <a:cs typeface="Arial"/>
              </a:rPr>
              <a:t>deberá</a:t>
            </a:r>
            <a:r>
              <a:rPr dirty="0" sz="2000" spc="-20" b="1" i="1">
                <a:latin typeface="Arial"/>
                <a:cs typeface="Arial"/>
              </a:rPr>
              <a:t> </a:t>
            </a:r>
            <a:r>
              <a:rPr dirty="0" sz="2000" b="1" i="1">
                <a:latin typeface="Arial"/>
                <a:cs typeface="Arial"/>
              </a:rPr>
              <a:t>emitir</a:t>
            </a:r>
            <a:r>
              <a:rPr dirty="0" sz="2000" spc="-20" b="1" i="1">
                <a:latin typeface="Arial"/>
                <a:cs typeface="Arial"/>
              </a:rPr>
              <a:t> </a:t>
            </a:r>
            <a:r>
              <a:rPr dirty="0" sz="2000" b="1" i="1">
                <a:latin typeface="Arial"/>
                <a:cs typeface="Arial"/>
              </a:rPr>
              <a:t>factura</a:t>
            </a:r>
            <a:r>
              <a:rPr dirty="0" sz="2000" spc="-25" b="1" i="1">
                <a:latin typeface="Arial"/>
                <a:cs typeface="Arial"/>
              </a:rPr>
              <a:t> </a:t>
            </a:r>
            <a:r>
              <a:rPr dirty="0" sz="2000" b="1" i="1">
                <a:latin typeface="Arial"/>
                <a:cs typeface="Arial"/>
              </a:rPr>
              <a:t>electrónica,</a:t>
            </a:r>
            <a:r>
              <a:rPr dirty="0" sz="2000" spc="-40" b="1" i="1">
                <a:latin typeface="Arial"/>
                <a:cs typeface="Arial"/>
              </a:rPr>
              <a:t> </a:t>
            </a:r>
            <a:r>
              <a:rPr dirty="0" sz="2000" b="1" i="1">
                <a:latin typeface="Arial"/>
                <a:cs typeface="Arial"/>
              </a:rPr>
              <a:t>nota</a:t>
            </a:r>
            <a:r>
              <a:rPr dirty="0" sz="2000" spc="-15" b="1" i="1">
                <a:latin typeface="Arial"/>
                <a:cs typeface="Arial"/>
              </a:rPr>
              <a:t> </a:t>
            </a:r>
            <a:r>
              <a:rPr dirty="0" sz="2000" b="1" i="1">
                <a:latin typeface="Arial"/>
                <a:cs typeface="Arial"/>
              </a:rPr>
              <a:t>de</a:t>
            </a:r>
            <a:r>
              <a:rPr dirty="0" sz="2000" spc="-20" b="1" i="1">
                <a:latin typeface="Arial"/>
                <a:cs typeface="Arial"/>
              </a:rPr>
              <a:t> </a:t>
            </a:r>
            <a:r>
              <a:rPr dirty="0" sz="2000" b="1" i="1">
                <a:latin typeface="Arial"/>
                <a:cs typeface="Arial"/>
              </a:rPr>
              <a:t>débito</a:t>
            </a:r>
            <a:r>
              <a:rPr dirty="0" sz="2000" spc="-15" b="1" i="1">
                <a:latin typeface="Arial"/>
                <a:cs typeface="Arial"/>
              </a:rPr>
              <a:t> </a:t>
            </a:r>
            <a:r>
              <a:rPr dirty="0" sz="2000" spc="-25" b="1" i="1">
                <a:latin typeface="Arial"/>
                <a:cs typeface="Arial"/>
              </a:rPr>
              <a:t>y/o </a:t>
            </a:r>
            <a:r>
              <a:rPr dirty="0" sz="2000" b="1" i="1">
                <a:latin typeface="Arial"/>
                <a:cs typeface="Arial"/>
              </a:rPr>
              <a:t>de</a:t>
            </a:r>
            <a:r>
              <a:rPr dirty="0" sz="2000" spc="-25" b="1" i="1">
                <a:latin typeface="Arial"/>
                <a:cs typeface="Arial"/>
              </a:rPr>
              <a:t> </a:t>
            </a:r>
            <a:r>
              <a:rPr dirty="0" sz="2000" b="1" i="1">
                <a:latin typeface="Arial"/>
                <a:cs typeface="Arial"/>
              </a:rPr>
              <a:t>crédito</a:t>
            </a:r>
            <a:r>
              <a:rPr dirty="0" sz="2000" spc="-40" b="1" i="1">
                <a:latin typeface="Arial"/>
                <a:cs typeface="Arial"/>
              </a:rPr>
              <a:t> </a:t>
            </a:r>
            <a:r>
              <a:rPr dirty="0" sz="2000" b="1" i="1">
                <a:latin typeface="Arial"/>
                <a:cs typeface="Arial"/>
              </a:rPr>
              <a:t>electrónica</a:t>
            </a:r>
            <a:r>
              <a:rPr dirty="0" sz="2000" spc="-45" b="1" i="1">
                <a:latin typeface="Arial"/>
                <a:cs typeface="Arial"/>
              </a:rPr>
              <a:t> </a:t>
            </a:r>
            <a:r>
              <a:rPr dirty="0" sz="2000" b="1" i="1">
                <a:latin typeface="Arial"/>
                <a:cs typeface="Arial"/>
              </a:rPr>
              <a:t>(A</a:t>
            </a:r>
            <a:r>
              <a:rPr dirty="0" sz="2000" spc="-105" b="1" i="1">
                <a:latin typeface="Arial"/>
                <a:cs typeface="Arial"/>
              </a:rPr>
              <a:t> </a:t>
            </a:r>
            <a:r>
              <a:rPr dirty="0" sz="2000" b="1" i="1">
                <a:latin typeface="Arial"/>
                <a:cs typeface="Arial"/>
              </a:rPr>
              <a:t>partir</a:t>
            </a:r>
            <a:r>
              <a:rPr dirty="0" sz="2000" spc="-40" b="1" i="1">
                <a:latin typeface="Arial"/>
                <a:cs typeface="Arial"/>
              </a:rPr>
              <a:t> </a:t>
            </a:r>
            <a:r>
              <a:rPr dirty="0" sz="2000" b="1" i="1">
                <a:latin typeface="Arial"/>
                <a:cs typeface="Arial"/>
              </a:rPr>
              <a:t>del</a:t>
            </a:r>
            <a:r>
              <a:rPr dirty="0" sz="2000" spc="-15" b="1" i="1">
                <a:latin typeface="Arial"/>
                <a:cs typeface="Arial"/>
              </a:rPr>
              <a:t> </a:t>
            </a:r>
            <a:r>
              <a:rPr dirty="0" sz="2000" spc="-10" b="1" i="1">
                <a:latin typeface="Arial"/>
                <a:cs typeface="Arial"/>
              </a:rPr>
              <a:t>01.07.2017)</a:t>
            </a:r>
            <a:endParaRPr sz="2000">
              <a:latin typeface="Arial"/>
              <a:cs typeface="Arial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85582" y="1886793"/>
            <a:ext cx="7034928" cy="2400451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75132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Gastos</a:t>
            </a:r>
            <a:r>
              <a:rPr dirty="0" spc="-75"/>
              <a:t> </a:t>
            </a:r>
            <a:r>
              <a:rPr dirty="0"/>
              <a:t>efectuados</a:t>
            </a:r>
            <a:r>
              <a:rPr dirty="0" spc="-65"/>
              <a:t> </a:t>
            </a:r>
            <a:r>
              <a:rPr dirty="0"/>
              <a:t>en</a:t>
            </a:r>
            <a:r>
              <a:rPr dirty="0" spc="-65"/>
              <a:t> </a:t>
            </a:r>
            <a:r>
              <a:rPr dirty="0"/>
              <a:t>hoteles</a:t>
            </a:r>
            <a:r>
              <a:rPr dirty="0" spc="-80"/>
              <a:t> </a:t>
            </a:r>
            <a:r>
              <a:rPr dirty="0"/>
              <a:t>y</a:t>
            </a:r>
            <a:r>
              <a:rPr dirty="0" spc="-65"/>
              <a:t> </a:t>
            </a:r>
            <a:r>
              <a:rPr dirty="0" spc="-10"/>
              <a:t>restaurantes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2772410" y="1876298"/>
            <a:ext cx="4122420" cy="1125855"/>
            <a:chOff x="2772410" y="1876298"/>
            <a:chExt cx="4122420" cy="1125855"/>
          </a:xfrm>
        </p:grpSpPr>
        <p:sp>
          <p:nvSpPr>
            <p:cNvPr id="4" name="object 4" descr=""/>
            <p:cNvSpPr/>
            <p:nvPr/>
          </p:nvSpPr>
          <p:spPr>
            <a:xfrm>
              <a:off x="2785110" y="1888998"/>
              <a:ext cx="4097020" cy="1100455"/>
            </a:xfrm>
            <a:custGeom>
              <a:avLst/>
              <a:gdLst/>
              <a:ahLst/>
              <a:cxnLst/>
              <a:rect l="l" t="t" r="r" b="b"/>
              <a:pathLst>
                <a:path w="4097020" h="1100455">
                  <a:moveTo>
                    <a:pt x="3913123" y="0"/>
                  </a:moveTo>
                  <a:lnTo>
                    <a:pt x="0" y="0"/>
                  </a:lnTo>
                  <a:lnTo>
                    <a:pt x="0" y="1100327"/>
                  </a:lnTo>
                  <a:lnTo>
                    <a:pt x="3913123" y="1100327"/>
                  </a:lnTo>
                  <a:lnTo>
                    <a:pt x="3961853" y="1093772"/>
                  </a:lnTo>
                  <a:lnTo>
                    <a:pt x="4005655" y="1075276"/>
                  </a:lnTo>
                  <a:lnTo>
                    <a:pt x="4042775" y="1046591"/>
                  </a:lnTo>
                  <a:lnTo>
                    <a:pt x="4071460" y="1009471"/>
                  </a:lnTo>
                  <a:lnTo>
                    <a:pt x="4089956" y="965669"/>
                  </a:lnTo>
                  <a:lnTo>
                    <a:pt x="4096512" y="916939"/>
                  </a:lnTo>
                  <a:lnTo>
                    <a:pt x="4096512" y="183387"/>
                  </a:lnTo>
                  <a:lnTo>
                    <a:pt x="4089956" y="134658"/>
                  </a:lnTo>
                  <a:lnTo>
                    <a:pt x="4071460" y="90856"/>
                  </a:lnTo>
                  <a:lnTo>
                    <a:pt x="4042775" y="53736"/>
                  </a:lnTo>
                  <a:lnTo>
                    <a:pt x="4005655" y="25051"/>
                  </a:lnTo>
                  <a:lnTo>
                    <a:pt x="3961853" y="6555"/>
                  </a:lnTo>
                  <a:lnTo>
                    <a:pt x="3913123" y="0"/>
                  </a:lnTo>
                  <a:close/>
                </a:path>
              </a:pathLst>
            </a:custGeom>
            <a:solidFill>
              <a:srgbClr val="DEE7D1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785110" y="1888998"/>
              <a:ext cx="4097020" cy="1100455"/>
            </a:xfrm>
            <a:custGeom>
              <a:avLst/>
              <a:gdLst/>
              <a:ahLst/>
              <a:cxnLst/>
              <a:rect l="l" t="t" r="r" b="b"/>
              <a:pathLst>
                <a:path w="4097020" h="1100455">
                  <a:moveTo>
                    <a:pt x="4096512" y="183387"/>
                  </a:moveTo>
                  <a:lnTo>
                    <a:pt x="4096512" y="916939"/>
                  </a:lnTo>
                  <a:lnTo>
                    <a:pt x="4089956" y="965669"/>
                  </a:lnTo>
                  <a:lnTo>
                    <a:pt x="4071460" y="1009471"/>
                  </a:lnTo>
                  <a:lnTo>
                    <a:pt x="4042775" y="1046591"/>
                  </a:lnTo>
                  <a:lnTo>
                    <a:pt x="4005655" y="1075276"/>
                  </a:lnTo>
                  <a:lnTo>
                    <a:pt x="3961853" y="1093772"/>
                  </a:lnTo>
                  <a:lnTo>
                    <a:pt x="3913123" y="1100327"/>
                  </a:lnTo>
                  <a:lnTo>
                    <a:pt x="0" y="1100327"/>
                  </a:lnTo>
                  <a:lnTo>
                    <a:pt x="0" y="0"/>
                  </a:lnTo>
                  <a:lnTo>
                    <a:pt x="3913123" y="0"/>
                  </a:lnTo>
                  <a:lnTo>
                    <a:pt x="3961853" y="6555"/>
                  </a:lnTo>
                  <a:lnTo>
                    <a:pt x="4005655" y="25051"/>
                  </a:lnTo>
                  <a:lnTo>
                    <a:pt x="4042775" y="53736"/>
                  </a:lnTo>
                  <a:lnTo>
                    <a:pt x="4071460" y="90856"/>
                  </a:lnTo>
                  <a:lnTo>
                    <a:pt x="4089956" y="134658"/>
                  </a:lnTo>
                  <a:lnTo>
                    <a:pt x="4096512" y="183387"/>
                  </a:lnTo>
                  <a:close/>
                </a:path>
              </a:pathLst>
            </a:custGeom>
            <a:ln w="25399">
              <a:solidFill>
                <a:srgbClr val="DEE7D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3019170" y="2117598"/>
            <a:ext cx="3148330" cy="594995"/>
          </a:xfrm>
          <a:prstGeom prst="rect">
            <a:avLst/>
          </a:prstGeom>
        </p:spPr>
        <p:txBody>
          <a:bodyPr wrap="square" lIns="0" tIns="55880" rIns="0" bIns="0" rtlCol="0" vert="horz">
            <a:spAutoFit/>
          </a:bodyPr>
          <a:lstStyle/>
          <a:p>
            <a:pPr marL="241300" marR="5080" indent="-228600">
              <a:lnSpc>
                <a:spcPts val="2080"/>
              </a:lnSpc>
              <a:spcBef>
                <a:spcPts val="440"/>
              </a:spcBef>
              <a:buChar char="•"/>
              <a:tabLst>
                <a:tab pos="241300" algn="l"/>
              </a:tabLst>
            </a:pPr>
            <a:r>
              <a:rPr dirty="0" sz="2000">
                <a:latin typeface="Arial MT"/>
                <a:cs typeface="Arial MT"/>
              </a:rPr>
              <a:t>Los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gastos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efectuados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 spc="-25">
                <a:latin typeface="Arial MT"/>
                <a:cs typeface="Arial MT"/>
              </a:rPr>
              <a:t>en </a:t>
            </a:r>
            <a:r>
              <a:rPr dirty="0" sz="2000">
                <a:latin typeface="Arial MT"/>
                <a:cs typeface="Arial MT"/>
              </a:rPr>
              <a:t>hoteles,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restaurantes</a:t>
            </a:r>
            <a:endParaRPr sz="2000">
              <a:latin typeface="Arial MT"/>
              <a:cs typeface="Arial MT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468122" y="1739138"/>
            <a:ext cx="2329815" cy="1400175"/>
            <a:chOff x="468122" y="1739138"/>
            <a:chExt cx="2329815" cy="1400175"/>
          </a:xfrm>
        </p:grpSpPr>
        <p:sp>
          <p:nvSpPr>
            <p:cNvPr id="8" name="object 8" descr=""/>
            <p:cNvSpPr/>
            <p:nvPr/>
          </p:nvSpPr>
          <p:spPr>
            <a:xfrm>
              <a:off x="480822" y="1751838"/>
              <a:ext cx="2304415" cy="1374775"/>
            </a:xfrm>
            <a:custGeom>
              <a:avLst/>
              <a:gdLst/>
              <a:ahLst/>
              <a:cxnLst/>
              <a:rect l="l" t="t" r="r" b="b"/>
              <a:pathLst>
                <a:path w="2304415" h="1374775">
                  <a:moveTo>
                    <a:pt x="2075179" y="0"/>
                  </a:moveTo>
                  <a:lnTo>
                    <a:pt x="229108" y="0"/>
                  </a:lnTo>
                  <a:lnTo>
                    <a:pt x="182935" y="4656"/>
                  </a:lnTo>
                  <a:lnTo>
                    <a:pt x="139929" y="18010"/>
                  </a:lnTo>
                  <a:lnTo>
                    <a:pt x="101012" y="39138"/>
                  </a:lnTo>
                  <a:lnTo>
                    <a:pt x="67105" y="67119"/>
                  </a:lnTo>
                  <a:lnTo>
                    <a:pt x="39128" y="101029"/>
                  </a:lnTo>
                  <a:lnTo>
                    <a:pt x="18004" y="139946"/>
                  </a:lnTo>
                  <a:lnTo>
                    <a:pt x="4654" y="182946"/>
                  </a:lnTo>
                  <a:lnTo>
                    <a:pt x="0" y="229108"/>
                  </a:lnTo>
                  <a:lnTo>
                    <a:pt x="0" y="1145539"/>
                  </a:lnTo>
                  <a:lnTo>
                    <a:pt x="4654" y="1191701"/>
                  </a:lnTo>
                  <a:lnTo>
                    <a:pt x="18004" y="1234701"/>
                  </a:lnTo>
                  <a:lnTo>
                    <a:pt x="39128" y="1273618"/>
                  </a:lnTo>
                  <a:lnTo>
                    <a:pt x="67105" y="1307528"/>
                  </a:lnTo>
                  <a:lnTo>
                    <a:pt x="101012" y="1335509"/>
                  </a:lnTo>
                  <a:lnTo>
                    <a:pt x="139929" y="1356637"/>
                  </a:lnTo>
                  <a:lnTo>
                    <a:pt x="182935" y="1369991"/>
                  </a:lnTo>
                  <a:lnTo>
                    <a:pt x="229108" y="1374648"/>
                  </a:lnTo>
                  <a:lnTo>
                    <a:pt x="2075179" y="1374648"/>
                  </a:lnTo>
                  <a:lnTo>
                    <a:pt x="2121341" y="1369991"/>
                  </a:lnTo>
                  <a:lnTo>
                    <a:pt x="2164341" y="1356637"/>
                  </a:lnTo>
                  <a:lnTo>
                    <a:pt x="2203258" y="1335509"/>
                  </a:lnTo>
                  <a:lnTo>
                    <a:pt x="2237168" y="1307528"/>
                  </a:lnTo>
                  <a:lnTo>
                    <a:pt x="2265149" y="1273618"/>
                  </a:lnTo>
                  <a:lnTo>
                    <a:pt x="2286277" y="1234701"/>
                  </a:lnTo>
                  <a:lnTo>
                    <a:pt x="2299631" y="1191701"/>
                  </a:lnTo>
                  <a:lnTo>
                    <a:pt x="2304288" y="1145539"/>
                  </a:lnTo>
                  <a:lnTo>
                    <a:pt x="2304288" y="229108"/>
                  </a:lnTo>
                  <a:lnTo>
                    <a:pt x="2299631" y="182946"/>
                  </a:lnTo>
                  <a:lnTo>
                    <a:pt x="2286277" y="139946"/>
                  </a:lnTo>
                  <a:lnTo>
                    <a:pt x="2265149" y="101029"/>
                  </a:lnTo>
                  <a:lnTo>
                    <a:pt x="2237168" y="67119"/>
                  </a:lnTo>
                  <a:lnTo>
                    <a:pt x="2203258" y="39138"/>
                  </a:lnTo>
                  <a:lnTo>
                    <a:pt x="2164341" y="18010"/>
                  </a:lnTo>
                  <a:lnTo>
                    <a:pt x="2121341" y="4656"/>
                  </a:lnTo>
                  <a:lnTo>
                    <a:pt x="2075179" y="0"/>
                  </a:lnTo>
                  <a:close/>
                </a:path>
              </a:pathLst>
            </a:custGeom>
            <a:solidFill>
              <a:srgbClr val="9BBA5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80822" y="1751838"/>
              <a:ext cx="2304415" cy="1374775"/>
            </a:xfrm>
            <a:custGeom>
              <a:avLst/>
              <a:gdLst/>
              <a:ahLst/>
              <a:cxnLst/>
              <a:rect l="l" t="t" r="r" b="b"/>
              <a:pathLst>
                <a:path w="2304415" h="1374775">
                  <a:moveTo>
                    <a:pt x="0" y="229108"/>
                  </a:moveTo>
                  <a:lnTo>
                    <a:pt x="4654" y="182946"/>
                  </a:lnTo>
                  <a:lnTo>
                    <a:pt x="18004" y="139946"/>
                  </a:lnTo>
                  <a:lnTo>
                    <a:pt x="39128" y="101029"/>
                  </a:lnTo>
                  <a:lnTo>
                    <a:pt x="67105" y="67119"/>
                  </a:lnTo>
                  <a:lnTo>
                    <a:pt x="101012" y="39138"/>
                  </a:lnTo>
                  <a:lnTo>
                    <a:pt x="139929" y="18010"/>
                  </a:lnTo>
                  <a:lnTo>
                    <a:pt x="182935" y="4656"/>
                  </a:lnTo>
                  <a:lnTo>
                    <a:pt x="229108" y="0"/>
                  </a:lnTo>
                  <a:lnTo>
                    <a:pt x="2075179" y="0"/>
                  </a:lnTo>
                  <a:lnTo>
                    <a:pt x="2121341" y="4656"/>
                  </a:lnTo>
                  <a:lnTo>
                    <a:pt x="2164341" y="18010"/>
                  </a:lnTo>
                  <a:lnTo>
                    <a:pt x="2203258" y="39138"/>
                  </a:lnTo>
                  <a:lnTo>
                    <a:pt x="2237168" y="67119"/>
                  </a:lnTo>
                  <a:lnTo>
                    <a:pt x="2265149" y="101029"/>
                  </a:lnTo>
                  <a:lnTo>
                    <a:pt x="2286277" y="139946"/>
                  </a:lnTo>
                  <a:lnTo>
                    <a:pt x="2299631" y="182946"/>
                  </a:lnTo>
                  <a:lnTo>
                    <a:pt x="2304288" y="229108"/>
                  </a:lnTo>
                  <a:lnTo>
                    <a:pt x="2304288" y="1145539"/>
                  </a:lnTo>
                  <a:lnTo>
                    <a:pt x="2299631" y="1191701"/>
                  </a:lnTo>
                  <a:lnTo>
                    <a:pt x="2286277" y="1234701"/>
                  </a:lnTo>
                  <a:lnTo>
                    <a:pt x="2265149" y="1273618"/>
                  </a:lnTo>
                  <a:lnTo>
                    <a:pt x="2237168" y="1307528"/>
                  </a:lnTo>
                  <a:lnTo>
                    <a:pt x="2203258" y="1335509"/>
                  </a:lnTo>
                  <a:lnTo>
                    <a:pt x="2164341" y="1356637"/>
                  </a:lnTo>
                  <a:lnTo>
                    <a:pt x="2121341" y="1369991"/>
                  </a:lnTo>
                  <a:lnTo>
                    <a:pt x="2075179" y="1374648"/>
                  </a:lnTo>
                  <a:lnTo>
                    <a:pt x="229108" y="1374648"/>
                  </a:lnTo>
                  <a:lnTo>
                    <a:pt x="182935" y="1369991"/>
                  </a:lnTo>
                  <a:lnTo>
                    <a:pt x="139929" y="1356637"/>
                  </a:lnTo>
                  <a:lnTo>
                    <a:pt x="101012" y="1335509"/>
                  </a:lnTo>
                  <a:lnTo>
                    <a:pt x="67105" y="1307528"/>
                  </a:lnTo>
                  <a:lnTo>
                    <a:pt x="39128" y="1273618"/>
                  </a:lnTo>
                  <a:lnTo>
                    <a:pt x="18004" y="1234701"/>
                  </a:lnTo>
                  <a:lnTo>
                    <a:pt x="4654" y="1191701"/>
                  </a:lnTo>
                  <a:lnTo>
                    <a:pt x="0" y="1145539"/>
                  </a:lnTo>
                  <a:lnTo>
                    <a:pt x="0" y="229108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1009599" y="2057146"/>
            <a:ext cx="1245235" cy="706755"/>
          </a:xfrm>
          <a:prstGeom prst="rect">
            <a:avLst/>
          </a:prstGeom>
        </p:spPr>
        <p:txBody>
          <a:bodyPr wrap="square" lIns="0" tIns="65405" rIns="0" bIns="0" rtlCol="0" vert="horz">
            <a:spAutoFit/>
          </a:bodyPr>
          <a:lstStyle/>
          <a:p>
            <a:pPr marL="121920" marR="5080" indent="-109855">
              <a:lnSpc>
                <a:spcPts val="2480"/>
              </a:lnSpc>
              <a:spcBef>
                <a:spcPts val="515"/>
              </a:spcBef>
            </a:pPr>
            <a:r>
              <a:rPr dirty="0" sz="2400">
                <a:solidFill>
                  <a:srgbClr val="FFFFFF"/>
                </a:solidFill>
                <a:latin typeface="Arial MT"/>
                <a:cs typeface="Arial MT"/>
              </a:rPr>
              <a:t>Gastos</a:t>
            </a:r>
            <a:r>
              <a:rPr dirty="0" sz="2400" spc="-3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0">
                <a:solidFill>
                  <a:srgbClr val="FFFFFF"/>
                </a:solidFill>
                <a:latin typeface="Arial MT"/>
                <a:cs typeface="Arial MT"/>
              </a:rPr>
              <a:t>a </a:t>
            </a:r>
            <a:r>
              <a:rPr dirty="0" sz="2400" spc="-10">
                <a:solidFill>
                  <a:srgbClr val="FFFFFF"/>
                </a:solidFill>
                <a:latin typeface="Arial MT"/>
                <a:cs typeface="Arial MT"/>
              </a:rPr>
              <a:t>deducir</a:t>
            </a:r>
            <a:endParaRPr sz="2400">
              <a:latin typeface="Arial MT"/>
              <a:cs typeface="Arial MT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2772410" y="3319526"/>
            <a:ext cx="4122420" cy="1125855"/>
            <a:chOff x="2772410" y="3319526"/>
            <a:chExt cx="4122420" cy="1125855"/>
          </a:xfrm>
        </p:grpSpPr>
        <p:sp>
          <p:nvSpPr>
            <p:cNvPr id="12" name="object 12" descr=""/>
            <p:cNvSpPr/>
            <p:nvPr/>
          </p:nvSpPr>
          <p:spPr>
            <a:xfrm>
              <a:off x="2785110" y="3332226"/>
              <a:ext cx="4097020" cy="1100455"/>
            </a:xfrm>
            <a:custGeom>
              <a:avLst/>
              <a:gdLst/>
              <a:ahLst/>
              <a:cxnLst/>
              <a:rect l="l" t="t" r="r" b="b"/>
              <a:pathLst>
                <a:path w="4097020" h="1100454">
                  <a:moveTo>
                    <a:pt x="3913123" y="0"/>
                  </a:moveTo>
                  <a:lnTo>
                    <a:pt x="0" y="0"/>
                  </a:lnTo>
                  <a:lnTo>
                    <a:pt x="0" y="1100328"/>
                  </a:lnTo>
                  <a:lnTo>
                    <a:pt x="3913123" y="1100328"/>
                  </a:lnTo>
                  <a:lnTo>
                    <a:pt x="3961853" y="1093772"/>
                  </a:lnTo>
                  <a:lnTo>
                    <a:pt x="4005655" y="1075276"/>
                  </a:lnTo>
                  <a:lnTo>
                    <a:pt x="4042775" y="1046591"/>
                  </a:lnTo>
                  <a:lnTo>
                    <a:pt x="4071460" y="1009471"/>
                  </a:lnTo>
                  <a:lnTo>
                    <a:pt x="4089956" y="965669"/>
                  </a:lnTo>
                  <a:lnTo>
                    <a:pt x="4096512" y="916940"/>
                  </a:lnTo>
                  <a:lnTo>
                    <a:pt x="4096512" y="183387"/>
                  </a:lnTo>
                  <a:lnTo>
                    <a:pt x="4089956" y="134658"/>
                  </a:lnTo>
                  <a:lnTo>
                    <a:pt x="4071460" y="90856"/>
                  </a:lnTo>
                  <a:lnTo>
                    <a:pt x="4042775" y="53736"/>
                  </a:lnTo>
                  <a:lnTo>
                    <a:pt x="4005655" y="25051"/>
                  </a:lnTo>
                  <a:lnTo>
                    <a:pt x="3961853" y="6555"/>
                  </a:lnTo>
                  <a:lnTo>
                    <a:pt x="3913123" y="0"/>
                  </a:lnTo>
                  <a:close/>
                </a:path>
              </a:pathLst>
            </a:custGeom>
            <a:solidFill>
              <a:srgbClr val="D2E3E1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785110" y="3332226"/>
              <a:ext cx="4097020" cy="1100455"/>
            </a:xfrm>
            <a:custGeom>
              <a:avLst/>
              <a:gdLst/>
              <a:ahLst/>
              <a:cxnLst/>
              <a:rect l="l" t="t" r="r" b="b"/>
              <a:pathLst>
                <a:path w="4097020" h="1100454">
                  <a:moveTo>
                    <a:pt x="4096512" y="183387"/>
                  </a:moveTo>
                  <a:lnTo>
                    <a:pt x="4096512" y="916940"/>
                  </a:lnTo>
                  <a:lnTo>
                    <a:pt x="4089956" y="965669"/>
                  </a:lnTo>
                  <a:lnTo>
                    <a:pt x="4071460" y="1009471"/>
                  </a:lnTo>
                  <a:lnTo>
                    <a:pt x="4042775" y="1046591"/>
                  </a:lnTo>
                  <a:lnTo>
                    <a:pt x="4005655" y="1075276"/>
                  </a:lnTo>
                  <a:lnTo>
                    <a:pt x="3961853" y="1093772"/>
                  </a:lnTo>
                  <a:lnTo>
                    <a:pt x="3913123" y="1100328"/>
                  </a:lnTo>
                  <a:lnTo>
                    <a:pt x="0" y="1100328"/>
                  </a:lnTo>
                  <a:lnTo>
                    <a:pt x="0" y="0"/>
                  </a:lnTo>
                  <a:lnTo>
                    <a:pt x="3913123" y="0"/>
                  </a:lnTo>
                  <a:lnTo>
                    <a:pt x="3961853" y="6555"/>
                  </a:lnTo>
                  <a:lnTo>
                    <a:pt x="4005655" y="25051"/>
                  </a:lnTo>
                  <a:lnTo>
                    <a:pt x="4042775" y="53736"/>
                  </a:lnTo>
                  <a:lnTo>
                    <a:pt x="4071460" y="90856"/>
                  </a:lnTo>
                  <a:lnTo>
                    <a:pt x="4089956" y="134658"/>
                  </a:lnTo>
                  <a:lnTo>
                    <a:pt x="4096512" y="183387"/>
                  </a:lnTo>
                  <a:close/>
                </a:path>
              </a:pathLst>
            </a:custGeom>
            <a:ln w="25400">
              <a:solidFill>
                <a:srgbClr val="D2E3E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3019170" y="3693414"/>
            <a:ext cx="76454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har char="•"/>
              <a:tabLst>
                <a:tab pos="240665" algn="l"/>
              </a:tabLst>
            </a:pPr>
            <a:r>
              <a:rPr dirty="0" sz="2000" spc="-25">
                <a:latin typeface="Arial MT"/>
                <a:cs typeface="Arial MT"/>
              </a:rPr>
              <a:t>15%</a:t>
            </a:r>
            <a:endParaRPr sz="2000">
              <a:latin typeface="Arial MT"/>
              <a:cs typeface="Arial MT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468122" y="3182366"/>
            <a:ext cx="2329815" cy="1402080"/>
            <a:chOff x="468122" y="3182366"/>
            <a:chExt cx="2329815" cy="1402080"/>
          </a:xfrm>
        </p:grpSpPr>
        <p:sp>
          <p:nvSpPr>
            <p:cNvPr id="16" name="object 16" descr=""/>
            <p:cNvSpPr/>
            <p:nvPr/>
          </p:nvSpPr>
          <p:spPr>
            <a:xfrm>
              <a:off x="480822" y="3195066"/>
              <a:ext cx="2304415" cy="1376680"/>
            </a:xfrm>
            <a:custGeom>
              <a:avLst/>
              <a:gdLst/>
              <a:ahLst/>
              <a:cxnLst/>
              <a:rect l="l" t="t" r="r" b="b"/>
              <a:pathLst>
                <a:path w="2304415" h="1376679">
                  <a:moveTo>
                    <a:pt x="2074926" y="0"/>
                  </a:moveTo>
                  <a:lnTo>
                    <a:pt x="229362" y="0"/>
                  </a:lnTo>
                  <a:lnTo>
                    <a:pt x="183138" y="4662"/>
                  </a:lnTo>
                  <a:lnTo>
                    <a:pt x="140085" y="18032"/>
                  </a:lnTo>
                  <a:lnTo>
                    <a:pt x="101124" y="39185"/>
                  </a:lnTo>
                  <a:lnTo>
                    <a:pt x="67179" y="67198"/>
                  </a:lnTo>
                  <a:lnTo>
                    <a:pt x="39172" y="101147"/>
                  </a:lnTo>
                  <a:lnTo>
                    <a:pt x="18024" y="140106"/>
                  </a:lnTo>
                  <a:lnTo>
                    <a:pt x="4659" y="183153"/>
                  </a:lnTo>
                  <a:lnTo>
                    <a:pt x="0" y="229362"/>
                  </a:lnTo>
                  <a:lnTo>
                    <a:pt x="0" y="1146810"/>
                  </a:lnTo>
                  <a:lnTo>
                    <a:pt x="4659" y="1193018"/>
                  </a:lnTo>
                  <a:lnTo>
                    <a:pt x="18024" y="1236065"/>
                  </a:lnTo>
                  <a:lnTo>
                    <a:pt x="39172" y="1275024"/>
                  </a:lnTo>
                  <a:lnTo>
                    <a:pt x="67179" y="1308973"/>
                  </a:lnTo>
                  <a:lnTo>
                    <a:pt x="101124" y="1336986"/>
                  </a:lnTo>
                  <a:lnTo>
                    <a:pt x="140085" y="1358139"/>
                  </a:lnTo>
                  <a:lnTo>
                    <a:pt x="183138" y="1371509"/>
                  </a:lnTo>
                  <a:lnTo>
                    <a:pt x="229362" y="1376172"/>
                  </a:lnTo>
                  <a:lnTo>
                    <a:pt x="2074926" y="1376172"/>
                  </a:lnTo>
                  <a:lnTo>
                    <a:pt x="2121134" y="1371509"/>
                  </a:lnTo>
                  <a:lnTo>
                    <a:pt x="2164181" y="1358139"/>
                  </a:lnTo>
                  <a:lnTo>
                    <a:pt x="2203140" y="1336986"/>
                  </a:lnTo>
                  <a:lnTo>
                    <a:pt x="2237089" y="1308973"/>
                  </a:lnTo>
                  <a:lnTo>
                    <a:pt x="2265102" y="1275024"/>
                  </a:lnTo>
                  <a:lnTo>
                    <a:pt x="2286255" y="1236065"/>
                  </a:lnTo>
                  <a:lnTo>
                    <a:pt x="2299625" y="1193018"/>
                  </a:lnTo>
                  <a:lnTo>
                    <a:pt x="2304288" y="1146810"/>
                  </a:lnTo>
                  <a:lnTo>
                    <a:pt x="2304288" y="229362"/>
                  </a:lnTo>
                  <a:lnTo>
                    <a:pt x="2299625" y="183153"/>
                  </a:lnTo>
                  <a:lnTo>
                    <a:pt x="2286255" y="140106"/>
                  </a:lnTo>
                  <a:lnTo>
                    <a:pt x="2265102" y="101147"/>
                  </a:lnTo>
                  <a:lnTo>
                    <a:pt x="2237089" y="67198"/>
                  </a:lnTo>
                  <a:lnTo>
                    <a:pt x="2203140" y="39185"/>
                  </a:lnTo>
                  <a:lnTo>
                    <a:pt x="2164181" y="18032"/>
                  </a:lnTo>
                  <a:lnTo>
                    <a:pt x="2121134" y="4662"/>
                  </a:lnTo>
                  <a:lnTo>
                    <a:pt x="2074926" y="0"/>
                  </a:lnTo>
                  <a:close/>
                </a:path>
              </a:pathLst>
            </a:custGeom>
            <a:solidFill>
              <a:srgbClr val="5EAEA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480822" y="3195066"/>
              <a:ext cx="2304415" cy="1376680"/>
            </a:xfrm>
            <a:custGeom>
              <a:avLst/>
              <a:gdLst/>
              <a:ahLst/>
              <a:cxnLst/>
              <a:rect l="l" t="t" r="r" b="b"/>
              <a:pathLst>
                <a:path w="2304415" h="1376679">
                  <a:moveTo>
                    <a:pt x="0" y="229362"/>
                  </a:moveTo>
                  <a:lnTo>
                    <a:pt x="4659" y="183153"/>
                  </a:lnTo>
                  <a:lnTo>
                    <a:pt x="18024" y="140106"/>
                  </a:lnTo>
                  <a:lnTo>
                    <a:pt x="39172" y="101147"/>
                  </a:lnTo>
                  <a:lnTo>
                    <a:pt x="67179" y="67198"/>
                  </a:lnTo>
                  <a:lnTo>
                    <a:pt x="101124" y="39185"/>
                  </a:lnTo>
                  <a:lnTo>
                    <a:pt x="140085" y="18032"/>
                  </a:lnTo>
                  <a:lnTo>
                    <a:pt x="183138" y="4662"/>
                  </a:lnTo>
                  <a:lnTo>
                    <a:pt x="229362" y="0"/>
                  </a:lnTo>
                  <a:lnTo>
                    <a:pt x="2074926" y="0"/>
                  </a:lnTo>
                  <a:lnTo>
                    <a:pt x="2121134" y="4662"/>
                  </a:lnTo>
                  <a:lnTo>
                    <a:pt x="2164181" y="18032"/>
                  </a:lnTo>
                  <a:lnTo>
                    <a:pt x="2203140" y="39185"/>
                  </a:lnTo>
                  <a:lnTo>
                    <a:pt x="2237089" y="67198"/>
                  </a:lnTo>
                  <a:lnTo>
                    <a:pt x="2265102" y="101147"/>
                  </a:lnTo>
                  <a:lnTo>
                    <a:pt x="2286255" y="140106"/>
                  </a:lnTo>
                  <a:lnTo>
                    <a:pt x="2299625" y="183153"/>
                  </a:lnTo>
                  <a:lnTo>
                    <a:pt x="2304288" y="229362"/>
                  </a:lnTo>
                  <a:lnTo>
                    <a:pt x="2304288" y="1146810"/>
                  </a:lnTo>
                  <a:lnTo>
                    <a:pt x="2299625" y="1193018"/>
                  </a:lnTo>
                  <a:lnTo>
                    <a:pt x="2286255" y="1236065"/>
                  </a:lnTo>
                  <a:lnTo>
                    <a:pt x="2265102" y="1275024"/>
                  </a:lnTo>
                  <a:lnTo>
                    <a:pt x="2237089" y="1308973"/>
                  </a:lnTo>
                  <a:lnTo>
                    <a:pt x="2203140" y="1336986"/>
                  </a:lnTo>
                  <a:lnTo>
                    <a:pt x="2164181" y="1358139"/>
                  </a:lnTo>
                  <a:lnTo>
                    <a:pt x="2121134" y="1371509"/>
                  </a:lnTo>
                  <a:lnTo>
                    <a:pt x="2074926" y="1376172"/>
                  </a:lnTo>
                  <a:lnTo>
                    <a:pt x="229362" y="1376172"/>
                  </a:lnTo>
                  <a:lnTo>
                    <a:pt x="183138" y="1371509"/>
                  </a:lnTo>
                  <a:lnTo>
                    <a:pt x="140085" y="1358139"/>
                  </a:lnTo>
                  <a:lnTo>
                    <a:pt x="101124" y="1336986"/>
                  </a:lnTo>
                  <a:lnTo>
                    <a:pt x="67179" y="1308973"/>
                  </a:lnTo>
                  <a:lnTo>
                    <a:pt x="39172" y="1275024"/>
                  </a:lnTo>
                  <a:lnTo>
                    <a:pt x="18024" y="1236065"/>
                  </a:lnTo>
                  <a:lnTo>
                    <a:pt x="4659" y="1193018"/>
                  </a:lnTo>
                  <a:lnTo>
                    <a:pt x="0" y="1146810"/>
                  </a:lnTo>
                  <a:lnTo>
                    <a:pt x="0" y="229362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890727" y="3658946"/>
            <a:ext cx="148272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solidFill>
                  <a:srgbClr val="FFFFFF"/>
                </a:solidFill>
                <a:latin typeface="Arial MT"/>
                <a:cs typeface="Arial MT"/>
              </a:rPr>
              <a:t>Porcentaje</a:t>
            </a:r>
            <a:endParaRPr sz="2400">
              <a:latin typeface="Arial MT"/>
              <a:cs typeface="Arial MT"/>
            </a:endParaRPr>
          </a:p>
        </p:txBody>
      </p:sp>
      <p:grpSp>
        <p:nvGrpSpPr>
          <p:cNvPr id="19" name="object 19" descr=""/>
          <p:cNvGrpSpPr/>
          <p:nvPr/>
        </p:nvGrpSpPr>
        <p:grpSpPr>
          <a:xfrm>
            <a:off x="2772410" y="4764278"/>
            <a:ext cx="4122420" cy="1125855"/>
            <a:chOff x="2772410" y="4764278"/>
            <a:chExt cx="4122420" cy="1125855"/>
          </a:xfrm>
        </p:grpSpPr>
        <p:sp>
          <p:nvSpPr>
            <p:cNvPr id="20" name="object 20" descr=""/>
            <p:cNvSpPr/>
            <p:nvPr/>
          </p:nvSpPr>
          <p:spPr>
            <a:xfrm>
              <a:off x="2785110" y="4776978"/>
              <a:ext cx="4097020" cy="1100455"/>
            </a:xfrm>
            <a:custGeom>
              <a:avLst/>
              <a:gdLst/>
              <a:ahLst/>
              <a:cxnLst/>
              <a:rect l="l" t="t" r="r" b="b"/>
              <a:pathLst>
                <a:path w="4097020" h="1100454">
                  <a:moveTo>
                    <a:pt x="3913123" y="0"/>
                  </a:moveTo>
                  <a:lnTo>
                    <a:pt x="0" y="0"/>
                  </a:lnTo>
                  <a:lnTo>
                    <a:pt x="0" y="1100328"/>
                  </a:lnTo>
                  <a:lnTo>
                    <a:pt x="3913123" y="1100328"/>
                  </a:lnTo>
                  <a:lnTo>
                    <a:pt x="3961853" y="1093777"/>
                  </a:lnTo>
                  <a:lnTo>
                    <a:pt x="4005655" y="1075290"/>
                  </a:lnTo>
                  <a:lnTo>
                    <a:pt x="4042775" y="1046614"/>
                  </a:lnTo>
                  <a:lnTo>
                    <a:pt x="4071460" y="1009499"/>
                  </a:lnTo>
                  <a:lnTo>
                    <a:pt x="4089956" y="965691"/>
                  </a:lnTo>
                  <a:lnTo>
                    <a:pt x="4096512" y="916940"/>
                  </a:lnTo>
                  <a:lnTo>
                    <a:pt x="4096512" y="183388"/>
                  </a:lnTo>
                  <a:lnTo>
                    <a:pt x="4089956" y="134658"/>
                  </a:lnTo>
                  <a:lnTo>
                    <a:pt x="4071460" y="90856"/>
                  </a:lnTo>
                  <a:lnTo>
                    <a:pt x="4042775" y="53736"/>
                  </a:lnTo>
                  <a:lnTo>
                    <a:pt x="4005655" y="25051"/>
                  </a:lnTo>
                  <a:lnTo>
                    <a:pt x="3961853" y="6555"/>
                  </a:lnTo>
                  <a:lnTo>
                    <a:pt x="3913123" y="0"/>
                  </a:lnTo>
                  <a:close/>
                </a:path>
              </a:pathLst>
            </a:custGeom>
            <a:solidFill>
              <a:srgbClr val="D7D2DF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2785110" y="4776978"/>
              <a:ext cx="4097020" cy="1100455"/>
            </a:xfrm>
            <a:custGeom>
              <a:avLst/>
              <a:gdLst/>
              <a:ahLst/>
              <a:cxnLst/>
              <a:rect l="l" t="t" r="r" b="b"/>
              <a:pathLst>
                <a:path w="4097020" h="1100454">
                  <a:moveTo>
                    <a:pt x="4096512" y="183388"/>
                  </a:moveTo>
                  <a:lnTo>
                    <a:pt x="4096512" y="916940"/>
                  </a:lnTo>
                  <a:lnTo>
                    <a:pt x="4089956" y="965691"/>
                  </a:lnTo>
                  <a:lnTo>
                    <a:pt x="4071460" y="1009499"/>
                  </a:lnTo>
                  <a:lnTo>
                    <a:pt x="4042775" y="1046614"/>
                  </a:lnTo>
                  <a:lnTo>
                    <a:pt x="4005655" y="1075290"/>
                  </a:lnTo>
                  <a:lnTo>
                    <a:pt x="3961853" y="1093777"/>
                  </a:lnTo>
                  <a:lnTo>
                    <a:pt x="3913123" y="1100328"/>
                  </a:lnTo>
                  <a:lnTo>
                    <a:pt x="0" y="1100328"/>
                  </a:lnTo>
                  <a:lnTo>
                    <a:pt x="0" y="0"/>
                  </a:lnTo>
                  <a:lnTo>
                    <a:pt x="3913123" y="0"/>
                  </a:lnTo>
                  <a:lnTo>
                    <a:pt x="3961853" y="6555"/>
                  </a:lnTo>
                  <a:lnTo>
                    <a:pt x="4005655" y="25051"/>
                  </a:lnTo>
                  <a:lnTo>
                    <a:pt x="4042775" y="53736"/>
                  </a:lnTo>
                  <a:lnTo>
                    <a:pt x="4071460" y="90856"/>
                  </a:lnTo>
                  <a:lnTo>
                    <a:pt x="4089956" y="134658"/>
                  </a:lnTo>
                  <a:lnTo>
                    <a:pt x="4096512" y="183388"/>
                  </a:lnTo>
                  <a:close/>
                </a:path>
              </a:pathLst>
            </a:custGeom>
            <a:ln w="25400">
              <a:solidFill>
                <a:srgbClr val="D7D2D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 descr=""/>
          <p:cNvSpPr txBox="1"/>
          <p:nvPr/>
        </p:nvSpPr>
        <p:spPr>
          <a:xfrm>
            <a:off x="3019170" y="5137530"/>
            <a:ext cx="224663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har char="•"/>
              <a:tabLst>
                <a:tab pos="240665" algn="l"/>
              </a:tabLst>
            </a:pPr>
            <a:r>
              <a:rPr dirty="0" sz="2000">
                <a:latin typeface="Arial MT"/>
                <a:cs typeface="Arial MT"/>
              </a:rPr>
              <a:t>01 de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enero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 spc="-20">
                <a:latin typeface="Arial MT"/>
                <a:cs typeface="Arial MT"/>
              </a:rPr>
              <a:t>2019</a:t>
            </a:r>
            <a:endParaRPr sz="2000">
              <a:latin typeface="Arial MT"/>
              <a:cs typeface="Arial MT"/>
            </a:endParaRPr>
          </a:p>
        </p:txBody>
      </p:sp>
      <p:grpSp>
        <p:nvGrpSpPr>
          <p:cNvPr id="23" name="object 23" descr=""/>
          <p:cNvGrpSpPr/>
          <p:nvPr/>
        </p:nvGrpSpPr>
        <p:grpSpPr>
          <a:xfrm>
            <a:off x="468122" y="4627117"/>
            <a:ext cx="2329815" cy="1400175"/>
            <a:chOff x="468122" y="4627117"/>
            <a:chExt cx="2329815" cy="1400175"/>
          </a:xfrm>
        </p:grpSpPr>
        <p:sp>
          <p:nvSpPr>
            <p:cNvPr id="24" name="object 24" descr=""/>
            <p:cNvSpPr/>
            <p:nvPr/>
          </p:nvSpPr>
          <p:spPr>
            <a:xfrm>
              <a:off x="480822" y="4639817"/>
              <a:ext cx="2304415" cy="1374775"/>
            </a:xfrm>
            <a:custGeom>
              <a:avLst/>
              <a:gdLst/>
              <a:ahLst/>
              <a:cxnLst/>
              <a:rect l="l" t="t" r="r" b="b"/>
              <a:pathLst>
                <a:path w="2304415" h="1374775">
                  <a:moveTo>
                    <a:pt x="2075179" y="0"/>
                  </a:moveTo>
                  <a:lnTo>
                    <a:pt x="229108" y="0"/>
                  </a:lnTo>
                  <a:lnTo>
                    <a:pt x="182935" y="4656"/>
                  </a:lnTo>
                  <a:lnTo>
                    <a:pt x="139929" y="18010"/>
                  </a:lnTo>
                  <a:lnTo>
                    <a:pt x="101012" y="39138"/>
                  </a:lnTo>
                  <a:lnTo>
                    <a:pt x="67105" y="67119"/>
                  </a:lnTo>
                  <a:lnTo>
                    <a:pt x="39128" y="101029"/>
                  </a:lnTo>
                  <a:lnTo>
                    <a:pt x="18004" y="139946"/>
                  </a:lnTo>
                  <a:lnTo>
                    <a:pt x="4654" y="182946"/>
                  </a:lnTo>
                  <a:lnTo>
                    <a:pt x="0" y="229107"/>
                  </a:lnTo>
                  <a:lnTo>
                    <a:pt x="0" y="1145539"/>
                  </a:lnTo>
                  <a:lnTo>
                    <a:pt x="4654" y="1191712"/>
                  </a:lnTo>
                  <a:lnTo>
                    <a:pt x="18004" y="1234718"/>
                  </a:lnTo>
                  <a:lnTo>
                    <a:pt x="39128" y="1273635"/>
                  </a:lnTo>
                  <a:lnTo>
                    <a:pt x="67105" y="1307542"/>
                  </a:lnTo>
                  <a:lnTo>
                    <a:pt x="101012" y="1335519"/>
                  </a:lnTo>
                  <a:lnTo>
                    <a:pt x="139929" y="1356643"/>
                  </a:lnTo>
                  <a:lnTo>
                    <a:pt x="182935" y="1369993"/>
                  </a:lnTo>
                  <a:lnTo>
                    <a:pt x="229108" y="1374647"/>
                  </a:lnTo>
                  <a:lnTo>
                    <a:pt x="2075179" y="1374647"/>
                  </a:lnTo>
                  <a:lnTo>
                    <a:pt x="2121341" y="1369993"/>
                  </a:lnTo>
                  <a:lnTo>
                    <a:pt x="2164341" y="1356643"/>
                  </a:lnTo>
                  <a:lnTo>
                    <a:pt x="2203258" y="1335519"/>
                  </a:lnTo>
                  <a:lnTo>
                    <a:pt x="2237168" y="1307542"/>
                  </a:lnTo>
                  <a:lnTo>
                    <a:pt x="2265149" y="1273635"/>
                  </a:lnTo>
                  <a:lnTo>
                    <a:pt x="2286277" y="1234718"/>
                  </a:lnTo>
                  <a:lnTo>
                    <a:pt x="2299631" y="1191712"/>
                  </a:lnTo>
                  <a:lnTo>
                    <a:pt x="2304288" y="1145539"/>
                  </a:lnTo>
                  <a:lnTo>
                    <a:pt x="2304288" y="229107"/>
                  </a:lnTo>
                  <a:lnTo>
                    <a:pt x="2299631" y="182946"/>
                  </a:lnTo>
                  <a:lnTo>
                    <a:pt x="2286277" y="139946"/>
                  </a:lnTo>
                  <a:lnTo>
                    <a:pt x="2265149" y="101029"/>
                  </a:lnTo>
                  <a:lnTo>
                    <a:pt x="2237168" y="67119"/>
                  </a:lnTo>
                  <a:lnTo>
                    <a:pt x="2203258" y="39138"/>
                  </a:lnTo>
                  <a:lnTo>
                    <a:pt x="2164341" y="18010"/>
                  </a:lnTo>
                  <a:lnTo>
                    <a:pt x="2121341" y="4656"/>
                  </a:lnTo>
                  <a:lnTo>
                    <a:pt x="2075179" y="0"/>
                  </a:lnTo>
                  <a:close/>
                </a:path>
              </a:pathLst>
            </a:custGeom>
            <a:solidFill>
              <a:srgbClr val="8063A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480822" y="4639817"/>
              <a:ext cx="2304415" cy="1374775"/>
            </a:xfrm>
            <a:custGeom>
              <a:avLst/>
              <a:gdLst/>
              <a:ahLst/>
              <a:cxnLst/>
              <a:rect l="l" t="t" r="r" b="b"/>
              <a:pathLst>
                <a:path w="2304415" h="1374775">
                  <a:moveTo>
                    <a:pt x="0" y="229107"/>
                  </a:moveTo>
                  <a:lnTo>
                    <a:pt x="4654" y="182946"/>
                  </a:lnTo>
                  <a:lnTo>
                    <a:pt x="18004" y="139946"/>
                  </a:lnTo>
                  <a:lnTo>
                    <a:pt x="39128" y="101029"/>
                  </a:lnTo>
                  <a:lnTo>
                    <a:pt x="67105" y="67119"/>
                  </a:lnTo>
                  <a:lnTo>
                    <a:pt x="101012" y="39138"/>
                  </a:lnTo>
                  <a:lnTo>
                    <a:pt x="139929" y="18010"/>
                  </a:lnTo>
                  <a:lnTo>
                    <a:pt x="182935" y="4656"/>
                  </a:lnTo>
                  <a:lnTo>
                    <a:pt x="229108" y="0"/>
                  </a:lnTo>
                  <a:lnTo>
                    <a:pt x="2075179" y="0"/>
                  </a:lnTo>
                  <a:lnTo>
                    <a:pt x="2121341" y="4656"/>
                  </a:lnTo>
                  <a:lnTo>
                    <a:pt x="2164341" y="18010"/>
                  </a:lnTo>
                  <a:lnTo>
                    <a:pt x="2203258" y="39138"/>
                  </a:lnTo>
                  <a:lnTo>
                    <a:pt x="2237168" y="67119"/>
                  </a:lnTo>
                  <a:lnTo>
                    <a:pt x="2265149" y="101029"/>
                  </a:lnTo>
                  <a:lnTo>
                    <a:pt x="2286277" y="139946"/>
                  </a:lnTo>
                  <a:lnTo>
                    <a:pt x="2299631" y="182946"/>
                  </a:lnTo>
                  <a:lnTo>
                    <a:pt x="2304288" y="229107"/>
                  </a:lnTo>
                  <a:lnTo>
                    <a:pt x="2304288" y="1145539"/>
                  </a:lnTo>
                  <a:lnTo>
                    <a:pt x="2299631" y="1191712"/>
                  </a:lnTo>
                  <a:lnTo>
                    <a:pt x="2286277" y="1234718"/>
                  </a:lnTo>
                  <a:lnTo>
                    <a:pt x="2265149" y="1273635"/>
                  </a:lnTo>
                  <a:lnTo>
                    <a:pt x="2237168" y="1307542"/>
                  </a:lnTo>
                  <a:lnTo>
                    <a:pt x="2203258" y="1335519"/>
                  </a:lnTo>
                  <a:lnTo>
                    <a:pt x="2164341" y="1356643"/>
                  </a:lnTo>
                  <a:lnTo>
                    <a:pt x="2121341" y="1369993"/>
                  </a:lnTo>
                  <a:lnTo>
                    <a:pt x="2075179" y="1374647"/>
                  </a:lnTo>
                  <a:lnTo>
                    <a:pt x="229108" y="1374647"/>
                  </a:lnTo>
                  <a:lnTo>
                    <a:pt x="182935" y="1369993"/>
                  </a:lnTo>
                  <a:lnTo>
                    <a:pt x="139929" y="1356643"/>
                  </a:lnTo>
                  <a:lnTo>
                    <a:pt x="101012" y="1335519"/>
                  </a:lnTo>
                  <a:lnTo>
                    <a:pt x="67105" y="1307542"/>
                  </a:lnTo>
                  <a:lnTo>
                    <a:pt x="39128" y="1273635"/>
                  </a:lnTo>
                  <a:lnTo>
                    <a:pt x="18004" y="1234718"/>
                  </a:lnTo>
                  <a:lnTo>
                    <a:pt x="4654" y="1191712"/>
                  </a:lnTo>
                  <a:lnTo>
                    <a:pt x="0" y="1145539"/>
                  </a:lnTo>
                  <a:lnTo>
                    <a:pt x="0" y="229107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 descr=""/>
          <p:cNvSpPr txBox="1"/>
          <p:nvPr/>
        </p:nvSpPr>
        <p:spPr>
          <a:xfrm>
            <a:off x="1178763" y="5103621"/>
            <a:ext cx="90551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solidFill>
                  <a:srgbClr val="FFFFFF"/>
                </a:solidFill>
                <a:latin typeface="Arial MT"/>
                <a:cs typeface="Arial MT"/>
              </a:rPr>
              <a:t>Desde</a:t>
            </a:r>
            <a:endParaRPr sz="2400">
              <a:latin typeface="Arial MT"/>
              <a:cs typeface="Arial MT"/>
            </a:endParaRPr>
          </a:p>
        </p:txBody>
      </p:sp>
      <p:grpSp>
        <p:nvGrpSpPr>
          <p:cNvPr id="27" name="object 27" descr=""/>
          <p:cNvGrpSpPr/>
          <p:nvPr/>
        </p:nvGrpSpPr>
        <p:grpSpPr>
          <a:xfrm>
            <a:off x="8152130" y="2018029"/>
            <a:ext cx="2905760" cy="4458970"/>
            <a:chOff x="8152130" y="2018029"/>
            <a:chExt cx="2905760" cy="4458970"/>
          </a:xfrm>
        </p:grpSpPr>
        <p:sp>
          <p:nvSpPr>
            <p:cNvPr id="28" name="object 28" descr=""/>
            <p:cNvSpPr/>
            <p:nvPr/>
          </p:nvSpPr>
          <p:spPr>
            <a:xfrm>
              <a:off x="8164830" y="2030729"/>
              <a:ext cx="2440305" cy="4433570"/>
            </a:xfrm>
            <a:custGeom>
              <a:avLst/>
              <a:gdLst/>
              <a:ahLst/>
              <a:cxnLst/>
              <a:rect l="l" t="t" r="r" b="b"/>
              <a:pathLst>
                <a:path w="2440304" h="4433570">
                  <a:moveTo>
                    <a:pt x="1219962" y="0"/>
                  </a:moveTo>
                  <a:lnTo>
                    <a:pt x="0" y="4433316"/>
                  </a:lnTo>
                  <a:lnTo>
                    <a:pt x="2439924" y="4433316"/>
                  </a:lnTo>
                  <a:lnTo>
                    <a:pt x="1219962" y="0"/>
                  </a:lnTo>
                  <a:close/>
                </a:path>
              </a:pathLst>
            </a:custGeom>
            <a:solidFill>
              <a:srgbClr val="9BBA5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8164830" y="2030729"/>
              <a:ext cx="2440305" cy="4433570"/>
            </a:xfrm>
            <a:custGeom>
              <a:avLst/>
              <a:gdLst/>
              <a:ahLst/>
              <a:cxnLst/>
              <a:rect l="l" t="t" r="r" b="b"/>
              <a:pathLst>
                <a:path w="2440304" h="4433570">
                  <a:moveTo>
                    <a:pt x="0" y="4433316"/>
                  </a:moveTo>
                  <a:lnTo>
                    <a:pt x="1219962" y="0"/>
                  </a:lnTo>
                  <a:lnTo>
                    <a:pt x="2439924" y="4433316"/>
                  </a:lnTo>
                  <a:lnTo>
                    <a:pt x="0" y="4433316"/>
                  </a:lnTo>
                  <a:close/>
                </a:path>
              </a:pathLst>
            </a:custGeom>
            <a:ln w="253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9384030" y="2474213"/>
              <a:ext cx="1661160" cy="631190"/>
            </a:xfrm>
            <a:custGeom>
              <a:avLst/>
              <a:gdLst/>
              <a:ahLst/>
              <a:cxnLst/>
              <a:rect l="l" t="t" r="r" b="b"/>
              <a:pathLst>
                <a:path w="1661159" h="631189">
                  <a:moveTo>
                    <a:pt x="1556003" y="0"/>
                  </a:moveTo>
                  <a:lnTo>
                    <a:pt x="105155" y="0"/>
                  </a:lnTo>
                  <a:lnTo>
                    <a:pt x="64240" y="8268"/>
                  </a:lnTo>
                  <a:lnTo>
                    <a:pt x="30813" y="30813"/>
                  </a:lnTo>
                  <a:lnTo>
                    <a:pt x="8268" y="64240"/>
                  </a:lnTo>
                  <a:lnTo>
                    <a:pt x="0" y="105156"/>
                  </a:lnTo>
                  <a:lnTo>
                    <a:pt x="0" y="525780"/>
                  </a:lnTo>
                  <a:lnTo>
                    <a:pt x="8268" y="566695"/>
                  </a:lnTo>
                  <a:lnTo>
                    <a:pt x="30813" y="600122"/>
                  </a:lnTo>
                  <a:lnTo>
                    <a:pt x="64240" y="622667"/>
                  </a:lnTo>
                  <a:lnTo>
                    <a:pt x="105155" y="630936"/>
                  </a:lnTo>
                  <a:lnTo>
                    <a:pt x="1556003" y="630936"/>
                  </a:lnTo>
                  <a:lnTo>
                    <a:pt x="1596919" y="622667"/>
                  </a:lnTo>
                  <a:lnTo>
                    <a:pt x="1630346" y="600122"/>
                  </a:lnTo>
                  <a:lnTo>
                    <a:pt x="1652891" y="566695"/>
                  </a:lnTo>
                  <a:lnTo>
                    <a:pt x="1661160" y="525780"/>
                  </a:lnTo>
                  <a:lnTo>
                    <a:pt x="1661160" y="105156"/>
                  </a:lnTo>
                  <a:lnTo>
                    <a:pt x="1652891" y="64240"/>
                  </a:lnTo>
                  <a:lnTo>
                    <a:pt x="1630346" y="30813"/>
                  </a:lnTo>
                  <a:lnTo>
                    <a:pt x="1596919" y="8268"/>
                  </a:lnTo>
                  <a:lnTo>
                    <a:pt x="1556003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9384030" y="2474213"/>
              <a:ext cx="1661160" cy="631190"/>
            </a:xfrm>
            <a:custGeom>
              <a:avLst/>
              <a:gdLst/>
              <a:ahLst/>
              <a:cxnLst/>
              <a:rect l="l" t="t" r="r" b="b"/>
              <a:pathLst>
                <a:path w="1661159" h="631189">
                  <a:moveTo>
                    <a:pt x="0" y="105156"/>
                  </a:moveTo>
                  <a:lnTo>
                    <a:pt x="8268" y="64240"/>
                  </a:lnTo>
                  <a:lnTo>
                    <a:pt x="30813" y="30813"/>
                  </a:lnTo>
                  <a:lnTo>
                    <a:pt x="64240" y="8268"/>
                  </a:lnTo>
                  <a:lnTo>
                    <a:pt x="105155" y="0"/>
                  </a:lnTo>
                  <a:lnTo>
                    <a:pt x="1556003" y="0"/>
                  </a:lnTo>
                  <a:lnTo>
                    <a:pt x="1596919" y="8268"/>
                  </a:lnTo>
                  <a:lnTo>
                    <a:pt x="1630346" y="30813"/>
                  </a:lnTo>
                  <a:lnTo>
                    <a:pt x="1652891" y="64240"/>
                  </a:lnTo>
                  <a:lnTo>
                    <a:pt x="1661160" y="105156"/>
                  </a:lnTo>
                  <a:lnTo>
                    <a:pt x="1661160" y="525780"/>
                  </a:lnTo>
                  <a:lnTo>
                    <a:pt x="1652891" y="566695"/>
                  </a:lnTo>
                  <a:lnTo>
                    <a:pt x="1630346" y="600122"/>
                  </a:lnTo>
                  <a:lnTo>
                    <a:pt x="1596919" y="622667"/>
                  </a:lnTo>
                  <a:lnTo>
                    <a:pt x="1556003" y="630936"/>
                  </a:lnTo>
                  <a:lnTo>
                    <a:pt x="105155" y="630936"/>
                  </a:lnTo>
                  <a:lnTo>
                    <a:pt x="64240" y="622667"/>
                  </a:lnTo>
                  <a:lnTo>
                    <a:pt x="30813" y="600122"/>
                  </a:lnTo>
                  <a:lnTo>
                    <a:pt x="8268" y="566695"/>
                  </a:lnTo>
                  <a:lnTo>
                    <a:pt x="0" y="525780"/>
                  </a:lnTo>
                  <a:lnTo>
                    <a:pt x="0" y="105156"/>
                  </a:lnTo>
                  <a:close/>
                </a:path>
              </a:pathLst>
            </a:custGeom>
            <a:ln w="25400">
              <a:solidFill>
                <a:srgbClr val="9BBA5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2" name="object 32" descr=""/>
          <p:cNvSpPr txBox="1"/>
          <p:nvPr/>
        </p:nvSpPr>
        <p:spPr>
          <a:xfrm>
            <a:off x="9482455" y="2558287"/>
            <a:ext cx="1464945" cy="440055"/>
          </a:xfrm>
          <a:prstGeom prst="rect">
            <a:avLst/>
          </a:prstGeom>
        </p:spPr>
        <p:txBody>
          <a:bodyPr wrap="square" lIns="0" tIns="34290" rIns="0" bIns="0" rtlCol="0" vert="horz">
            <a:spAutoFit/>
          </a:bodyPr>
          <a:lstStyle/>
          <a:p>
            <a:pPr algn="ctr" marL="12700" marR="5080" indent="-635">
              <a:lnSpc>
                <a:spcPts val="1030"/>
              </a:lnSpc>
              <a:spcBef>
                <a:spcPts val="270"/>
              </a:spcBef>
            </a:pPr>
            <a:r>
              <a:rPr dirty="0" sz="1000" b="1">
                <a:latin typeface="Arial"/>
                <a:cs typeface="Arial"/>
              </a:rPr>
              <a:t>Uso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de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medios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de</a:t>
            </a:r>
            <a:r>
              <a:rPr dirty="0" sz="1000" spc="-20" b="1">
                <a:latin typeface="Arial"/>
                <a:cs typeface="Arial"/>
              </a:rPr>
              <a:t> pago </a:t>
            </a:r>
            <a:r>
              <a:rPr dirty="0" sz="1000" b="1">
                <a:latin typeface="Arial"/>
                <a:cs typeface="Arial"/>
              </a:rPr>
              <a:t>a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partir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de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2,000 soles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spc="-50" b="1">
                <a:latin typeface="Arial"/>
                <a:cs typeface="Arial"/>
              </a:rPr>
              <a:t>o </a:t>
            </a:r>
            <a:r>
              <a:rPr dirty="0" sz="1000" b="1">
                <a:latin typeface="Arial"/>
                <a:cs typeface="Arial"/>
              </a:rPr>
              <a:t>500 </a:t>
            </a:r>
            <a:r>
              <a:rPr dirty="0" sz="1000" spc="-10" b="1">
                <a:latin typeface="Arial"/>
                <a:cs typeface="Arial"/>
              </a:rPr>
              <a:t>dólares.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33" name="object 33" descr=""/>
          <p:cNvGrpSpPr/>
          <p:nvPr/>
        </p:nvGrpSpPr>
        <p:grpSpPr>
          <a:xfrm>
            <a:off x="9371330" y="3170173"/>
            <a:ext cx="1686560" cy="656590"/>
            <a:chOff x="9371330" y="3170173"/>
            <a:chExt cx="1686560" cy="656590"/>
          </a:xfrm>
        </p:grpSpPr>
        <p:sp>
          <p:nvSpPr>
            <p:cNvPr id="34" name="object 34" descr=""/>
            <p:cNvSpPr/>
            <p:nvPr/>
          </p:nvSpPr>
          <p:spPr>
            <a:xfrm>
              <a:off x="9384030" y="3182873"/>
              <a:ext cx="1661160" cy="631190"/>
            </a:xfrm>
            <a:custGeom>
              <a:avLst/>
              <a:gdLst/>
              <a:ahLst/>
              <a:cxnLst/>
              <a:rect l="l" t="t" r="r" b="b"/>
              <a:pathLst>
                <a:path w="1661159" h="631189">
                  <a:moveTo>
                    <a:pt x="1556003" y="0"/>
                  </a:moveTo>
                  <a:lnTo>
                    <a:pt x="105155" y="0"/>
                  </a:lnTo>
                  <a:lnTo>
                    <a:pt x="64240" y="8268"/>
                  </a:lnTo>
                  <a:lnTo>
                    <a:pt x="30813" y="30813"/>
                  </a:lnTo>
                  <a:lnTo>
                    <a:pt x="8268" y="64240"/>
                  </a:lnTo>
                  <a:lnTo>
                    <a:pt x="0" y="105155"/>
                  </a:lnTo>
                  <a:lnTo>
                    <a:pt x="0" y="525780"/>
                  </a:lnTo>
                  <a:lnTo>
                    <a:pt x="8268" y="566695"/>
                  </a:lnTo>
                  <a:lnTo>
                    <a:pt x="30813" y="600122"/>
                  </a:lnTo>
                  <a:lnTo>
                    <a:pt x="64240" y="622667"/>
                  </a:lnTo>
                  <a:lnTo>
                    <a:pt x="105155" y="630936"/>
                  </a:lnTo>
                  <a:lnTo>
                    <a:pt x="1556003" y="630936"/>
                  </a:lnTo>
                  <a:lnTo>
                    <a:pt x="1596919" y="622667"/>
                  </a:lnTo>
                  <a:lnTo>
                    <a:pt x="1630346" y="600122"/>
                  </a:lnTo>
                  <a:lnTo>
                    <a:pt x="1652891" y="566695"/>
                  </a:lnTo>
                  <a:lnTo>
                    <a:pt x="1661160" y="525780"/>
                  </a:lnTo>
                  <a:lnTo>
                    <a:pt x="1661160" y="105155"/>
                  </a:lnTo>
                  <a:lnTo>
                    <a:pt x="1652891" y="64240"/>
                  </a:lnTo>
                  <a:lnTo>
                    <a:pt x="1630346" y="30813"/>
                  </a:lnTo>
                  <a:lnTo>
                    <a:pt x="1596919" y="8268"/>
                  </a:lnTo>
                  <a:lnTo>
                    <a:pt x="1556003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9384030" y="3182873"/>
              <a:ext cx="1661160" cy="631190"/>
            </a:xfrm>
            <a:custGeom>
              <a:avLst/>
              <a:gdLst/>
              <a:ahLst/>
              <a:cxnLst/>
              <a:rect l="l" t="t" r="r" b="b"/>
              <a:pathLst>
                <a:path w="1661159" h="631189">
                  <a:moveTo>
                    <a:pt x="0" y="105155"/>
                  </a:moveTo>
                  <a:lnTo>
                    <a:pt x="8268" y="64240"/>
                  </a:lnTo>
                  <a:lnTo>
                    <a:pt x="30813" y="30813"/>
                  </a:lnTo>
                  <a:lnTo>
                    <a:pt x="64240" y="8268"/>
                  </a:lnTo>
                  <a:lnTo>
                    <a:pt x="105155" y="0"/>
                  </a:lnTo>
                  <a:lnTo>
                    <a:pt x="1556003" y="0"/>
                  </a:lnTo>
                  <a:lnTo>
                    <a:pt x="1596919" y="8268"/>
                  </a:lnTo>
                  <a:lnTo>
                    <a:pt x="1630346" y="30813"/>
                  </a:lnTo>
                  <a:lnTo>
                    <a:pt x="1652891" y="64240"/>
                  </a:lnTo>
                  <a:lnTo>
                    <a:pt x="1661160" y="105155"/>
                  </a:lnTo>
                  <a:lnTo>
                    <a:pt x="1661160" y="525780"/>
                  </a:lnTo>
                  <a:lnTo>
                    <a:pt x="1652891" y="566695"/>
                  </a:lnTo>
                  <a:lnTo>
                    <a:pt x="1630346" y="600122"/>
                  </a:lnTo>
                  <a:lnTo>
                    <a:pt x="1596919" y="622667"/>
                  </a:lnTo>
                  <a:lnTo>
                    <a:pt x="1556003" y="630936"/>
                  </a:lnTo>
                  <a:lnTo>
                    <a:pt x="105155" y="630936"/>
                  </a:lnTo>
                  <a:lnTo>
                    <a:pt x="64240" y="622667"/>
                  </a:lnTo>
                  <a:lnTo>
                    <a:pt x="30813" y="600122"/>
                  </a:lnTo>
                  <a:lnTo>
                    <a:pt x="8268" y="566695"/>
                  </a:lnTo>
                  <a:lnTo>
                    <a:pt x="0" y="525780"/>
                  </a:lnTo>
                  <a:lnTo>
                    <a:pt x="0" y="105155"/>
                  </a:lnTo>
                  <a:close/>
                </a:path>
              </a:pathLst>
            </a:custGeom>
            <a:ln w="25400">
              <a:solidFill>
                <a:srgbClr val="5CB56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 descr=""/>
          <p:cNvSpPr txBox="1"/>
          <p:nvPr/>
        </p:nvSpPr>
        <p:spPr>
          <a:xfrm>
            <a:off x="9511410" y="3333369"/>
            <a:ext cx="1407160" cy="308610"/>
          </a:xfrm>
          <a:prstGeom prst="rect">
            <a:avLst/>
          </a:prstGeom>
        </p:spPr>
        <p:txBody>
          <a:bodyPr wrap="square" lIns="0" tIns="34290" rIns="0" bIns="0" rtlCol="0" vert="horz">
            <a:spAutoFit/>
          </a:bodyPr>
          <a:lstStyle/>
          <a:p>
            <a:pPr marL="274320" marR="5080" indent="-262255">
              <a:lnSpc>
                <a:spcPts val="1030"/>
              </a:lnSpc>
              <a:spcBef>
                <a:spcPts val="270"/>
              </a:spcBef>
            </a:pPr>
            <a:r>
              <a:rPr dirty="0" sz="1000" b="1">
                <a:latin typeface="Arial"/>
                <a:cs typeface="Arial"/>
              </a:rPr>
              <a:t>Emisor</a:t>
            </a:r>
            <a:r>
              <a:rPr dirty="0" sz="1000" spc="-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no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esté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de</a:t>
            </a:r>
            <a:r>
              <a:rPr dirty="0" sz="1000" spc="-20" b="1">
                <a:latin typeface="Arial"/>
                <a:cs typeface="Arial"/>
              </a:rPr>
              <a:t> baja </a:t>
            </a:r>
            <a:r>
              <a:rPr dirty="0" sz="1000" b="1">
                <a:latin typeface="Arial"/>
                <a:cs typeface="Arial"/>
              </a:rPr>
              <a:t>de</a:t>
            </a:r>
            <a:r>
              <a:rPr dirty="0" sz="1000" spc="-10" b="1">
                <a:latin typeface="Arial"/>
                <a:cs typeface="Arial"/>
              </a:rPr>
              <a:t> inscripción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37" name="object 37" descr=""/>
          <p:cNvGrpSpPr/>
          <p:nvPr/>
        </p:nvGrpSpPr>
        <p:grpSpPr>
          <a:xfrm>
            <a:off x="9371330" y="3880358"/>
            <a:ext cx="1686560" cy="1365250"/>
            <a:chOff x="9371330" y="3880358"/>
            <a:chExt cx="1686560" cy="1365250"/>
          </a:xfrm>
        </p:grpSpPr>
        <p:sp>
          <p:nvSpPr>
            <p:cNvPr id="38" name="object 38" descr=""/>
            <p:cNvSpPr/>
            <p:nvPr/>
          </p:nvSpPr>
          <p:spPr>
            <a:xfrm>
              <a:off x="9384030" y="3893058"/>
              <a:ext cx="1661160" cy="629920"/>
            </a:xfrm>
            <a:custGeom>
              <a:avLst/>
              <a:gdLst/>
              <a:ahLst/>
              <a:cxnLst/>
              <a:rect l="l" t="t" r="r" b="b"/>
              <a:pathLst>
                <a:path w="1661159" h="629920">
                  <a:moveTo>
                    <a:pt x="1556258" y="0"/>
                  </a:moveTo>
                  <a:lnTo>
                    <a:pt x="104901" y="0"/>
                  </a:lnTo>
                  <a:lnTo>
                    <a:pt x="64079" y="8247"/>
                  </a:lnTo>
                  <a:lnTo>
                    <a:pt x="30733" y="30734"/>
                  </a:lnTo>
                  <a:lnTo>
                    <a:pt x="8247" y="64079"/>
                  </a:lnTo>
                  <a:lnTo>
                    <a:pt x="0" y="104902"/>
                  </a:lnTo>
                  <a:lnTo>
                    <a:pt x="0" y="524510"/>
                  </a:lnTo>
                  <a:lnTo>
                    <a:pt x="8247" y="565332"/>
                  </a:lnTo>
                  <a:lnTo>
                    <a:pt x="30733" y="598678"/>
                  </a:lnTo>
                  <a:lnTo>
                    <a:pt x="64079" y="621164"/>
                  </a:lnTo>
                  <a:lnTo>
                    <a:pt x="104901" y="629412"/>
                  </a:lnTo>
                  <a:lnTo>
                    <a:pt x="1556258" y="629412"/>
                  </a:lnTo>
                  <a:lnTo>
                    <a:pt x="1597080" y="621164"/>
                  </a:lnTo>
                  <a:lnTo>
                    <a:pt x="1630426" y="598678"/>
                  </a:lnTo>
                  <a:lnTo>
                    <a:pt x="1652912" y="565332"/>
                  </a:lnTo>
                  <a:lnTo>
                    <a:pt x="1661160" y="524510"/>
                  </a:lnTo>
                  <a:lnTo>
                    <a:pt x="1661160" y="104902"/>
                  </a:lnTo>
                  <a:lnTo>
                    <a:pt x="1652912" y="64079"/>
                  </a:lnTo>
                  <a:lnTo>
                    <a:pt x="1630426" y="30734"/>
                  </a:lnTo>
                  <a:lnTo>
                    <a:pt x="1597080" y="8247"/>
                  </a:lnTo>
                  <a:lnTo>
                    <a:pt x="1556258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9384030" y="3893058"/>
              <a:ext cx="1661160" cy="629920"/>
            </a:xfrm>
            <a:custGeom>
              <a:avLst/>
              <a:gdLst/>
              <a:ahLst/>
              <a:cxnLst/>
              <a:rect l="l" t="t" r="r" b="b"/>
              <a:pathLst>
                <a:path w="1661159" h="629920">
                  <a:moveTo>
                    <a:pt x="0" y="104902"/>
                  </a:moveTo>
                  <a:lnTo>
                    <a:pt x="8247" y="64079"/>
                  </a:lnTo>
                  <a:lnTo>
                    <a:pt x="30733" y="30734"/>
                  </a:lnTo>
                  <a:lnTo>
                    <a:pt x="64079" y="8247"/>
                  </a:lnTo>
                  <a:lnTo>
                    <a:pt x="104901" y="0"/>
                  </a:lnTo>
                  <a:lnTo>
                    <a:pt x="1556258" y="0"/>
                  </a:lnTo>
                  <a:lnTo>
                    <a:pt x="1597080" y="8247"/>
                  </a:lnTo>
                  <a:lnTo>
                    <a:pt x="1630426" y="30734"/>
                  </a:lnTo>
                  <a:lnTo>
                    <a:pt x="1652912" y="64079"/>
                  </a:lnTo>
                  <a:lnTo>
                    <a:pt x="1661160" y="104902"/>
                  </a:lnTo>
                  <a:lnTo>
                    <a:pt x="1661160" y="524510"/>
                  </a:lnTo>
                  <a:lnTo>
                    <a:pt x="1652912" y="565332"/>
                  </a:lnTo>
                  <a:lnTo>
                    <a:pt x="1630426" y="598678"/>
                  </a:lnTo>
                  <a:lnTo>
                    <a:pt x="1597080" y="621164"/>
                  </a:lnTo>
                  <a:lnTo>
                    <a:pt x="1556258" y="629412"/>
                  </a:lnTo>
                  <a:lnTo>
                    <a:pt x="104901" y="629412"/>
                  </a:lnTo>
                  <a:lnTo>
                    <a:pt x="64079" y="621164"/>
                  </a:lnTo>
                  <a:lnTo>
                    <a:pt x="30733" y="598678"/>
                  </a:lnTo>
                  <a:lnTo>
                    <a:pt x="8247" y="565332"/>
                  </a:lnTo>
                  <a:lnTo>
                    <a:pt x="0" y="524510"/>
                  </a:lnTo>
                  <a:lnTo>
                    <a:pt x="0" y="104902"/>
                  </a:lnTo>
                  <a:close/>
                </a:path>
              </a:pathLst>
            </a:custGeom>
            <a:ln w="25400">
              <a:solidFill>
                <a:srgbClr val="5EAEA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9384030" y="4601718"/>
              <a:ext cx="1661160" cy="631190"/>
            </a:xfrm>
            <a:custGeom>
              <a:avLst/>
              <a:gdLst/>
              <a:ahLst/>
              <a:cxnLst/>
              <a:rect l="l" t="t" r="r" b="b"/>
              <a:pathLst>
                <a:path w="1661159" h="631189">
                  <a:moveTo>
                    <a:pt x="1556003" y="0"/>
                  </a:moveTo>
                  <a:lnTo>
                    <a:pt x="105155" y="0"/>
                  </a:lnTo>
                  <a:lnTo>
                    <a:pt x="64240" y="8268"/>
                  </a:lnTo>
                  <a:lnTo>
                    <a:pt x="30813" y="30813"/>
                  </a:lnTo>
                  <a:lnTo>
                    <a:pt x="8268" y="64240"/>
                  </a:lnTo>
                  <a:lnTo>
                    <a:pt x="0" y="105155"/>
                  </a:lnTo>
                  <a:lnTo>
                    <a:pt x="0" y="525779"/>
                  </a:lnTo>
                  <a:lnTo>
                    <a:pt x="8268" y="566695"/>
                  </a:lnTo>
                  <a:lnTo>
                    <a:pt x="30813" y="600122"/>
                  </a:lnTo>
                  <a:lnTo>
                    <a:pt x="64240" y="622667"/>
                  </a:lnTo>
                  <a:lnTo>
                    <a:pt x="105155" y="630935"/>
                  </a:lnTo>
                  <a:lnTo>
                    <a:pt x="1556003" y="630935"/>
                  </a:lnTo>
                  <a:lnTo>
                    <a:pt x="1596919" y="622667"/>
                  </a:lnTo>
                  <a:lnTo>
                    <a:pt x="1630346" y="600122"/>
                  </a:lnTo>
                  <a:lnTo>
                    <a:pt x="1652891" y="566695"/>
                  </a:lnTo>
                  <a:lnTo>
                    <a:pt x="1661160" y="525779"/>
                  </a:lnTo>
                  <a:lnTo>
                    <a:pt x="1661160" y="105155"/>
                  </a:lnTo>
                  <a:lnTo>
                    <a:pt x="1652891" y="64240"/>
                  </a:lnTo>
                  <a:lnTo>
                    <a:pt x="1630346" y="30813"/>
                  </a:lnTo>
                  <a:lnTo>
                    <a:pt x="1596919" y="8268"/>
                  </a:lnTo>
                  <a:lnTo>
                    <a:pt x="1556003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9384030" y="4601718"/>
              <a:ext cx="1661160" cy="631190"/>
            </a:xfrm>
            <a:custGeom>
              <a:avLst/>
              <a:gdLst/>
              <a:ahLst/>
              <a:cxnLst/>
              <a:rect l="l" t="t" r="r" b="b"/>
              <a:pathLst>
                <a:path w="1661159" h="631189">
                  <a:moveTo>
                    <a:pt x="0" y="105155"/>
                  </a:moveTo>
                  <a:lnTo>
                    <a:pt x="8268" y="64240"/>
                  </a:lnTo>
                  <a:lnTo>
                    <a:pt x="30813" y="30813"/>
                  </a:lnTo>
                  <a:lnTo>
                    <a:pt x="64240" y="8268"/>
                  </a:lnTo>
                  <a:lnTo>
                    <a:pt x="105155" y="0"/>
                  </a:lnTo>
                  <a:lnTo>
                    <a:pt x="1556003" y="0"/>
                  </a:lnTo>
                  <a:lnTo>
                    <a:pt x="1596919" y="8268"/>
                  </a:lnTo>
                  <a:lnTo>
                    <a:pt x="1630346" y="30813"/>
                  </a:lnTo>
                  <a:lnTo>
                    <a:pt x="1652891" y="64240"/>
                  </a:lnTo>
                  <a:lnTo>
                    <a:pt x="1661160" y="105155"/>
                  </a:lnTo>
                  <a:lnTo>
                    <a:pt x="1661160" y="525779"/>
                  </a:lnTo>
                  <a:lnTo>
                    <a:pt x="1652891" y="566695"/>
                  </a:lnTo>
                  <a:lnTo>
                    <a:pt x="1630346" y="600122"/>
                  </a:lnTo>
                  <a:lnTo>
                    <a:pt x="1596919" y="622667"/>
                  </a:lnTo>
                  <a:lnTo>
                    <a:pt x="1556003" y="630935"/>
                  </a:lnTo>
                  <a:lnTo>
                    <a:pt x="105155" y="630935"/>
                  </a:lnTo>
                  <a:lnTo>
                    <a:pt x="64240" y="622667"/>
                  </a:lnTo>
                  <a:lnTo>
                    <a:pt x="30813" y="600122"/>
                  </a:lnTo>
                  <a:lnTo>
                    <a:pt x="8268" y="566695"/>
                  </a:lnTo>
                  <a:lnTo>
                    <a:pt x="0" y="525779"/>
                  </a:lnTo>
                  <a:lnTo>
                    <a:pt x="0" y="105155"/>
                  </a:lnTo>
                  <a:close/>
                </a:path>
              </a:pathLst>
            </a:custGeom>
            <a:ln w="25400">
              <a:solidFill>
                <a:srgbClr val="6079A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2" name="object 42" descr=""/>
          <p:cNvSpPr txBox="1"/>
          <p:nvPr/>
        </p:nvSpPr>
        <p:spPr>
          <a:xfrm>
            <a:off x="9458070" y="4042664"/>
            <a:ext cx="1513205" cy="1083310"/>
          </a:xfrm>
          <a:prstGeom prst="rect">
            <a:avLst/>
          </a:prstGeom>
        </p:spPr>
        <p:txBody>
          <a:bodyPr wrap="square" lIns="0" tIns="34290" rIns="0" bIns="0" rtlCol="0" vert="horz">
            <a:spAutoFit/>
          </a:bodyPr>
          <a:lstStyle/>
          <a:p>
            <a:pPr algn="ctr" marL="12065" marR="5080">
              <a:lnSpc>
                <a:spcPts val="1030"/>
              </a:lnSpc>
              <a:spcBef>
                <a:spcPts val="270"/>
              </a:spcBef>
            </a:pPr>
            <a:r>
              <a:rPr dirty="0" sz="1000" b="1">
                <a:latin typeface="Arial"/>
                <a:cs typeface="Arial"/>
              </a:rPr>
              <a:t>Emisor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no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esté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como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spc="-25" b="1">
                <a:latin typeface="Arial"/>
                <a:cs typeface="Arial"/>
              </a:rPr>
              <a:t>No </a:t>
            </a:r>
            <a:r>
              <a:rPr dirty="0" sz="1000" spc="-10" b="1">
                <a:latin typeface="Arial"/>
                <a:cs typeface="Arial"/>
              </a:rPr>
              <a:t>Habido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05"/>
              </a:spcBef>
            </a:pPr>
            <a:endParaRPr sz="1000">
              <a:latin typeface="Arial"/>
              <a:cs typeface="Arial"/>
            </a:endParaRPr>
          </a:p>
          <a:p>
            <a:pPr algn="ctr" marL="86995" marR="80010">
              <a:lnSpc>
                <a:spcPts val="1030"/>
              </a:lnSpc>
            </a:pPr>
            <a:r>
              <a:rPr dirty="0" sz="1000" b="1">
                <a:latin typeface="Arial"/>
                <a:cs typeface="Arial"/>
              </a:rPr>
              <a:t>Actividad</a:t>
            </a:r>
            <a:r>
              <a:rPr dirty="0" sz="1000" spc="-35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económica </a:t>
            </a:r>
            <a:r>
              <a:rPr dirty="0" sz="1000" b="1">
                <a:latin typeface="Arial"/>
                <a:cs typeface="Arial"/>
              </a:rPr>
              <a:t>registrada</a:t>
            </a:r>
            <a:r>
              <a:rPr dirty="0" sz="1000" spc="-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(CIIU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55</a:t>
            </a:r>
            <a:r>
              <a:rPr dirty="0" sz="1000" spc="-25" b="1">
                <a:latin typeface="Arial"/>
                <a:cs typeface="Arial"/>
              </a:rPr>
              <a:t> y/o 56)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43" name="object 43" descr=""/>
          <p:cNvGrpSpPr/>
          <p:nvPr/>
        </p:nvGrpSpPr>
        <p:grpSpPr>
          <a:xfrm>
            <a:off x="9371330" y="5297678"/>
            <a:ext cx="1686560" cy="656590"/>
            <a:chOff x="9371330" y="5297678"/>
            <a:chExt cx="1686560" cy="656590"/>
          </a:xfrm>
        </p:grpSpPr>
        <p:sp>
          <p:nvSpPr>
            <p:cNvPr id="44" name="object 44" descr=""/>
            <p:cNvSpPr/>
            <p:nvPr/>
          </p:nvSpPr>
          <p:spPr>
            <a:xfrm>
              <a:off x="9384030" y="5310378"/>
              <a:ext cx="1661160" cy="631190"/>
            </a:xfrm>
            <a:custGeom>
              <a:avLst/>
              <a:gdLst/>
              <a:ahLst/>
              <a:cxnLst/>
              <a:rect l="l" t="t" r="r" b="b"/>
              <a:pathLst>
                <a:path w="1661159" h="631189">
                  <a:moveTo>
                    <a:pt x="1556003" y="0"/>
                  </a:moveTo>
                  <a:lnTo>
                    <a:pt x="105155" y="0"/>
                  </a:lnTo>
                  <a:lnTo>
                    <a:pt x="64240" y="8268"/>
                  </a:lnTo>
                  <a:lnTo>
                    <a:pt x="30813" y="30813"/>
                  </a:lnTo>
                  <a:lnTo>
                    <a:pt x="8268" y="64240"/>
                  </a:lnTo>
                  <a:lnTo>
                    <a:pt x="0" y="105156"/>
                  </a:lnTo>
                  <a:lnTo>
                    <a:pt x="0" y="525780"/>
                  </a:lnTo>
                  <a:lnTo>
                    <a:pt x="8268" y="566711"/>
                  </a:lnTo>
                  <a:lnTo>
                    <a:pt x="30813" y="600136"/>
                  </a:lnTo>
                  <a:lnTo>
                    <a:pt x="64240" y="622672"/>
                  </a:lnTo>
                  <a:lnTo>
                    <a:pt x="105155" y="630936"/>
                  </a:lnTo>
                  <a:lnTo>
                    <a:pt x="1556003" y="630936"/>
                  </a:lnTo>
                  <a:lnTo>
                    <a:pt x="1596919" y="622672"/>
                  </a:lnTo>
                  <a:lnTo>
                    <a:pt x="1630346" y="600136"/>
                  </a:lnTo>
                  <a:lnTo>
                    <a:pt x="1652891" y="566711"/>
                  </a:lnTo>
                  <a:lnTo>
                    <a:pt x="1661160" y="525780"/>
                  </a:lnTo>
                  <a:lnTo>
                    <a:pt x="1661160" y="105156"/>
                  </a:lnTo>
                  <a:lnTo>
                    <a:pt x="1652891" y="64240"/>
                  </a:lnTo>
                  <a:lnTo>
                    <a:pt x="1630346" y="30813"/>
                  </a:lnTo>
                  <a:lnTo>
                    <a:pt x="1596919" y="8268"/>
                  </a:lnTo>
                  <a:lnTo>
                    <a:pt x="1556003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9384030" y="5310378"/>
              <a:ext cx="1661160" cy="631190"/>
            </a:xfrm>
            <a:custGeom>
              <a:avLst/>
              <a:gdLst/>
              <a:ahLst/>
              <a:cxnLst/>
              <a:rect l="l" t="t" r="r" b="b"/>
              <a:pathLst>
                <a:path w="1661159" h="631189">
                  <a:moveTo>
                    <a:pt x="0" y="105156"/>
                  </a:moveTo>
                  <a:lnTo>
                    <a:pt x="8268" y="64240"/>
                  </a:lnTo>
                  <a:lnTo>
                    <a:pt x="30813" y="30813"/>
                  </a:lnTo>
                  <a:lnTo>
                    <a:pt x="64240" y="8268"/>
                  </a:lnTo>
                  <a:lnTo>
                    <a:pt x="105155" y="0"/>
                  </a:lnTo>
                  <a:lnTo>
                    <a:pt x="1556003" y="0"/>
                  </a:lnTo>
                  <a:lnTo>
                    <a:pt x="1596919" y="8268"/>
                  </a:lnTo>
                  <a:lnTo>
                    <a:pt x="1630346" y="30813"/>
                  </a:lnTo>
                  <a:lnTo>
                    <a:pt x="1652891" y="64240"/>
                  </a:lnTo>
                  <a:lnTo>
                    <a:pt x="1661160" y="105156"/>
                  </a:lnTo>
                  <a:lnTo>
                    <a:pt x="1661160" y="525780"/>
                  </a:lnTo>
                  <a:lnTo>
                    <a:pt x="1652891" y="566711"/>
                  </a:lnTo>
                  <a:lnTo>
                    <a:pt x="1630346" y="600136"/>
                  </a:lnTo>
                  <a:lnTo>
                    <a:pt x="1596919" y="622672"/>
                  </a:lnTo>
                  <a:lnTo>
                    <a:pt x="1556003" y="630936"/>
                  </a:lnTo>
                  <a:lnTo>
                    <a:pt x="105155" y="630936"/>
                  </a:lnTo>
                  <a:lnTo>
                    <a:pt x="64240" y="622672"/>
                  </a:lnTo>
                  <a:lnTo>
                    <a:pt x="30813" y="600136"/>
                  </a:lnTo>
                  <a:lnTo>
                    <a:pt x="8268" y="566711"/>
                  </a:lnTo>
                  <a:lnTo>
                    <a:pt x="0" y="525780"/>
                  </a:lnTo>
                  <a:lnTo>
                    <a:pt x="0" y="105156"/>
                  </a:lnTo>
                  <a:close/>
                </a:path>
              </a:pathLst>
            </a:custGeom>
            <a:ln w="25400">
              <a:solidFill>
                <a:srgbClr val="8063A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6" name="object 46" descr=""/>
          <p:cNvSpPr txBox="1"/>
          <p:nvPr/>
        </p:nvSpPr>
        <p:spPr>
          <a:xfrm>
            <a:off x="9455022" y="5395340"/>
            <a:ext cx="1517650" cy="439420"/>
          </a:xfrm>
          <a:prstGeom prst="rect">
            <a:avLst/>
          </a:prstGeom>
        </p:spPr>
        <p:txBody>
          <a:bodyPr wrap="square" lIns="0" tIns="34290" rIns="0" bIns="0" rtlCol="0" vert="horz">
            <a:spAutoFit/>
          </a:bodyPr>
          <a:lstStyle/>
          <a:p>
            <a:pPr algn="ctr" marL="12700" marR="5080" indent="-635">
              <a:lnSpc>
                <a:spcPts val="1030"/>
              </a:lnSpc>
              <a:spcBef>
                <a:spcPts val="270"/>
              </a:spcBef>
            </a:pPr>
            <a:r>
              <a:rPr dirty="0" sz="1000" b="1">
                <a:latin typeface="Arial"/>
                <a:cs typeface="Arial"/>
              </a:rPr>
              <a:t>Consignar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nro.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de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DNI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spc="-50" b="1">
                <a:latin typeface="Arial"/>
                <a:cs typeface="Arial"/>
              </a:rPr>
              <a:t>o </a:t>
            </a:r>
            <a:r>
              <a:rPr dirty="0" sz="1000" b="1">
                <a:latin typeface="Arial"/>
                <a:cs typeface="Arial"/>
              </a:rPr>
              <a:t>RUC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en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el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caso </a:t>
            </a:r>
            <a:r>
              <a:rPr dirty="0" sz="1000" spc="-25" b="1">
                <a:latin typeface="Arial"/>
                <a:cs typeface="Arial"/>
              </a:rPr>
              <a:t>de </a:t>
            </a:r>
            <a:r>
              <a:rPr dirty="0" sz="1000" b="1">
                <a:latin typeface="Arial"/>
                <a:cs typeface="Arial"/>
              </a:rPr>
              <a:t>extranjeros</a:t>
            </a:r>
            <a:r>
              <a:rPr dirty="0" sz="1000" spc="-40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domiciliados</a:t>
            </a:r>
            <a:endParaRPr sz="1000">
              <a:latin typeface="Arial"/>
              <a:cs typeface="Arial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7904480" y="1665173"/>
            <a:ext cx="263080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70" b="1">
                <a:latin typeface="Arial"/>
                <a:cs typeface="Arial"/>
              </a:rPr>
              <a:t>Requisitos</a:t>
            </a:r>
            <a:r>
              <a:rPr dirty="0" sz="1800" spc="-60" b="1">
                <a:latin typeface="Arial"/>
                <a:cs typeface="Arial"/>
              </a:rPr>
              <a:t> </a:t>
            </a:r>
            <a:r>
              <a:rPr dirty="0" sz="1800" spc="-185" b="1">
                <a:latin typeface="Arial"/>
                <a:cs typeface="Arial"/>
              </a:rPr>
              <a:t>para</a:t>
            </a:r>
            <a:r>
              <a:rPr dirty="0" sz="1800" spc="-70" b="1">
                <a:latin typeface="Arial"/>
                <a:cs typeface="Arial"/>
              </a:rPr>
              <a:t> </a:t>
            </a:r>
            <a:r>
              <a:rPr dirty="0" sz="1800" spc="-145" b="1">
                <a:latin typeface="Arial"/>
                <a:cs typeface="Arial"/>
              </a:rPr>
              <a:t>la</a:t>
            </a:r>
            <a:r>
              <a:rPr dirty="0" sz="1800" spc="-55" b="1">
                <a:latin typeface="Arial"/>
                <a:cs typeface="Arial"/>
              </a:rPr>
              <a:t> </a:t>
            </a:r>
            <a:r>
              <a:rPr dirty="0" sz="1800" spc="-180" b="1">
                <a:latin typeface="Arial"/>
                <a:cs typeface="Arial"/>
              </a:rPr>
              <a:t>deducción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75132" rIns="0" bIns="0" rtlCol="0" vert="horz">
            <a:spAutoFit/>
          </a:bodyPr>
          <a:lstStyle/>
          <a:p>
            <a:pPr marL="83820">
              <a:lnSpc>
                <a:spcPct val="100000"/>
              </a:lnSpc>
              <a:spcBef>
                <a:spcPts val="95"/>
              </a:spcBef>
            </a:pPr>
            <a:r>
              <a:rPr dirty="0"/>
              <a:t>Gastos</a:t>
            </a:r>
            <a:r>
              <a:rPr dirty="0" spc="-75"/>
              <a:t> </a:t>
            </a:r>
            <a:r>
              <a:rPr dirty="0"/>
              <a:t>efectuados</a:t>
            </a:r>
            <a:r>
              <a:rPr dirty="0" spc="-65"/>
              <a:t> </a:t>
            </a:r>
            <a:r>
              <a:rPr dirty="0"/>
              <a:t>en</a:t>
            </a:r>
            <a:r>
              <a:rPr dirty="0" spc="-65"/>
              <a:t> </a:t>
            </a:r>
            <a:r>
              <a:rPr dirty="0"/>
              <a:t>hoteles</a:t>
            </a:r>
            <a:r>
              <a:rPr dirty="0" spc="-80"/>
              <a:t> </a:t>
            </a:r>
            <a:r>
              <a:rPr dirty="0"/>
              <a:t>y</a:t>
            </a:r>
            <a:r>
              <a:rPr dirty="0" spc="-65"/>
              <a:t> </a:t>
            </a:r>
            <a:r>
              <a:rPr dirty="0" spc="-10"/>
              <a:t>restaurantes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82980" y="1412747"/>
            <a:ext cx="9073896" cy="4264152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1422019" y="5835497"/>
            <a:ext cx="8039734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Se</a:t>
            </a:r>
            <a:r>
              <a:rPr dirty="0" sz="1600" spc="-4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debe</a:t>
            </a:r>
            <a:r>
              <a:rPr dirty="0" sz="1600" spc="-4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recordar</a:t>
            </a:r>
            <a:r>
              <a:rPr dirty="0" sz="1600" spc="-1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que</a:t>
            </a:r>
            <a:r>
              <a:rPr dirty="0" sz="1600" spc="-4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los</a:t>
            </a:r>
            <a:r>
              <a:rPr dirty="0" sz="1600" spc="-4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comprobantes</a:t>
            </a:r>
            <a:r>
              <a:rPr dirty="0" sz="1600" spc="-1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físicos</a:t>
            </a:r>
            <a:r>
              <a:rPr dirty="0" sz="1600" spc="-4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emitidos</a:t>
            </a:r>
            <a:r>
              <a:rPr dirty="0" sz="1600" spc="-3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en</a:t>
            </a:r>
            <a:r>
              <a:rPr dirty="0" sz="1600" spc="-4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situaciones</a:t>
            </a:r>
            <a:r>
              <a:rPr dirty="0" sz="1600" spc="-5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de</a:t>
            </a:r>
            <a:r>
              <a:rPr dirty="0" sz="1600" spc="-3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contingencia</a:t>
            </a:r>
            <a:r>
              <a:rPr dirty="0" sz="1600" spc="-6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 spc="-50">
                <a:solidFill>
                  <a:srgbClr val="000066"/>
                </a:solidFill>
                <a:latin typeface="Arial MT"/>
                <a:cs typeface="Arial MT"/>
              </a:rPr>
              <a:t>,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deben</a:t>
            </a:r>
            <a:r>
              <a:rPr dirty="0" sz="1600" spc="-3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ser</a:t>
            </a:r>
            <a:r>
              <a:rPr dirty="0" sz="1600" spc="-2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informados</a:t>
            </a:r>
            <a:r>
              <a:rPr dirty="0" sz="1600" spc="-1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a</a:t>
            </a:r>
            <a:r>
              <a:rPr dirty="0" sz="1600" spc="-1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la</a:t>
            </a:r>
            <a:r>
              <a:rPr dirty="0" sz="1600" spc="-4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 spc="-20">
                <a:solidFill>
                  <a:srgbClr val="000066"/>
                </a:solidFill>
                <a:latin typeface="Arial MT"/>
                <a:cs typeface="Arial MT"/>
              </a:rPr>
              <a:t>SUNAT</a:t>
            </a:r>
            <a:r>
              <a:rPr dirty="0" sz="1600" spc="-6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de</a:t>
            </a:r>
            <a:r>
              <a:rPr dirty="0" sz="1600" spc="-2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acuerdo</a:t>
            </a:r>
            <a:r>
              <a:rPr dirty="0" sz="1600" spc="-2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a</a:t>
            </a:r>
            <a:r>
              <a:rPr dirty="0" sz="1600" spc="-3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la</a:t>
            </a:r>
            <a:r>
              <a:rPr dirty="0" sz="1600" spc="-3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>
                <a:solidFill>
                  <a:srgbClr val="000066"/>
                </a:solidFill>
                <a:latin typeface="Arial MT"/>
                <a:cs typeface="Arial MT"/>
              </a:rPr>
              <a:t>normatividad</a:t>
            </a:r>
            <a:r>
              <a:rPr dirty="0" sz="1600" spc="-3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600" spc="-10">
                <a:solidFill>
                  <a:srgbClr val="000066"/>
                </a:solidFill>
                <a:latin typeface="Arial MT"/>
                <a:cs typeface="Arial MT"/>
              </a:rPr>
              <a:t>aplicable.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2391" y="173228"/>
            <a:ext cx="6731000" cy="8788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/>
              <a:t>Gastos</a:t>
            </a:r>
            <a:r>
              <a:rPr dirty="0" spc="-75"/>
              <a:t> </a:t>
            </a:r>
            <a:r>
              <a:rPr dirty="0"/>
              <a:t>por</a:t>
            </a:r>
            <a:r>
              <a:rPr dirty="0" spc="-75"/>
              <a:t> </a:t>
            </a:r>
            <a:r>
              <a:rPr dirty="0"/>
              <a:t>servicio</a:t>
            </a:r>
            <a:r>
              <a:rPr dirty="0" spc="-75"/>
              <a:t> </a:t>
            </a:r>
            <a:r>
              <a:rPr dirty="0"/>
              <a:t>de</a:t>
            </a:r>
            <a:r>
              <a:rPr dirty="0" spc="-75"/>
              <a:t> </a:t>
            </a:r>
            <a:r>
              <a:rPr dirty="0"/>
              <a:t>cuarta</a:t>
            </a:r>
            <a:r>
              <a:rPr dirty="0" spc="-70"/>
              <a:t> </a:t>
            </a:r>
            <a:r>
              <a:rPr dirty="0"/>
              <a:t>categoría</a:t>
            </a:r>
            <a:r>
              <a:rPr dirty="0" spc="-70"/>
              <a:t> </a:t>
            </a:r>
            <a:r>
              <a:rPr dirty="0" spc="-35"/>
              <a:t>de </a:t>
            </a:r>
            <a:r>
              <a:rPr dirty="0"/>
              <a:t>médicos</a:t>
            </a:r>
            <a:r>
              <a:rPr dirty="0" spc="-55"/>
              <a:t> </a:t>
            </a:r>
            <a:r>
              <a:rPr dirty="0"/>
              <a:t>y</a:t>
            </a:r>
            <a:r>
              <a:rPr dirty="0" spc="-55"/>
              <a:t> </a:t>
            </a:r>
            <a:r>
              <a:rPr dirty="0" spc="-10"/>
              <a:t>odontólogos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58190" y="1914524"/>
            <a:ext cx="11077575" cy="39928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900" b="1">
                <a:latin typeface="Arial"/>
                <a:cs typeface="Arial"/>
              </a:rPr>
              <a:t>Consideraciones</a:t>
            </a:r>
            <a:r>
              <a:rPr dirty="0" sz="1900" spc="-25" b="1">
                <a:latin typeface="Arial"/>
                <a:cs typeface="Arial"/>
              </a:rPr>
              <a:t> </a:t>
            </a:r>
            <a:r>
              <a:rPr dirty="0" sz="1900" b="1">
                <a:latin typeface="Arial"/>
                <a:cs typeface="Arial"/>
              </a:rPr>
              <a:t>para</a:t>
            </a:r>
            <a:r>
              <a:rPr dirty="0" sz="1900" spc="-50" b="1">
                <a:latin typeface="Arial"/>
                <a:cs typeface="Arial"/>
              </a:rPr>
              <a:t> </a:t>
            </a:r>
            <a:r>
              <a:rPr dirty="0" sz="1900" b="1">
                <a:latin typeface="Arial"/>
                <a:cs typeface="Arial"/>
              </a:rPr>
              <a:t>la</a:t>
            </a:r>
            <a:r>
              <a:rPr dirty="0" sz="1900" spc="-60" b="1">
                <a:latin typeface="Arial"/>
                <a:cs typeface="Arial"/>
              </a:rPr>
              <a:t> </a:t>
            </a:r>
            <a:r>
              <a:rPr dirty="0" sz="1900" b="1">
                <a:latin typeface="Arial"/>
                <a:cs typeface="Arial"/>
              </a:rPr>
              <a:t>aceptación</a:t>
            </a:r>
            <a:r>
              <a:rPr dirty="0" sz="1900" spc="-45" b="1">
                <a:latin typeface="Arial"/>
                <a:cs typeface="Arial"/>
              </a:rPr>
              <a:t> </a:t>
            </a:r>
            <a:r>
              <a:rPr dirty="0" sz="1900" b="1">
                <a:latin typeface="Arial"/>
                <a:cs typeface="Arial"/>
              </a:rPr>
              <a:t>del</a:t>
            </a:r>
            <a:r>
              <a:rPr dirty="0" sz="1900" spc="-60" b="1">
                <a:latin typeface="Arial"/>
                <a:cs typeface="Arial"/>
              </a:rPr>
              <a:t> </a:t>
            </a:r>
            <a:r>
              <a:rPr dirty="0" sz="1900" spc="-10" b="1">
                <a:latin typeface="Arial"/>
                <a:cs typeface="Arial"/>
              </a:rPr>
              <a:t>gasto:</a:t>
            </a:r>
            <a:endParaRPr sz="1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815"/>
              </a:spcBef>
            </a:pPr>
            <a:endParaRPr sz="1900">
              <a:latin typeface="Arial"/>
              <a:cs typeface="Arial"/>
            </a:endParaRPr>
          </a:p>
          <a:p>
            <a:pPr algn="just" marL="353060" marR="5080" indent="-340360">
              <a:lnSpc>
                <a:spcPts val="2050"/>
              </a:lnSpc>
              <a:buChar char="•"/>
              <a:tabLst>
                <a:tab pos="355600" algn="l"/>
              </a:tabLst>
            </a:pPr>
            <a:r>
              <a:rPr dirty="0" sz="1900">
                <a:latin typeface="Arial MT"/>
                <a:cs typeface="Arial MT"/>
              </a:rPr>
              <a:t>El</a:t>
            </a:r>
            <a:r>
              <a:rPr dirty="0" sz="1900" spc="114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pago</a:t>
            </a:r>
            <a:r>
              <a:rPr dirty="0" sz="1900" spc="13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debe</a:t>
            </a:r>
            <a:r>
              <a:rPr dirty="0" sz="1900" spc="13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ser</a:t>
            </a:r>
            <a:r>
              <a:rPr dirty="0" sz="1900" spc="12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considerado</a:t>
            </a:r>
            <a:r>
              <a:rPr dirty="0" sz="1900" spc="12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para</a:t>
            </a:r>
            <a:r>
              <a:rPr dirty="0" sz="1900" spc="13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el</a:t>
            </a:r>
            <a:r>
              <a:rPr dirty="0" sz="1900" spc="114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médico</a:t>
            </a:r>
            <a:r>
              <a:rPr dirty="0" sz="1900" spc="12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u</a:t>
            </a:r>
            <a:r>
              <a:rPr dirty="0" sz="1900" spc="114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odontólogo,</a:t>
            </a:r>
            <a:r>
              <a:rPr dirty="0" sz="1900" spc="12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renta</a:t>
            </a:r>
            <a:r>
              <a:rPr dirty="0" sz="1900" spc="14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de</a:t>
            </a:r>
            <a:r>
              <a:rPr dirty="0" sz="1900" spc="12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cuarta</a:t>
            </a:r>
            <a:r>
              <a:rPr dirty="0" sz="1900" spc="12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categoría,</a:t>
            </a:r>
            <a:r>
              <a:rPr dirty="0" sz="1900" spc="12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por</a:t>
            </a:r>
            <a:r>
              <a:rPr dirty="0" sz="1900" spc="12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lo</a:t>
            </a:r>
            <a:r>
              <a:rPr dirty="0" sz="1900" spc="114">
                <a:latin typeface="Arial MT"/>
                <a:cs typeface="Arial MT"/>
              </a:rPr>
              <a:t> </a:t>
            </a:r>
            <a:r>
              <a:rPr dirty="0" sz="1900" spc="-25">
                <a:latin typeface="Arial MT"/>
                <a:cs typeface="Arial MT"/>
              </a:rPr>
              <a:t>que </a:t>
            </a:r>
            <a:r>
              <a:rPr dirty="0" sz="1900" spc="-25">
                <a:latin typeface="Arial MT"/>
                <a:cs typeface="Arial MT"/>
              </a:rPr>
              <a:t>	</a:t>
            </a:r>
            <a:r>
              <a:rPr dirty="0" sz="1900">
                <a:latin typeface="Arial MT"/>
                <a:cs typeface="Arial MT"/>
              </a:rPr>
              <a:t>debe</a:t>
            </a:r>
            <a:r>
              <a:rPr dirty="0" sz="1900" spc="8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emitir</a:t>
            </a:r>
            <a:r>
              <a:rPr dirty="0" sz="1900" spc="8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un</a:t>
            </a:r>
            <a:r>
              <a:rPr dirty="0" sz="1900" spc="7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recibo</a:t>
            </a:r>
            <a:r>
              <a:rPr dirty="0" sz="1900" spc="8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por</a:t>
            </a:r>
            <a:r>
              <a:rPr dirty="0" sz="1900" spc="8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honorarios</a:t>
            </a:r>
            <a:r>
              <a:rPr dirty="0" sz="1900" spc="9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electrónico,</a:t>
            </a:r>
            <a:r>
              <a:rPr dirty="0" sz="1900" spc="8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así</a:t>
            </a:r>
            <a:r>
              <a:rPr dirty="0" sz="1900" spc="8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como</a:t>
            </a:r>
            <a:r>
              <a:rPr dirty="0" sz="1900" spc="8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registrar</a:t>
            </a:r>
            <a:r>
              <a:rPr dirty="0" sz="1900" spc="9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el</a:t>
            </a:r>
            <a:r>
              <a:rPr dirty="0" sz="1900" spc="7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pago</a:t>
            </a:r>
            <a:r>
              <a:rPr dirty="0" sz="1900" spc="8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indicando</a:t>
            </a:r>
            <a:r>
              <a:rPr dirty="0" sz="1900" spc="8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el</a:t>
            </a:r>
            <a:r>
              <a:rPr dirty="0" sz="1900" spc="7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medio</a:t>
            </a:r>
            <a:r>
              <a:rPr dirty="0" sz="1900" spc="75">
                <a:latin typeface="Arial MT"/>
                <a:cs typeface="Arial MT"/>
              </a:rPr>
              <a:t> </a:t>
            </a:r>
            <a:r>
              <a:rPr dirty="0" sz="1900" spc="-25">
                <a:latin typeface="Arial MT"/>
                <a:cs typeface="Arial MT"/>
              </a:rPr>
              <a:t>de </a:t>
            </a:r>
            <a:r>
              <a:rPr dirty="0" sz="1900" spc="-25">
                <a:latin typeface="Arial MT"/>
                <a:cs typeface="Arial MT"/>
              </a:rPr>
              <a:t>	</a:t>
            </a:r>
            <a:r>
              <a:rPr dirty="0" sz="1900">
                <a:latin typeface="Arial MT"/>
                <a:cs typeface="Arial MT"/>
              </a:rPr>
              <a:t>pago</a:t>
            </a:r>
            <a:r>
              <a:rPr dirty="0" sz="1900" spc="-20">
                <a:latin typeface="Arial MT"/>
                <a:cs typeface="Arial MT"/>
              </a:rPr>
              <a:t> </a:t>
            </a:r>
            <a:r>
              <a:rPr dirty="0" sz="1900" spc="-10">
                <a:latin typeface="Arial MT"/>
                <a:cs typeface="Arial MT"/>
              </a:rPr>
              <a:t>utilizado.</a:t>
            </a:r>
            <a:endParaRPr sz="1900">
              <a:latin typeface="Arial MT"/>
              <a:cs typeface="Arial MT"/>
            </a:endParaRPr>
          </a:p>
          <a:p>
            <a:pPr algn="just" marL="353060" indent="-340360">
              <a:lnSpc>
                <a:spcPts val="2165"/>
              </a:lnSpc>
              <a:spcBef>
                <a:spcPts val="200"/>
              </a:spcBef>
              <a:buChar char="•"/>
              <a:tabLst>
                <a:tab pos="353060" algn="l"/>
              </a:tabLst>
            </a:pPr>
            <a:r>
              <a:rPr dirty="0" sz="1900">
                <a:latin typeface="Arial MT"/>
                <a:cs typeface="Arial MT"/>
              </a:rPr>
              <a:t>Comprobante</a:t>
            </a:r>
            <a:r>
              <a:rPr dirty="0" sz="1900" spc="30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que</a:t>
            </a:r>
            <a:r>
              <a:rPr dirty="0" sz="1900" spc="30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sustenta</a:t>
            </a:r>
            <a:r>
              <a:rPr dirty="0" sz="1900" spc="30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el</a:t>
            </a:r>
            <a:r>
              <a:rPr dirty="0" sz="1900" spc="28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gasto</a:t>
            </a:r>
            <a:r>
              <a:rPr dirty="0" sz="1900" spc="30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a</a:t>
            </a:r>
            <a:r>
              <a:rPr dirty="0" sz="1900" spc="29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partir</a:t>
            </a:r>
            <a:r>
              <a:rPr dirty="0" sz="1900" spc="29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del</a:t>
            </a:r>
            <a:r>
              <a:rPr dirty="0" sz="1900" spc="30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01/04/2017:</a:t>
            </a:r>
            <a:r>
              <a:rPr dirty="0" sz="1900" spc="30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Recibo</a:t>
            </a:r>
            <a:r>
              <a:rPr dirty="0" sz="1900" spc="29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por</a:t>
            </a:r>
            <a:r>
              <a:rPr dirty="0" sz="1900" spc="29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honorario</a:t>
            </a:r>
            <a:r>
              <a:rPr dirty="0" sz="1900" spc="29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electrónico</a:t>
            </a:r>
            <a:r>
              <a:rPr dirty="0" sz="1900" spc="305">
                <a:latin typeface="Arial MT"/>
                <a:cs typeface="Arial MT"/>
              </a:rPr>
              <a:t> </a:t>
            </a:r>
            <a:r>
              <a:rPr dirty="0" sz="1900" spc="-50">
                <a:latin typeface="Arial MT"/>
                <a:cs typeface="Arial MT"/>
              </a:rPr>
              <a:t>y</a:t>
            </a:r>
            <a:endParaRPr sz="1900">
              <a:latin typeface="Arial MT"/>
              <a:cs typeface="Arial MT"/>
            </a:endParaRPr>
          </a:p>
          <a:p>
            <a:pPr algn="just" marL="355600">
              <a:lnSpc>
                <a:spcPts val="2165"/>
              </a:lnSpc>
            </a:pPr>
            <a:r>
              <a:rPr dirty="0" sz="1900">
                <a:latin typeface="Arial MT"/>
                <a:cs typeface="Arial MT"/>
              </a:rPr>
              <a:t>Nota</a:t>
            </a:r>
            <a:r>
              <a:rPr dirty="0" sz="1900" spc="-4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de</a:t>
            </a:r>
            <a:r>
              <a:rPr dirty="0" sz="1900" spc="-4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crédito</a:t>
            </a:r>
            <a:r>
              <a:rPr dirty="0" sz="1900" spc="-25">
                <a:latin typeface="Arial MT"/>
                <a:cs typeface="Arial MT"/>
              </a:rPr>
              <a:t> </a:t>
            </a:r>
            <a:r>
              <a:rPr dirty="0" sz="1900" spc="-10">
                <a:latin typeface="Arial MT"/>
                <a:cs typeface="Arial MT"/>
              </a:rPr>
              <a:t>Electrónica.</a:t>
            </a:r>
            <a:endParaRPr sz="1900">
              <a:latin typeface="Arial MT"/>
              <a:cs typeface="Arial MT"/>
            </a:endParaRPr>
          </a:p>
          <a:p>
            <a:pPr algn="just" marL="353060" indent="-340360">
              <a:lnSpc>
                <a:spcPct val="100000"/>
              </a:lnSpc>
              <a:spcBef>
                <a:spcPts val="229"/>
              </a:spcBef>
              <a:buChar char="•"/>
              <a:tabLst>
                <a:tab pos="353060" algn="l"/>
              </a:tabLst>
            </a:pPr>
            <a:r>
              <a:rPr dirty="0" sz="1900">
                <a:latin typeface="Arial MT"/>
                <a:cs typeface="Arial MT"/>
              </a:rPr>
              <a:t>El</a:t>
            </a:r>
            <a:r>
              <a:rPr dirty="0" sz="1900" spc="-6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profesional</a:t>
            </a:r>
            <a:r>
              <a:rPr dirty="0" sz="1900" spc="-2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debe</a:t>
            </a:r>
            <a:r>
              <a:rPr dirty="0" sz="1900" spc="-3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tener</a:t>
            </a:r>
            <a:r>
              <a:rPr dirty="0" sz="1900" spc="-3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registrada</a:t>
            </a:r>
            <a:r>
              <a:rPr dirty="0" sz="1900" spc="-1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su</a:t>
            </a:r>
            <a:r>
              <a:rPr dirty="0" sz="1900" spc="-4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profesión</a:t>
            </a:r>
            <a:r>
              <a:rPr dirty="0" sz="1900" spc="-1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en</a:t>
            </a:r>
            <a:r>
              <a:rPr dirty="0" sz="1900" spc="-4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la</a:t>
            </a:r>
            <a:r>
              <a:rPr dirty="0" sz="1900" spc="-55">
                <a:latin typeface="Arial MT"/>
                <a:cs typeface="Arial MT"/>
              </a:rPr>
              <a:t> </a:t>
            </a:r>
            <a:r>
              <a:rPr dirty="0" sz="1900" spc="-10">
                <a:latin typeface="Arial MT"/>
                <a:cs typeface="Arial MT"/>
              </a:rPr>
              <a:t>SUNAT.</a:t>
            </a:r>
            <a:endParaRPr sz="1900">
              <a:latin typeface="Arial MT"/>
              <a:cs typeface="Arial MT"/>
            </a:endParaRPr>
          </a:p>
          <a:p>
            <a:pPr algn="just" marL="353060" marR="5080" indent="-340360">
              <a:lnSpc>
                <a:spcPct val="90000"/>
              </a:lnSpc>
              <a:spcBef>
                <a:spcPts val="455"/>
              </a:spcBef>
              <a:buChar char="•"/>
              <a:tabLst>
                <a:tab pos="355600" algn="l"/>
              </a:tabLst>
            </a:pPr>
            <a:r>
              <a:rPr dirty="0" sz="1900" spc="-25">
                <a:latin typeface="Arial MT"/>
                <a:cs typeface="Arial MT"/>
              </a:rPr>
              <a:t>También</a:t>
            </a:r>
            <a:r>
              <a:rPr dirty="0" sz="1900" spc="-3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son</a:t>
            </a:r>
            <a:r>
              <a:rPr dirty="0" sz="1900" spc="-2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considerados</a:t>
            </a:r>
            <a:r>
              <a:rPr dirty="0" sz="1900" spc="-2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como</a:t>
            </a:r>
            <a:r>
              <a:rPr dirty="0" sz="1900" spc="-4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gasto</a:t>
            </a:r>
            <a:r>
              <a:rPr dirty="0" sz="1900" spc="-3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los</a:t>
            </a:r>
            <a:r>
              <a:rPr dirty="0" sz="1900" spc="-3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servicios</a:t>
            </a:r>
            <a:r>
              <a:rPr dirty="0" sz="1900" spc="-3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pagados</a:t>
            </a:r>
            <a:r>
              <a:rPr dirty="0" sz="1900" spc="-2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a</a:t>
            </a:r>
            <a:r>
              <a:rPr dirty="0" sz="1900" spc="-3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los</a:t>
            </a:r>
            <a:r>
              <a:rPr dirty="0" sz="1900" spc="-3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citados</a:t>
            </a:r>
            <a:r>
              <a:rPr dirty="0" sz="1900" spc="-3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profesionales,</a:t>
            </a:r>
            <a:r>
              <a:rPr dirty="0" sz="1900" spc="-3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cuando</a:t>
            </a:r>
            <a:r>
              <a:rPr dirty="0" sz="1900" spc="-20">
                <a:latin typeface="Arial MT"/>
                <a:cs typeface="Arial MT"/>
              </a:rPr>
              <a:t> </a:t>
            </a:r>
            <a:r>
              <a:rPr dirty="0" sz="1900" spc="-25">
                <a:latin typeface="Arial MT"/>
                <a:cs typeface="Arial MT"/>
              </a:rPr>
              <a:t>el </a:t>
            </a:r>
            <a:r>
              <a:rPr dirty="0" sz="1900" spc="-25">
                <a:latin typeface="Arial MT"/>
                <a:cs typeface="Arial MT"/>
              </a:rPr>
              <a:t>	</a:t>
            </a:r>
            <a:r>
              <a:rPr dirty="0" sz="1900">
                <a:latin typeface="Arial MT"/>
                <a:cs typeface="Arial MT"/>
              </a:rPr>
              <a:t>gasto</a:t>
            </a:r>
            <a:r>
              <a:rPr dirty="0" sz="1900" spc="4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corresponda</a:t>
            </a:r>
            <a:r>
              <a:rPr dirty="0" sz="1900" spc="5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a</a:t>
            </a:r>
            <a:r>
              <a:rPr dirty="0" sz="1900" spc="3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la</a:t>
            </a:r>
            <a:r>
              <a:rPr dirty="0" sz="1900" spc="4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atención</a:t>
            </a:r>
            <a:r>
              <a:rPr dirty="0" sz="1900" spc="5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de</a:t>
            </a:r>
            <a:r>
              <a:rPr dirty="0" sz="1900" spc="3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la</a:t>
            </a:r>
            <a:r>
              <a:rPr dirty="0" sz="1900" spc="3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salud</a:t>
            </a:r>
            <a:r>
              <a:rPr dirty="0" sz="1900" spc="5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de</a:t>
            </a:r>
            <a:r>
              <a:rPr dirty="0" sz="1900" spc="4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los</a:t>
            </a:r>
            <a:r>
              <a:rPr dirty="0" sz="1900" spc="5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hijos</a:t>
            </a:r>
            <a:r>
              <a:rPr dirty="0" sz="1900" spc="3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menores</a:t>
            </a:r>
            <a:r>
              <a:rPr dirty="0" sz="1900" spc="3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de</a:t>
            </a:r>
            <a:r>
              <a:rPr dirty="0" sz="1900" spc="4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18</a:t>
            </a:r>
            <a:r>
              <a:rPr dirty="0" sz="1900" spc="4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años,</a:t>
            </a:r>
            <a:r>
              <a:rPr dirty="0" sz="1900" spc="3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hijos</a:t>
            </a:r>
            <a:r>
              <a:rPr dirty="0" sz="1900" spc="3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mayores</a:t>
            </a:r>
            <a:r>
              <a:rPr dirty="0" sz="1900" spc="5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de</a:t>
            </a:r>
            <a:r>
              <a:rPr dirty="0" sz="1900" spc="50">
                <a:latin typeface="Arial MT"/>
                <a:cs typeface="Arial MT"/>
              </a:rPr>
              <a:t> </a:t>
            </a:r>
            <a:r>
              <a:rPr dirty="0" sz="1900" spc="-25">
                <a:latin typeface="Arial MT"/>
                <a:cs typeface="Arial MT"/>
              </a:rPr>
              <a:t>18 </a:t>
            </a:r>
            <a:r>
              <a:rPr dirty="0" sz="1900" spc="-25">
                <a:latin typeface="Arial MT"/>
                <a:cs typeface="Arial MT"/>
              </a:rPr>
              <a:t>	</a:t>
            </a:r>
            <a:r>
              <a:rPr dirty="0" sz="1900">
                <a:latin typeface="Arial MT"/>
                <a:cs typeface="Arial MT"/>
              </a:rPr>
              <a:t>años</a:t>
            </a:r>
            <a:r>
              <a:rPr dirty="0" sz="1900" spc="-2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con</a:t>
            </a:r>
            <a:r>
              <a:rPr dirty="0" sz="1900" spc="-1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discapacidad</a:t>
            </a:r>
            <a:r>
              <a:rPr dirty="0" sz="1900" spc="-2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inscritos</a:t>
            </a:r>
            <a:r>
              <a:rPr dirty="0" sz="1900" spc="-2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en</a:t>
            </a:r>
            <a:r>
              <a:rPr dirty="0" sz="1900" spc="-1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CONADIS,</a:t>
            </a:r>
            <a:r>
              <a:rPr dirty="0" sz="1900" spc="-2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cónyuge</a:t>
            </a:r>
            <a:r>
              <a:rPr dirty="0" sz="1900" spc="-2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o</a:t>
            </a:r>
            <a:r>
              <a:rPr dirty="0" sz="1900" spc="-3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concubina/o,</a:t>
            </a:r>
            <a:r>
              <a:rPr dirty="0" sz="1900" spc="-1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en</a:t>
            </a:r>
            <a:r>
              <a:rPr dirty="0" sz="1900" spc="-1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la</a:t>
            </a:r>
            <a:r>
              <a:rPr dirty="0" sz="1900" spc="-1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parte</a:t>
            </a:r>
            <a:r>
              <a:rPr dirty="0" sz="1900" spc="-1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no</a:t>
            </a:r>
            <a:r>
              <a:rPr dirty="0" sz="1900" spc="-30">
                <a:latin typeface="Arial MT"/>
                <a:cs typeface="Arial MT"/>
              </a:rPr>
              <a:t> </a:t>
            </a:r>
            <a:r>
              <a:rPr dirty="0" sz="1900" spc="-10">
                <a:latin typeface="Arial MT"/>
                <a:cs typeface="Arial MT"/>
              </a:rPr>
              <a:t>reembolsable </a:t>
            </a:r>
            <a:r>
              <a:rPr dirty="0" sz="1900" spc="-10">
                <a:latin typeface="Arial MT"/>
                <a:cs typeface="Arial MT"/>
              </a:rPr>
              <a:t>	</a:t>
            </a:r>
            <a:r>
              <a:rPr dirty="0" sz="1900">
                <a:latin typeface="Arial MT"/>
                <a:cs typeface="Arial MT"/>
              </a:rPr>
              <a:t>por</a:t>
            </a:r>
            <a:r>
              <a:rPr dirty="0" sz="1900" spc="1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los</a:t>
            </a:r>
            <a:r>
              <a:rPr dirty="0" sz="1900" spc="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seguros. La condición</a:t>
            </a:r>
            <a:r>
              <a:rPr dirty="0" sz="1900" spc="1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de concubina</a:t>
            </a:r>
            <a:r>
              <a:rPr dirty="0" sz="1900" spc="1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(o)</a:t>
            </a:r>
            <a:r>
              <a:rPr dirty="0" sz="1900" spc="1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se acredita</a:t>
            </a:r>
            <a:r>
              <a:rPr dirty="0" sz="1900" spc="1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con</a:t>
            </a:r>
            <a:r>
              <a:rPr dirty="0" sz="1900" spc="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la inscripción</a:t>
            </a:r>
            <a:r>
              <a:rPr dirty="0" sz="1900" spc="-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del reconocimiento</a:t>
            </a:r>
            <a:r>
              <a:rPr dirty="0" sz="1900" spc="25">
                <a:latin typeface="Arial MT"/>
                <a:cs typeface="Arial MT"/>
              </a:rPr>
              <a:t> </a:t>
            </a:r>
            <a:r>
              <a:rPr dirty="0" sz="1900" spc="-25">
                <a:latin typeface="Arial MT"/>
                <a:cs typeface="Arial MT"/>
              </a:rPr>
              <a:t>de </a:t>
            </a:r>
            <a:r>
              <a:rPr dirty="0" sz="1900" spc="-25">
                <a:latin typeface="Arial MT"/>
                <a:cs typeface="Arial MT"/>
              </a:rPr>
              <a:t>	</a:t>
            </a:r>
            <a:r>
              <a:rPr dirty="0" sz="1900">
                <a:latin typeface="Arial MT"/>
                <a:cs typeface="Arial MT"/>
              </a:rPr>
              <a:t>la</a:t>
            </a:r>
            <a:r>
              <a:rPr dirty="0" sz="1900" spc="6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unión</a:t>
            </a:r>
            <a:r>
              <a:rPr dirty="0" sz="1900" spc="6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de</a:t>
            </a:r>
            <a:r>
              <a:rPr dirty="0" sz="1900" spc="6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hecho</a:t>
            </a:r>
            <a:r>
              <a:rPr dirty="0" sz="1900" spc="6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en</a:t>
            </a:r>
            <a:r>
              <a:rPr dirty="0" sz="1900" spc="6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el</a:t>
            </a:r>
            <a:r>
              <a:rPr dirty="0" sz="1900" spc="6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registro</a:t>
            </a:r>
            <a:r>
              <a:rPr dirty="0" sz="1900" spc="7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personal</a:t>
            </a:r>
            <a:r>
              <a:rPr dirty="0" sz="1900" spc="7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de</a:t>
            </a:r>
            <a:r>
              <a:rPr dirty="0" sz="1900" spc="6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la</a:t>
            </a:r>
            <a:r>
              <a:rPr dirty="0" sz="1900" spc="6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oficina</a:t>
            </a:r>
            <a:r>
              <a:rPr dirty="0" sz="1900" spc="7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registral</a:t>
            </a:r>
            <a:r>
              <a:rPr dirty="0" sz="1900" spc="7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que</a:t>
            </a:r>
            <a:r>
              <a:rPr dirty="0" sz="1900" spc="6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corresponda</a:t>
            </a:r>
            <a:r>
              <a:rPr dirty="0" sz="1900" spc="8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a</a:t>
            </a:r>
            <a:r>
              <a:rPr dirty="0" sz="1900" spc="7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la</a:t>
            </a:r>
            <a:r>
              <a:rPr dirty="0" sz="1900" spc="60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oficina</a:t>
            </a:r>
            <a:r>
              <a:rPr dirty="0" sz="1900" spc="75">
                <a:latin typeface="Arial MT"/>
                <a:cs typeface="Arial MT"/>
              </a:rPr>
              <a:t> </a:t>
            </a:r>
            <a:r>
              <a:rPr dirty="0" sz="1900">
                <a:latin typeface="Arial MT"/>
                <a:cs typeface="Arial MT"/>
              </a:rPr>
              <a:t>de</a:t>
            </a:r>
            <a:r>
              <a:rPr dirty="0" sz="1900" spc="60">
                <a:latin typeface="Arial MT"/>
                <a:cs typeface="Arial MT"/>
              </a:rPr>
              <a:t> </a:t>
            </a:r>
            <a:r>
              <a:rPr dirty="0" sz="1900" spc="-25">
                <a:latin typeface="Arial MT"/>
                <a:cs typeface="Arial MT"/>
              </a:rPr>
              <a:t>los </a:t>
            </a:r>
            <a:r>
              <a:rPr dirty="0" sz="1900" spc="-25">
                <a:latin typeface="Arial MT"/>
                <a:cs typeface="Arial MT"/>
              </a:rPr>
              <a:t>	</a:t>
            </a:r>
            <a:r>
              <a:rPr dirty="0" sz="1900" spc="-10">
                <a:latin typeface="Arial MT"/>
                <a:cs typeface="Arial MT"/>
              </a:rPr>
              <a:t>concubinos.</a:t>
            </a:r>
            <a:endParaRPr sz="19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2391" y="144018"/>
            <a:ext cx="6794500" cy="100203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3200"/>
              <a:t>Gastos</a:t>
            </a:r>
            <a:r>
              <a:rPr dirty="0" sz="3200" spc="-40"/>
              <a:t> </a:t>
            </a:r>
            <a:r>
              <a:rPr dirty="0" sz="3200"/>
              <a:t>por</a:t>
            </a:r>
            <a:r>
              <a:rPr dirty="0" sz="3200" spc="-20"/>
              <a:t> </a:t>
            </a:r>
            <a:r>
              <a:rPr dirty="0" sz="3200"/>
              <a:t>servicios</a:t>
            </a:r>
            <a:r>
              <a:rPr dirty="0" sz="3200" spc="-45"/>
              <a:t> </a:t>
            </a:r>
            <a:r>
              <a:rPr dirty="0" sz="3200"/>
              <a:t>de</a:t>
            </a:r>
            <a:r>
              <a:rPr dirty="0" sz="3200" spc="-15"/>
              <a:t> </a:t>
            </a:r>
            <a:r>
              <a:rPr dirty="0" sz="3200" spc="-10"/>
              <a:t>profesionales </a:t>
            </a:r>
            <a:r>
              <a:rPr dirty="0" sz="3200"/>
              <a:t>de</a:t>
            </a:r>
            <a:r>
              <a:rPr dirty="0" sz="3200" spc="-30"/>
              <a:t> </a:t>
            </a:r>
            <a:r>
              <a:rPr dirty="0" sz="3200"/>
              <a:t>cuarta</a:t>
            </a:r>
            <a:r>
              <a:rPr dirty="0" sz="3200" spc="-55"/>
              <a:t> </a:t>
            </a:r>
            <a:r>
              <a:rPr dirty="0" sz="3200" spc="-10"/>
              <a:t>categoría</a:t>
            </a:r>
            <a:endParaRPr sz="3200"/>
          </a:p>
        </p:txBody>
      </p:sp>
      <p:grpSp>
        <p:nvGrpSpPr>
          <p:cNvPr id="3" name="object 3" descr=""/>
          <p:cNvGrpSpPr/>
          <p:nvPr/>
        </p:nvGrpSpPr>
        <p:grpSpPr>
          <a:xfrm>
            <a:off x="2766314" y="1964689"/>
            <a:ext cx="4495800" cy="1064895"/>
            <a:chOff x="2766314" y="1964689"/>
            <a:chExt cx="4495800" cy="1064895"/>
          </a:xfrm>
        </p:grpSpPr>
        <p:sp>
          <p:nvSpPr>
            <p:cNvPr id="4" name="object 4" descr=""/>
            <p:cNvSpPr/>
            <p:nvPr/>
          </p:nvSpPr>
          <p:spPr>
            <a:xfrm>
              <a:off x="2779014" y="1977389"/>
              <a:ext cx="4470400" cy="1039494"/>
            </a:xfrm>
            <a:custGeom>
              <a:avLst/>
              <a:gdLst/>
              <a:ahLst/>
              <a:cxnLst/>
              <a:rect l="l" t="t" r="r" b="b"/>
              <a:pathLst>
                <a:path w="4470400" h="1039494">
                  <a:moveTo>
                    <a:pt x="4296664" y="0"/>
                  </a:moveTo>
                  <a:lnTo>
                    <a:pt x="0" y="0"/>
                  </a:lnTo>
                  <a:lnTo>
                    <a:pt x="0" y="1039368"/>
                  </a:lnTo>
                  <a:lnTo>
                    <a:pt x="4296664" y="1039368"/>
                  </a:lnTo>
                  <a:lnTo>
                    <a:pt x="4342700" y="1033177"/>
                  </a:lnTo>
                  <a:lnTo>
                    <a:pt x="4384077" y="1015708"/>
                  </a:lnTo>
                  <a:lnTo>
                    <a:pt x="4419139" y="988615"/>
                  </a:lnTo>
                  <a:lnTo>
                    <a:pt x="4446232" y="953553"/>
                  </a:lnTo>
                  <a:lnTo>
                    <a:pt x="4463701" y="912176"/>
                  </a:lnTo>
                  <a:lnTo>
                    <a:pt x="4469892" y="866139"/>
                  </a:lnTo>
                  <a:lnTo>
                    <a:pt x="4469892" y="173227"/>
                  </a:lnTo>
                  <a:lnTo>
                    <a:pt x="4463701" y="127191"/>
                  </a:lnTo>
                  <a:lnTo>
                    <a:pt x="4446232" y="85814"/>
                  </a:lnTo>
                  <a:lnTo>
                    <a:pt x="4419139" y="50752"/>
                  </a:lnTo>
                  <a:lnTo>
                    <a:pt x="4384077" y="23659"/>
                  </a:lnTo>
                  <a:lnTo>
                    <a:pt x="4342700" y="6190"/>
                  </a:lnTo>
                  <a:lnTo>
                    <a:pt x="4296664" y="0"/>
                  </a:lnTo>
                  <a:close/>
                </a:path>
              </a:pathLst>
            </a:custGeom>
            <a:solidFill>
              <a:srgbClr val="DEE7D1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779014" y="1977389"/>
              <a:ext cx="4470400" cy="1039494"/>
            </a:xfrm>
            <a:custGeom>
              <a:avLst/>
              <a:gdLst/>
              <a:ahLst/>
              <a:cxnLst/>
              <a:rect l="l" t="t" r="r" b="b"/>
              <a:pathLst>
                <a:path w="4470400" h="1039494">
                  <a:moveTo>
                    <a:pt x="4469892" y="173227"/>
                  </a:moveTo>
                  <a:lnTo>
                    <a:pt x="4469892" y="866139"/>
                  </a:lnTo>
                  <a:lnTo>
                    <a:pt x="4463701" y="912176"/>
                  </a:lnTo>
                  <a:lnTo>
                    <a:pt x="4446232" y="953553"/>
                  </a:lnTo>
                  <a:lnTo>
                    <a:pt x="4419139" y="988615"/>
                  </a:lnTo>
                  <a:lnTo>
                    <a:pt x="4384077" y="1015708"/>
                  </a:lnTo>
                  <a:lnTo>
                    <a:pt x="4342700" y="1033177"/>
                  </a:lnTo>
                  <a:lnTo>
                    <a:pt x="4296664" y="1039368"/>
                  </a:lnTo>
                  <a:lnTo>
                    <a:pt x="0" y="1039368"/>
                  </a:lnTo>
                  <a:lnTo>
                    <a:pt x="0" y="0"/>
                  </a:lnTo>
                  <a:lnTo>
                    <a:pt x="4296664" y="0"/>
                  </a:lnTo>
                  <a:lnTo>
                    <a:pt x="4342700" y="6190"/>
                  </a:lnTo>
                  <a:lnTo>
                    <a:pt x="4384077" y="23659"/>
                  </a:lnTo>
                  <a:lnTo>
                    <a:pt x="4419139" y="50752"/>
                  </a:lnTo>
                  <a:lnTo>
                    <a:pt x="4446232" y="85814"/>
                  </a:lnTo>
                  <a:lnTo>
                    <a:pt x="4463701" y="127191"/>
                  </a:lnTo>
                  <a:lnTo>
                    <a:pt x="4469892" y="173227"/>
                  </a:lnTo>
                  <a:close/>
                </a:path>
              </a:pathLst>
            </a:custGeom>
            <a:ln w="25400">
              <a:solidFill>
                <a:srgbClr val="DEE7D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2822829" y="2056638"/>
            <a:ext cx="4331970" cy="845819"/>
          </a:xfrm>
          <a:prstGeom prst="rect">
            <a:avLst/>
          </a:prstGeom>
        </p:spPr>
        <p:txBody>
          <a:bodyPr wrap="square" lIns="0" tIns="43815" rIns="0" bIns="0" rtlCol="0" vert="horz">
            <a:spAutoFit/>
          </a:bodyPr>
          <a:lstStyle/>
          <a:p>
            <a:pPr algn="just" marL="125730" marR="5080" indent="-113030">
              <a:lnSpc>
                <a:spcPct val="86200"/>
              </a:lnSpc>
              <a:spcBef>
                <a:spcPts val="345"/>
              </a:spcBef>
              <a:buFont typeface="Arial MT"/>
              <a:buChar char="•"/>
              <a:tabLst>
                <a:tab pos="127000" algn="l"/>
              </a:tabLst>
            </a:pPr>
            <a:r>
              <a:rPr dirty="0" sz="1500" b="1">
                <a:latin typeface="Arial"/>
                <a:cs typeface="Arial"/>
              </a:rPr>
              <a:t>Toda</a:t>
            </a:r>
            <a:r>
              <a:rPr dirty="0" sz="1500" spc="114" b="1">
                <a:latin typeface="Arial"/>
                <a:cs typeface="Arial"/>
              </a:rPr>
              <a:t>  </a:t>
            </a:r>
            <a:r>
              <a:rPr dirty="0" sz="1500" b="1">
                <a:latin typeface="Arial"/>
                <a:cs typeface="Arial"/>
              </a:rPr>
              <a:t>prestación</a:t>
            </a:r>
            <a:r>
              <a:rPr dirty="0" sz="1500" spc="114" b="1">
                <a:latin typeface="Arial"/>
                <a:cs typeface="Arial"/>
              </a:rPr>
              <a:t>  </a:t>
            </a:r>
            <a:r>
              <a:rPr dirty="0" sz="1500" b="1">
                <a:latin typeface="Arial"/>
                <a:cs typeface="Arial"/>
              </a:rPr>
              <a:t>de</a:t>
            </a:r>
            <a:r>
              <a:rPr dirty="0" sz="1500" spc="114" b="1">
                <a:latin typeface="Arial"/>
                <a:cs typeface="Arial"/>
              </a:rPr>
              <a:t>  </a:t>
            </a:r>
            <a:r>
              <a:rPr dirty="0" sz="1500" b="1">
                <a:latin typeface="Arial"/>
                <a:cs typeface="Arial"/>
              </a:rPr>
              <a:t>servicios</a:t>
            </a:r>
            <a:r>
              <a:rPr dirty="0" sz="1500" spc="105" b="1">
                <a:latin typeface="Arial"/>
                <a:cs typeface="Arial"/>
              </a:rPr>
              <a:t>  </a:t>
            </a:r>
            <a:r>
              <a:rPr dirty="0" sz="1500" b="1">
                <a:latin typeface="Arial"/>
                <a:cs typeface="Arial"/>
              </a:rPr>
              <a:t>brindada</a:t>
            </a:r>
            <a:r>
              <a:rPr dirty="0" sz="1500" spc="120" b="1">
                <a:latin typeface="Arial"/>
                <a:cs typeface="Arial"/>
              </a:rPr>
              <a:t>  </a:t>
            </a:r>
            <a:r>
              <a:rPr dirty="0" sz="1500" spc="-25" b="1">
                <a:latin typeface="Arial"/>
                <a:cs typeface="Arial"/>
              </a:rPr>
              <a:t>de </a:t>
            </a:r>
            <a:r>
              <a:rPr dirty="0" sz="1500" spc="-25" b="1">
                <a:latin typeface="Arial"/>
                <a:cs typeface="Arial"/>
              </a:rPr>
              <a:t>	</a:t>
            </a:r>
            <a:r>
              <a:rPr dirty="0" sz="1500" b="1">
                <a:latin typeface="Arial"/>
                <a:cs typeface="Arial"/>
              </a:rPr>
              <a:t>manera</a:t>
            </a:r>
            <a:r>
              <a:rPr dirty="0" sz="1500" spc="2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personal</a:t>
            </a:r>
            <a:r>
              <a:rPr dirty="0" sz="1500" spc="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en</a:t>
            </a:r>
            <a:r>
              <a:rPr dirty="0" sz="1500" spc="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el</a:t>
            </a:r>
            <a:r>
              <a:rPr dirty="0" sz="1500" spc="1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desarrollo de</a:t>
            </a:r>
            <a:r>
              <a:rPr dirty="0" sz="1500" spc="25" b="1">
                <a:latin typeface="Arial"/>
                <a:cs typeface="Arial"/>
              </a:rPr>
              <a:t> </a:t>
            </a:r>
            <a:r>
              <a:rPr dirty="0" sz="1500" spc="-10" b="1">
                <a:latin typeface="Arial"/>
                <a:cs typeface="Arial"/>
              </a:rPr>
              <a:t>cualquier </a:t>
            </a:r>
            <a:r>
              <a:rPr dirty="0" sz="1500" spc="-10" b="1">
                <a:latin typeface="Arial"/>
                <a:cs typeface="Arial"/>
              </a:rPr>
              <a:t>	</a:t>
            </a:r>
            <a:r>
              <a:rPr dirty="0" sz="1500" b="1">
                <a:latin typeface="Arial"/>
                <a:cs typeface="Arial"/>
              </a:rPr>
              <a:t>profesión,</a:t>
            </a:r>
            <a:r>
              <a:rPr dirty="0" sz="1500" spc="175" b="1">
                <a:latin typeface="Arial"/>
                <a:cs typeface="Arial"/>
              </a:rPr>
              <a:t>  </a:t>
            </a:r>
            <a:r>
              <a:rPr dirty="0" sz="1500" b="1">
                <a:latin typeface="Arial"/>
                <a:cs typeface="Arial"/>
              </a:rPr>
              <a:t>arte,</a:t>
            </a:r>
            <a:r>
              <a:rPr dirty="0" sz="1500" spc="175" b="1">
                <a:latin typeface="Arial"/>
                <a:cs typeface="Arial"/>
              </a:rPr>
              <a:t>  </a:t>
            </a:r>
            <a:r>
              <a:rPr dirty="0" sz="1500" b="1">
                <a:latin typeface="Arial"/>
                <a:cs typeface="Arial"/>
              </a:rPr>
              <a:t>ciencia</a:t>
            </a:r>
            <a:r>
              <a:rPr dirty="0" sz="1500" spc="190" b="1">
                <a:latin typeface="Arial"/>
                <a:cs typeface="Arial"/>
              </a:rPr>
              <a:t>  </a:t>
            </a:r>
            <a:r>
              <a:rPr dirty="0" sz="1500" b="1">
                <a:latin typeface="Arial"/>
                <a:cs typeface="Arial"/>
              </a:rPr>
              <a:t>y</a:t>
            </a:r>
            <a:r>
              <a:rPr dirty="0" sz="1500" spc="160" b="1">
                <a:latin typeface="Arial"/>
                <a:cs typeface="Arial"/>
              </a:rPr>
              <a:t>  </a:t>
            </a:r>
            <a:r>
              <a:rPr dirty="0" sz="1500" b="1">
                <a:latin typeface="Arial"/>
                <a:cs typeface="Arial"/>
              </a:rPr>
              <a:t>oficios</a:t>
            </a:r>
            <a:r>
              <a:rPr dirty="0" sz="1500" spc="185" b="1">
                <a:latin typeface="Arial"/>
                <a:cs typeface="Arial"/>
              </a:rPr>
              <a:t>  </a:t>
            </a:r>
            <a:r>
              <a:rPr dirty="0" sz="1500" b="1">
                <a:latin typeface="Arial"/>
                <a:cs typeface="Arial"/>
              </a:rPr>
              <a:t>que</a:t>
            </a:r>
            <a:r>
              <a:rPr dirty="0" sz="1500" spc="180" b="1">
                <a:latin typeface="Arial"/>
                <a:cs typeface="Arial"/>
              </a:rPr>
              <a:t>  </a:t>
            </a:r>
            <a:r>
              <a:rPr dirty="0" sz="1500" spc="-25" b="1">
                <a:latin typeface="Arial"/>
                <a:cs typeface="Arial"/>
              </a:rPr>
              <a:t>no </a:t>
            </a:r>
            <a:r>
              <a:rPr dirty="0" sz="1500" spc="-25" b="1">
                <a:latin typeface="Arial"/>
                <a:cs typeface="Arial"/>
              </a:rPr>
              <a:t>	</a:t>
            </a:r>
            <a:r>
              <a:rPr dirty="0" sz="1500" b="1">
                <a:latin typeface="Arial"/>
                <a:cs typeface="Arial"/>
              </a:rPr>
              <a:t>generen</a:t>
            </a:r>
            <a:r>
              <a:rPr dirty="0" sz="1500" spc="-50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rentas</a:t>
            </a:r>
            <a:r>
              <a:rPr dirty="0" sz="1500" spc="-50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de</a:t>
            </a:r>
            <a:r>
              <a:rPr dirty="0" sz="1500" spc="-40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tercera</a:t>
            </a:r>
            <a:r>
              <a:rPr dirty="0" sz="1500" spc="-50" b="1">
                <a:latin typeface="Arial"/>
                <a:cs typeface="Arial"/>
              </a:rPr>
              <a:t> </a:t>
            </a:r>
            <a:r>
              <a:rPr dirty="0" sz="1500" spc="-10" b="1">
                <a:latin typeface="Arial"/>
                <a:cs typeface="Arial"/>
              </a:rPr>
              <a:t>categoría.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251713" y="1835150"/>
            <a:ext cx="2540000" cy="1325880"/>
            <a:chOff x="251713" y="1835150"/>
            <a:chExt cx="2540000" cy="1325880"/>
          </a:xfrm>
        </p:grpSpPr>
        <p:sp>
          <p:nvSpPr>
            <p:cNvPr id="8" name="object 8" descr=""/>
            <p:cNvSpPr/>
            <p:nvPr/>
          </p:nvSpPr>
          <p:spPr>
            <a:xfrm>
              <a:off x="264413" y="1847850"/>
              <a:ext cx="2514600" cy="1300480"/>
            </a:xfrm>
            <a:custGeom>
              <a:avLst/>
              <a:gdLst/>
              <a:ahLst/>
              <a:cxnLst/>
              <a:rect l="l" t="t" r="r" b="b"/>
              <a:pathLst>
                <a:path w="2514600" h="1300480">
                  <a:moveTo>
                    <a:pt x="2297938" y="0"/>
                  </a:moveTo>
                  <a:lnTo>
                    <a:pt x="216662" y="0"/>
                  </a:lnTo>
                  <a:lnTo>
                    <a:pt x="166983" y="5723"/>
                  </a:lnTo>
                  <a:lnTo>
                    <a:pt x="121379" y="22026"/>
                  </a:lnTo>
                  <a:lnTo>
                    <a:pt x="81150" y="47606"/>
                  </a:lnTo>
                  <a:lnTo>
                    <a:pt x="47598" y="81161"/>
                  </a:lnTo>
                  <a:lnTo>
                    <a:pt x="22021" y="121390"/>
                  </a:lnTo>
                  <a:lnTo>
                    <a:pt x="5722" y="166991"/>
                  </a:lnTo>
                  <a:lnTo>
                    <a:pt x="0" y="216662"/>
                  </a:lnTo>
                  <a:lnTo>
                    <a:pt x="0" y="1083310"/>
                  </a:lnTo>
                  <a:lnTo>
                    <a:pt x="5722" y="1132980"/>
                  </a:lnTo>
                  <a:lnTo>
                    <a:pt x="22021" y="1178581"/>
                  </a:lnTo>
                  <a:lnTo>
                    <a:pt x="47598" y="1218810"/>
                  </a:lnTo>
                  <a:lnTo>
                    <a:pt x="81150" y="1252365"/>
                  </a:lnTo>
                  <a:lnTo>
                    <a:pt x="121379" y="1277945"/>
                  </a:lnTo>
                  <a:lnTo>
                    <a:pt x="166983" y="1294248"/>
                  </a:lnTo>
                  <a:lnTo>
                    <a:pt x="216662" y="1299972"/>
                  </a:lnTo>
                  <a:lnTo>
                    <a:pt x="2297938" y="1299972"/>
                  </a:lnTo>
                  <a:lnTo>
                    <a:pt x="2347608" y="1294248"/>
                  </a:lnTo>
                  <a:lnTo>
                    <a:pt x="2393209" y="1277945"/>
                  </a:lnTo>
                  <a:lnTo>
                    <a:pt x="2433438" y="1252365"/>
                  </a:lnTo>
                  <a:lnTo>
                    <a:pt x="2466993" y="1218810"/>
                  </a:lnTo>
                  <a:lnTo>
                    <a:pt x="2492573" y="1178581"/>
                  </a:lnTo>
                  <a:lnTo>
                    <a:pt x="2508876" y="1132980"/>
                  </a:lnTo>
                  <a:lnTo>
                    <a:pt x="2514600" y="1083310"/>
                  </a:lnTo>
                  <a:lnTo>
                    <a:pt x="2514600" y="216662"/>
                  </a:lnTo>
                  <a:lnTo>
                    <a:pt x="2508876" y="166991"/>
                  </a:lnTo>
                  <a:lnTo>
                    <a:pt x="2492573" y="121390"/>
                  </a:lnTo>
                  <a:lnTo>
                    <a:pt x="2466993" y="81161"/>
                  </a:lnTo>
                  <a:lnTo>
                    <a:pt x="2433438" y="47606"/>
                  </a:lnTo>
                  <a:lnTo>
                    <a:pt x="2393209" y="22026"/>
                  </a:lnTo>
                  <a:lnTo>
                    <a:pt x="2347608" y="5723"/>
                  </a:lnTo>
                  <a:lnTo>
                    <a:pt x="2297938" y="0"/>
                  </a:lnTo>
                  <a:close/>
                </a:path>
              </a:pathLst>
            </a:custGeom>
            <a:solidFill>
              <a:srgbClr val="9BBA5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64413" y="1847850"/>
              <a:ext cx="2514600" cy="1300480"/>
            </a:xfrm>
            <a:custGeom>
              <a:avLst/>
              <a:gdLst/>
              <a:ahLst/>
              <a:cxnLst/>
              <a:rect l="l" t="t" r="r" b="b"/>
              <a:pathLst>
                <a:path w="2514600" h="1300480">
                  <a:moveTo>
                    <a:pt x="0" y="216662"/>
                  </a:moveTo>
                  <a:lnTo>
                    <a:pt x="5722" y="166991"/>
                  </a:lnTo>
                  <a:lnTo>
                    <a:pt x="22021" y="121390"/>
                  </a:lnTo>
                  <a:lnTo>
                    <a:pt x="47598" y="81161"/>
                  </a:lnTo>
                  <a:lnTo>
                    <a:pt x="81150" y="47606"/>
                  </a:lnTo>
                  <a:lnTo>
                    <a:pt x="121379" y="22026"/>
                  </a:lnTo>
                  <a:lnTo>
                    <a:pt x="166983" y="5723"/>
                  </a:lnTo>
                  <a:lnTo>
                    <a:pt x="216662" y="0"/>
                  </a:lnTo>
                  <a:lnTo>
                    <a:pt x="2297938" y="0"/>
                  </a:lnTo>
                  <a:lnTo>
                    <a:pt x="2347608" y="5723"/>
                  </a:lnTo>
                  <a:lnTo>
                    <a:pt x="2393209" y="22026"/>
                  </a:lnTo>
                  <a:lnTo>
                    <a:pt x="2433438" y="47606"/>
                  </a:lnTo>
                  <a:lnTo>
                    <a:pt x="2466993" y="81161"/>
                  </a:lnTo>
                  <a:lnTo>
                    <a:pt x="2492573" y="121390"/>
                  </a:lnTo>
                  <a:lnTo>
                    <a:pt x="2508876" y="166991"/>
                  </a:lnTo>
                  <a:lnTo>
                    <a:pt x="2514600" y="216662"/>
                  </a:lnTo>
                  <a:lnTo>
                    <a:pt x="2514600" y="1083310"/>
                  </a:lnTo>
                  <a:lnTo>
                    <a:pt x="2508876" y="1132980"/>
                  </a:lnTo>
                  <a:lnTo>
                    <a:pt x="2492573" y="1178581"/>
                  </a:lnTo>
                  <a:lnTo>
                    <a:pt x="2466993" y="1218810"/>
                  </a:lnTo>
                  <a:lnTo>
                    <a:pt x="2433438" y="1252365"/>
                  </a:lnTo>
                  <a:lnTo>
                    <a:pt x="2393209" y="1277945"/>
                  </a:lnTo>
                  <a:lnTo>
                    <a:pt x="2347608" y="1294248"/>
                  </a:lnTo>
                  <a:lnTo>
                    <a:pt x="2297938" y="1299972"/>
                  </a:lnTo>
                  <a:lnTo>
                    <a:pt x="216662" y="1299972"/>
                  </a:lnTo>
                  <a:lnTo>
                    <a:pt x="166983" y="1294248"/>
                  </a:lnTo>
                  <a:lnTo>
                    <a:pt x="121379" y="1277945"/>
                  </a:lnTo>
                  <a:lnTo>
                    <a:pt x="81150" y="1252365"/>
                  </a:lnTo>
                  <a:lnTo>
                    <a:pt x="47598" y="1218810"/>
                  </a:lnTo>
                  <a:lnTo>
                    <a:pt x="22021" y="1178581"/>
                  </a:lnTo>
                  <a:lnTo>
                    <a:pt x="5722" y="1132980"/>
                  </a:lnTo>
                  <a:lnTo>
                    <a:pt x="0" y="1083310"/>
                  </a:lnTo>
                  <a:lnTo>
                    <a:pt x="0" y="216662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47217" y="2307463"/>
            <a:ext cx="195072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Gasto</a:t>
            </a:r>
            <a:r>
              <a:rPr dirty="0" sz="20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2000" spc="-10" b="1">
                <a:solidFill>
                  <a:srgbClr val="FFFFFF"/>
                </a:solidFill>
                <a:latin typeface="Arial"/>
                <a:cs typeface="Arial"/>
              </a:rPr>
              <a:t>deducir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2766314" y="3328670"/>
            <a:ext cx="4495800" cy="1066800"/>
            <a:chOff x="2766314" y="3328670"/>
            <a:chExt cx="4495800" cy="1066800"/>
          </a:xfrm>
        </p:grpSpPr>
        <p:sp>
          <p:nvSpPr>
            <p:cNvPr id="12" name="object 12" descr=""/>
            <p:cNvSpPr/>
            <p:nvPr/>
          </p:nvSpPr>
          <p:spPr>
            <a:xfrm>
              <a:off x="2779014" y="3341370"/>
              <a:ext cx="4470400" cy="1041400"/>
            </a:xfrm>
            <a:custGeom>
              <a:avLst/>
              <a:gdLst/>
              <a:ahLst/>
              <a:cxnLst/>
              <a:rect l="l" t="t" r="r" b="b"/>
              <a:pathLst>
                <a:path w="4470400" h="1041400">
                  <a:moveTo>
                    <a:pt x="4296410" y="0"/>
                  </a:moveTo>
                  <a:lnTo>
                    <a:pt x="0" y="0"/>
                  </a:lnTo>
                  <a:lnTo>
                    <a:pt x="0" y="1040891"/>
                  </a:lnTo>
                  <a:lnTo>
                    <a:pt x="4296410" y="1040891"/>
                  </a:lnTo>
                  <a:lnTo>
                    <a:pt x="4342509" y="1034691"/>
                  </a:lnTo>
                  <a:lnTo>
                    <a:pt x="4383945" y="1017194"/>
                  </a:lnTo>
                  <a:lnTo>
                    <a:pt x="4419060" y="990060"/>
                  </a:lnTo>
                  <a:lnTo>
                    <a:pt x="4446194" y="954945"/>
                  </a:lnTo>
                  <a:lnTo>
                    <a:pt x="4463691" y="913509"/>
                  </a:lnTo>
                  <a:lnTo>
                    <a:pt x="4469892" y="867409"/>
                  </a:lnTo>
                  <a:lnTo>
                    <a:pt x="4469892" y="173481"/>
                  </a:lnTo>
                  <a:lnTo>
                    <a:pt x="4463691" y="127382"/>
                  </a:lnTo>
                  <a:lnTo>
                    <a:pt x="4446194" y="85946"/>
                  </a:lnTo>
                  <a:lnTo>
                    <a:pt x="4419060" y="50831"/>
                  </a:lnTo>
                  <a:lnTo>
                    <a:pt x="4383945" y="23697"/>
                  </a:lnTo>
                  <a:lnTo>
                    <a:pt x="4342509" y="6200"/>
                  </a:lnTo>
                  <a:lnTo>
                    <a:pt x="4296410" y="0"/>
                  </a:lnTo>
                  <a:close/>
                </a:path>
              </a:pathLst>
            </a:custGeom>
            <a:solidFill>
              <a:srgbClr val="D2E3E1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779014" y="3341370"/>
              <a:ext cx="4470400" cy="1041400"/>
            </a:xfrm>
            <a:custGeom>
              <a:avLst/>
              <a:gdLst/>
              <a:ahLst/>
              <a:cxnLst/>
              <a:rect l="l" t="t" r="r" b="b"/>
              <a:pathLst>
                <a:path w="4470400" h="1041400">
                  <a:moveTo>
                    <a:pt x="4469892" y="173481"/>
                  </a:moveTo>
                  <a:lnTo>
                    <a:pt x="4469892" y="867409"/>
                  </a:lnTo>
                  <a:lnTo>
                    <a:pt x="4463691" y="913509"/>
                  </a:lnTo>
                  <a:lnTo>
                    <a:pt x="4446194" y="954945"/>
                  </a:lnTo>
                  <a:lnTo>
                    <a:pt x="4419060" y="990060"/>
                  </a:lnTo>
                  <a:lnTo>
                    <a:pt x="4383945" y="1017194"/>
                  </a:lnTo>
                  <a:lnTo>
                    <a:pt x="4342509" y="1034691"/>
                  </a:lnTo>
                  <a:lnTo>
                    <a:pt x="4296410" y="1040891"/>
                  </a:lnTo>
                  <a:lnTo>
                    <a:pt x="0" y="1040891"/>
                  </a:lnTo>
                  <a:lnTo>
                    <a:pt x="0" y="0"/>
                  </a:lnTo>
                  <a:lnTo>
                    <a:pt x="4296410" y="0"/>
                  </a:lnTo>
                  <a:lnTo>
                    <a:pt x="4342509" y="6200"/>
                  </a:lnTo>
                  <a:lnTo>
                    <a:pt x="4383945" y="23697"/>
                  </a:lnTo>
                  <a:lnTo>
                    <a:pt x="4419060" y="50831"/>
                  </a:lnTo>
                  <a:lnTo>
                    <a:pt x="4446194" y="85946"/>
                  </a:lnTo>
                  <a:lnTo>
                    <a:pt x="4463691" y="127382"/>
                  </a:lnTo>
                  <a:lnTo>
                    <a:pt x="4469892" y="173481"/>
                  </a:lnTo>
                  <a:close/>
                </a:path>
              </a:pathLst>
            </a:custGeom>
            <a:ln w="25400">
              <a:solidFill>
                <a:srgbClr val="D2E3E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2822829" y="3421507"/>
            <a:ext cx="3778885" cy="845819"/>
          </a:xfrm>
          <a:prstGeom prst="rect">
            <a:avLst/>
          </a:prstGeom>
        </p:spPr>
        <p:txBody>
          <a:bodyPr wrap="square" lIns="0" tIns="43815" rIns="0" bIns="0" rtlCol="0" vert="horz">
            <a:spAutoFit/>
          </a:bodyPr>
          <a:lstStyle/>
          <a:p>
            <a:pPr marL="125730" marR="5080" indent="-113030">
              <a:lnSpc>
                <a:spcPct val="86200"/>
              </a:lnSpc>
              <a:spcBef>
                <a:spcPts val="345"/>
              </a:spcBef>
              <a:buFont typeface="Arial MT"/>
              <a:buChar char="•"/>
              <a:tabLst>
                <a:tab pos="127000" algn="l"/>
              </a:tabLst>
            </a:pPr>
            <a:r>
              <a:rPr dirty="0" sz="1500" b="1">
                <a:latin typeface="Arial"/>
                <a:cs typeface="Arial"/>
              </a:rPr>
              <a:t>El</a:t>
            </a:r>
            <a:r>
              <a:rPr dirty="0" sz="1500" spc="-20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pago</a:t>
            </a:r>
            <a:r>
              <a:rPr dirty="0" sz="1500" spc="-30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debe</a:t>
            </a:r>
            <a:r>
              <a:rPr dirty="0" sz="1500" spc="-2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ser</a:t>
            </a:r>
            <a:r>
              <a:rPr dirty="0" sz="1500" spc="-4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considerado</a:t>
            </a:r>
            <a:r>
              <a:rPr dirty="0" sz="1500" spc="-3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para</a:t>
            </a:r>
            <a:r>
              <a:rPr dirty="0" sz="1500" spc="-25" b="1">
                <a:latin typeface="Arial"/>
                <a:cs typeface="Arial"/>
              </a:rPr>
              <a:t> el </a:t>
            </a:r>
            <a:r>
              <a:rPr dirty="0" sz="1500" spc="-25" b="1">
                <a:latin typeface="Arial"/>
                <a:cs typeface="Arial"/>
              </a:rPr>
              <a:t>	</a:t>
            </a:r>
            <a:r>
              <a:rPr dirty="0" sz="1500" b="1">
                <a:latin typeface="Arial"/>
                <a:cs typeface="Arial"/>
              </a:rPr>
              <a:t>prestador</a:t>
            </a:r>
            <a:r>
              <a:rPr dirty="0" sz="1500" spc="-60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del</a:t>
            </a:r>
            <a:r>
              <a:rPr dirty="0" sz="1500" spc="-4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servicio</a:t>
            </a:r>
            <a:r>
              <a:rPr dirty="0" sz="1500" spc="-2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renta</a:t>
            </a:r>
            <a:r>
              <a:rPr dirty="0" sz="1500" spc="-5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de</a:t>
            </a:r>
            <a:r>
              <a:rPr dirty="0" sz="1500" spc="-35" b="1">
                <a:latin typeface="Arial"/>
                <a:cs typeface="Arial"/>
              </a:rPr>
              <a:t> </a:t>
            </a:r>
            <a:r>
              <a:rPr dirty="0" sz="1500" spc="-10" b="1">
                <a:latin typeface="Arial"/>
                <a:cs typeface="Arial"/>
              </a:rPr>
              <a:t>cuarta </a:t>
            </a:r>
            <a:r>
              <a:rPr dirty="0" sz="1500" spc="-10" b="1">
                <a:latin typeface="Arial"/>
                <a:cs typeface="Arial"/>
              </a:rPr>
              <a:t>	</a:t>
            </a:r>
            <a:r>
              <a:rPr dirty="0" sz="1500" b="1">
                <a:latin typeface="Arial"/>
                <a:cs typeface="Arial"/>
              </a:rPr>
              <a:t>categoría,</a:t>
            </a:r>
            <a:r>
              <a:rPr dirty="0" sz="1500" spc="-4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debiendo</a:t>
            </a:r>
            <a:r>
              <a:rPr dirty="0" sz="1500" spc="-30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emitir</a:t>
            </a:r>
            <a:r>
              <a:rPr dirty="0" sz="1500" spc="-3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un</a:t>
            </a:r>
            <a:r>
              <a:rPr dirty="0" sz="1500" spc="-1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recibo</a:t>
            </a:r>
            <a:r>
              <a:rPr dirty="0" sz="1500" spc="-35" b="1">
                <a:latin typeface="Arial"/>
                <a:cs typeface="Arial"/>
              </a:rPr>
              <a:t> </a:t>
            </a:r>
            <a:r>
              <a:rPr dirty="0" sz="1500" spc="-25" b="1">
                <a:latin typeface="Arial"/>
                <a:cs typeface="Arial"/>
              </a:rPr>
              <a:t>por </a:t>
            </a:r>
            <a:r>
              <a:rPr dirty="0" sz="1500" spc="-25" b="1">
                <a:latin typeface="Arial"/>
                <a:cs typeface="Arial"/>
              </a:rPr>
              <a:t>	</a:t>
            </a:r>
            <a:r>
              <a:rPr dirty="0" sz="1500" b="1">
                <a:solidFill>
                  <a:srgbClr val="FF0000"/>
                </a:solidFill>
                <a:latin typeface="Arial"/>
                <a:cs typeface="Arial"/>
              </a:rPr>
              <a:t>honorarios</a:t>
            </a:r>
            <a:r>
              <a:rPr dirty="0" sz="1500" spc="-4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500" spc="-10" b="1">
                <a:solidFill>
                  <a:srgbClr val="FF0000"/>
                </a:solidFill>
                <a:latin typeface="Arial"/>
                <a:cs typeface="Arial"/>
              </a:rPr>
              <a:t>electrónico</a:t>
            </a:r>
            <a:r>
              <a:rPr dirty="0" sz="1500" spc="-10" b="1">
                <a:latin typeface="Arial"/>
                <a:cs typeface="Arial"/>
              </a:rPr>
              <a:t>.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251713" y="3199129"/>
            <a:ext cx="2540000" cy="1325880"/>
            <a:chOff x="251713" y="3199129"/>
            <a:chExt cx="2540000" cy="1325880"/>
          </a:xfrm>
        </p:grpSpPr>
        <p:sp>
          <p:nvSpPr>
            <p:cNvPr id="16" name="object 16" descr=""/>
            <p:cNvSpPr/>
            <p:nvPr/>
          </p:nvSpPr>
          <p:spPr>
            <a:xfrm>
              <a:off x="264413" y="3211829"/>
              <a:ext cx="2514600" cy="1300480"/>
            </a:xfrm>
            <a:custGeom>
              <a:avLst/>
              <a:gdLst/>
              <a:ahLst/>
              <a:cxnLst/>
              <a:rect l="l" t="t" r="r" b="b"/>
              <a:pathLst>
                <a:path w="2514600" h="1300479">
                  <a:moveTo>
                    <a:pt x="2297938" y="0"/>
                  </a:moveTo>
                  <a:lnTo>
                    <a:pt x="216662" y="0"/>
                  </a:lnTo>
                  <a:lnTo>
                    <a:pt x="166983" y="5723"/>
                  </a:lnTo>
                  <a:lnTo>
                    <a:pt x="121379" y="22026"/>
                  </a:lnTo>
                  <a:lnTo>
                    <a:pt x="81150" y="47606"/>
                  </a:lnTo>
                  <a:lnTo>
                    <a:pt x="47598" y="81161"/>
                  </a:lnTo>
                  <a:lnTo>
                    <a:pt x="22021" y="121390"/>
                  </a:lnTo>
                  <a:lnTo>
                    <a:pt x="5722" y="166991"/>
                  </a:lnTo>
                  <a:lnTo>
                    <a:pt x="0" y="216662"/>
                  </a:lnTo>
                  <a:lnTo>
                    <a:pt x="0" y="1083310"/>
                  </a:lnTo>
                  <a:lnTo>
                    <a:pt x="5722" y="1132980"/>
                  </a:lnTo>
                  <a:lnTo>
                    <a:pt x="22021" y="1178581"/>
                  </a:lnTo>
                  <a:lnTo>
                    <a:pt x="47598" y="1218810"/>
                  </a:lnTo>
                  <a:lnTo>
                    <a:pt x="81150" y="1252365"/>
                  </a:lnTo>
                  <a:lnTo>
                    <a:pt x="121379" y="1277945"/>
                  </a:lnTo>
                  <a:lnTo>
                    <a:pt x="166983" y="1294248"/>
                  </a:lnTo>
                  <a:lnTo>
                    <a:pt x="216662" y="1299972"/>
                  </a:lnTo>
                  <a:lnTo>
                    <a:pt x="2297938" y="1299972"/>
                  </a:lnTo>
                  <a:lnTo>
                    <a:pt x="2347608" y="1294248"/>
                  </a:lnTo>
                  <a:lnTo>
                    <a:pt x="2393209" y="1277945"/>
                  </a:lnTo>
                  <a:lnTo>
                    <a:pt x="2433438" y="1252365"/>
                  </a:lnTo>
                  <a:lnTo>
                    <a:pt x="2466993" y="1218810"/>
                  </a:lnTo>
                  <a:lnTo>
                    <a:pt x="2492573" y="1178581"/>
                  </a:lnTo>
                  <a:lnTo>
                    <a:pt x="2508876" y="1132980"/>
                  </a:lnTo>
                  <a:lnTo>
                    <a:pt x="2514600" y="1083310"/>
                  </a:lnTo>
                  <a:lnTo>
                    <a:pt x="2514600" y="216662"/>
                  </a:lnTo>
                  <a:lnTo>
                    <a:pt x="2508876" y="166991"/>
                  </a:lnTo>
                  <a:lnTo>
                    <a:pt x="2492573" y="121390"/>
                  </a:lnTo>
                  <a:lnTo>
                    <a:pt x="2466993" y="81161"/>
                  </a:lnTo>
                  <a:lnTo>
                    <a:pt x="2433438" y="47606"/>
                  </a:lnTo>
                  <a:lnTo>
                    <a:pt x="2393209" y="22026"/>
                  </a:lnTo>
                  <a:lnTo>
                    <a:pt x="2347608" y="5723"/>
                  </a:lnTo>
                  <a:lnTo>
                    <a:pt x="2297938" y="0"/>
                  </a:lnTo>
                  <a:close/>
                </a:path>
              </a:pathLst>
            </a:custGeom>
            <a:solidFill>
              <a:srgbClr val="5EAEA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264413" y="3211829"/>
              <a:ext cx="2514600" cy="1300480"/>
            </a:xfrm>
            <a:custGeom>
              <a:avLst/>
              <a:gdLst/>
              <a:ahLst/>
              <a:cxnLst/>
              <a:rect l="l" t="t" r="r" b="b"/>
              <a:pathLst>
                <a:path w="2514600" h="1300479">
                  <a:moveTo>
                    <a:pt x="0" y="216662"/>
                  </a:moveTo>
                  <a:lnTo>
                    <a:pt x="5722" y="166991"/>
                  </a:lnTo>
                  <a:lnTo>
                    <a:pt x="22021" y="121390"/>
                  </a:lnTo>
                  <a:lnTo>
                    <a:pt x="47598" y="81161"/>
                  </a:lnTo>
                  <a:lnTo>
                    <a:pt x="81150" y="47606"/>
                  </a:lnTo>
                  <a:lnTo>
                    <a:pt x="121379" y="22026"/>
                  </a:lnTo>
                  <a:lnTo>
                    <a:pt x="166983" y="5723"/>
                  </a:lnTo>
                  <a:lnTo>
                    <a:pt x="216662" y="0"/>
                  </a:lnTo>
                  <a:lnTo>
                    <a:pt x="2297938" y="0"/>
                  </a:lnTo>
                  <a:lnTo>
                    <a:pt x="2347608" y="5723"/>
                  </a:lnTo>
                  <a:lnTo>
                    <a:pt x="2393209" y="22026"/>
                  </a:lnTo>
                  <a:lnTo>
                    <a:pt x="2433438" y="47606"/>
                  </a:lnTo>
                  <a:lnTo>
                    <a:pt x="2466993" y="81161"/>
                  </a:lnTo>
                  <a:lnTo>
                    <a:pt x="2492573" y="121390"/>
                  </a:lnTo>
                  <a:lnTo>
                    <a:pt x="2508876" y="166991"/>
                  </a:lnTo>
                  <a:lnTo>
                    <a:pt x="2514600" y="216662"/>
                  </a:lnTo>
                  <a:lnTo>
                    <a:pt x="2514600" y="1083310"/>
                  </a:lnTo>
                  <a:lnTo>
                    <a:pt x="2508876" y="1132980"/>
                  </a:lnTo>
                  <a:lnTo>
                    <a:pt x="2492573" y="1178581"/>
                  </a:lnTo>
                  <a:lnTo>
                    <a:pt x="2466993" y="1218810"/>
                  </a:lnTo>
                  <a:lnTo>
                    <a:pt x="2433438" y="1252365"/>
                  </a:lnTo>
                  <a:lnTo>
                    <a:pt x="2393209" y="1277945"/>
                  </a:lnTo>
                  <a:lnTo>
                    <a:pt x="2347608" y="1294248"/>
                  </a:lnTo>
                  <a:lnTo>
                    <a:pt x="2297938" y="1299972"/>
                  </a:lnTo>
                  <a:lnTo>
                    <a:pt x="216662" y="1299972"/>
                  </a:lnTo>
                  <a:lnTo>
                    <a:pt x="166983" y="1294248"/>
                  </a:lnTo>
                  <a:lnTo>
                    <a:pt x="121379" y="1277945"/>
                  </a:lnTo>
                  <a:lnTo>
                    <a:pt x="81150" y="1252365"/>
                  </a:lnTo>
                  <a:lnTo>
                    <a:pt x="47598" y="1218810"/>
                  </a:lnTo>
                  <a:lnTo>
                    <a:pt x="22021" y="1178581"/>
                  </a:lnTo>
                  <a:lnTo>
                    <a:pt x="5722" y="1132980"/>
                  </a:lnTo>
                  <a:lnTo>
                    <a:pt x="0" y="1083310"/>
                  </a:lnTo>
                  <a:lnTo>
                    <a:pt x="0" y="216662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481685" y="3671773"/>
            <a:ext cx="2077720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10" b="1">
                <a:solidFill>
                  <a:srgbClr val="FFFFFF"/>
                </a:solidFill>
                <a:latin typeface="Arial"/>
                <a:cs typeface="Arial"/>
              </a:rPr>
              <a:t>Consideraciones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9" name="object 19" descr=""/>
          <p:cNvGrpSpPr/>
          <p:nvPr/>
        </p:nvGrpSpPr>
        <p:grpSpPr>
          <a:xfrm>
            <a:off x="2766314" y="4694173"/>
            <a:ext cx="4495800" cy="1064895"/>
            <a:chOff x="2766314" y="4694173"/>
            <a:chExt cx="4495800" cy="1064895"/>
          </a:xfrm>
        </p:grpSpPr>
        <p:sp>
          <p:nvSpPr>
            <p:cNvPr id="20" name="object 20" descr=""/>
            <p:cNvSpPr/>
            <p:nvPr/>
          </p:nvSpPr>
          <p:spPr>
            <a:xfrm>
              <a:off x="2779014" y="4706873"/>
              <a:ext cx="4470400" cy="1039494"/>
            </a:xfrm>
            <a:custGeom>
              <a:avLst/>
              <a:gdLst/>
              <a:ahLst/>
              <a:cxnLst/>
              <a:rect l="l" t="t" r="r" b="b"/>
              <a:pathLst>
                <a:path w="4470400" h="1039495">
                  <a:moveTo>
                    <a:pt x="4296664" y="0"/>
                  </a:moveTo>
                  <a:lnTo>
                    <a:pt x="0" y="0"/>
                  </a:lnTo>
                  <a:lnTo>
                    <a:pt x="0" y="1039367"/>
                  </a:lnTo>
                  <a:lnTo>
                    <a:pt x="4296664" y="1039367"/>
                  </a:lnTo>
                  <a:lnTo>
                    <a:pt x="4342700" y="1033179"/>
                  </a:lnTo>
                  <a:lnTo>
                    <a:pt x="4384077" y="1015716"/>
                  </a:lnTo>
                  <a:lnTo>
                    <a:pt x="4419139" y="988629"/>
                  </a:lnTo>
                  <a:lnTo>
                    <a:pt x="4446232" y="953570"/>
                  </a:lnTo>
                  <a:lnTo>
                    <a:pt x="4463701" y="912190"/>
                  </a:lnTo>
                  <a:lnTo>
                    <a:pt x="4469892" y="866139"/>
                  </a:lnTo>
                  <a:lnTo>
                    <a:pt x="4469892" y="173227"/>
                  </a:lnTo>
                  <a:lnTo>
                    <a:pt x="4463701" y="127191"/>
                  </a:lnTo>
                  <a:lnTo>
                    <a:pt x="4446232" y="85814"/>
                  </a:lnTo>
                  <a:lnTo>
                    <a:pt x="4419139" y="50752"/>
                  </a:lnTo>
                  <a:lnTo>
                    <a:pt x="4384077" y="23659"/>
                  </a:lnTo>
                  <a:lnTo>
                    <a:pt x="4342700" y="6190"/>
                  </a:lnTo>
                  <a:lnTo>
                    <a:pt x="4296664" y="0"/>
                  </a:lnTo>
                  <a:close/>
                </a:path>
              </a:pathLst>
            </a:custGeom>
            <a:solidFill>
              <a:srgbClr val="D7D2DF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2779014" y="4706873"/>
              <a:ext cx="4470400" cy="1039494"/>
            </a:xfrm>
            <a:custGeom>
              <a:avLst/>
              <a:gdLst/>
              <a:ahLst/>
              <a:cxnLst/>
              <a:rect l="l" t="t" r="r" b="b"/>
              <a:pathLst>
                <a:path w="4470400" h="1039495">
                  <a:moveTo>
                    <a:pt x="4469892" y="173227"/>
                  </a:moveTo>
                  <a:lnTo>
                    <a:pt x="4469892" y="866139"/>
                  </a:lnTo>
                  <a:lnTo>
                    <a:pt x="4463701" y="912190"/>
                  </a:lnTo>
                  <a:lnTo>
                    <a:pt x="4446232" y="953570"/>
                  </a:lnTo>
                  <a:lnTo>
                    <a:pt x="4419139" y="988629"/>
                  </a:lnTo>
                  <a:lnTo>
                    <a:pt x="4384077" y="1015716"/>
                  </a:lnTo>
                  <a:lnTo>
                    <a:pt x="4342700" y="1033179"/>
                  </a:lnTo>
                  <a:lnTo>
                    <a:pt x="4296664" y="1039367"/>
                  </a:lnTo>
                  <a:lnTo>
                    <a:pt x="0" y="1039367"/>
                  </a:lnTo>
                  <a:lnTo>
                    <a:pt x="0" y="0"/>
                  </a:lnTo>
                  <a:lnTo>
                    <a:pt x="4296664" y="0"/>
                  </a:lnTo>
                  <a:lnTo>
                    <a:pt x="4342700" y="6190"/>
                  </a:lnTo>
                  <a:lnTo>
                    <a:pt x="4384077" y="23659"/>
                  </a:lnTo>
                  <a:lnTo>
                    <a:pt x="4419139" y="50752"/>
                  </a:lnTo>
                  <a:lnTo>
                    <a:pt x="4446232" y="85814"/>
                  </a:lnTo>
                  <a:lnTo>
                    <a:pt x="4463701" y="127191"/>
                  </a:lnTo>
                  <a:lnTo>
                    <a:pt x="4469892" y="173227"/>
                  </a:lnTo>
                  <a:close/>
                </a:path>
              </a:pathLst>
            </a:custGeom>
            <a:ln w="25400">
              <a:solidFill>
                <a:srgbClr val="D7D2D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 descr=""/>
          <p:cNvSpPr txBox="1"/>
          <p:nvPr/>
        </p:nvSpPr>
        <p:spPr>
          <a:xfrm>
            <a:off x="2822829" y="4967732"/>
            <a:ext cx="112268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99085" algn="l"/>
              </a:tabLst>
            </a:pPr>
            <a:r>
              <a:rPr dirty="0" sz="2800" b="1">
                <a:latin typeface="Arial"/>
                <a:cs typeface="Arial"/>
              </a:rPr>
              <a:t>30</a:t>
            </a:r>
            <a:r>
              <a:rPr dirty="0" sz="2800" spc="-30" b="1">
                <a:latin typeface="Arial"/>
                <a:cs typeface="Arial"/>
              </a:rPr>
              <a:t> </a:t>
            </a:r>
            <a:r>
              <a:rPr dirty="0" sz="2800" spc="-60" b="1">
                <a:latin typeface="Arial"/>
                <a:cs typeface="Arial"/>
              </a:rPr>
              <a:t>%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23" name="object 23" descr=""/>
          <p:cNvGrpSpPr/>
          <p:nvPr/>
        </p:nvGrpSpPr>
        <p:grpSpPr>
          <a:xfrm>
            <a:off x="251713" y="4563109"/>
            <a:ext cx="2540000" cy="1325880"/>
            <a:chOff x="251713" y="4563109"/>
            <a:chExt cx="2540000" cy="1325880"/>
          </a:xfrm>
        </p:grpSpPr>
        <p:sp>
          <p:nvSpPr>
            <p:cNvPr id="24" name="object 24" descr=""/>
            <p:cNvSpPr/>
            <p:nvPr/>
          </p:nvSpPr>
          <p:spPr>
            <a:xfrm>
              <a:off x="264413" y="4575809"/>
              <a:ext cx="2514600" cy="1300480"/>
            </a:xfrm>
            <a:custGeom>
              <a:avLst/>
              <a:gdLst/>
              <a:ahLst/>
              <a:cxnLst/>
              <a:rect l="l" t="t" r="r" b="b"/>
              <a:pathLst>
                <a:path w="2514600" h="1300479">
                  <a:moveTo>
                    <a:pt x="2297938" y="0"/>
                  </a:moveTo>
                  <a:lnTo>
                    <a:pt x="216662" y="0"/>
                  </a:lnTo>
                  <a:lnTo>
                    <a:pt x="166983" y="5723"/>
                  </a:lnTo>
                  <a:lnTo>
                    <a:pt x="121379" y="22026"/>
                  </a:lnTo>
                  <a:lnTo>
                    <a:pt x="81150" y="47606"/>
                  </a:lnTo>
                  <a:lnTo>
                    <a:pt x="47598" y="81161"/>
                  </a:lnTo>
                  <a:lnTo>
                    <a:pt x="22021" y="121390"/>
                  </a:lnTo>
                  <a:lnTo>
                    <a:pt x="5722" y="166991"/>
                  </a:lnTo>
                  <a:lnTo>
                    <a:pt x="0" y="216662"/>
                  </a:lnTo>
                  <a:lnTo>
                    <a:pt x="0" y="1083309"/>
                  </a:lnTo>
                  <a:lnTo>
                    <a:pt x="5722" y="1132988"/>
                  </a:lnTo>
                  <a:lnTo>
                    <a:pt x="22021" y="1178592"/>
                  </a:lnTo>
                  <a:lnTo>
                    <a:pt x="47598" y="1218821"/>
                  </a:lnTo>
                  <a:lnTo>
                    <a:pt x="81150" y="1252373"/>
                  </a:lnTo>
                  <a:lnTo>
                    <a:pt x="121379" y="1277950"/>
                  </a:lnTo>
                  <a:lnTo>
                    <a:pt x="166983" y="1294249"/>
                  </a:lnTo>
                  <a:lnTo>
                    <a:pt x="216662" y="1299971"/>
                  </a:lnTo>
                  <a:lnTo>
                    <a:pt x="2297938" y="1299971"/>
                  </a:lnTo>
                  <a:lnTo>
                    <a:pt x="2347608" y="1294249"/>
                  </a:lnTo>
                  <a:lnTo>
                    <a:pt x="2393209" y="1277950"/>
                  </a:lnTo>
                  <a:lnTo>
                    <a:pt x="2433438" y="1252373"/>
                  </a:lnTo>
                  <a:lnTo>
                    <a:pt x="2466993" y="1218821"/>
                  </a:lnTo>
                  <a:lnTo>
                    <a:pt x="2492573" y="1178592"/>
                  </a:lnTo>
                  <a:lnTo>
                    <a:pt x="2508876" y="1132988"/>
                  </a:lnTo>
                  <a:lnTo>
                    <a:pt x="2514600" y="1083309"/>
                  </a:lnTo>
                  <a:lnTo>
                    <a:pt x="2514600" y="216662"/>
                  </a:lnTo>
                  <a:lnTo>
                    <a:pt x="2508876" y="166991"/>
                  </a:lnTo>
                  <a:lnTo>
                    <a:pt x="2492573" y="121390"/>
                  </a:lnTo>
                  <a:lnTo>
                    <a:pt x="2466993" y="81161"/>
                  </a:lnTo>
                  <a:lnTo>
                    <a:pt x="2433438" y="47606"/>
                  </a:lnTo>
                  <a:lnTo>
                    <a:pt x="2393209" y="22026"/>
                  </a:lnTo>
                  <a:lnTo>
                    <a:pt x="2347608" y="5723"/>
                  </a:lnTo>
                  <a:lnTo>
                    <a:pt x="2297938" y="0"/>
                  </a:lnTo>
                  <a:close/>
                </a:path>
              </a:pathLst>
            </a:custGeom>
            <a:solidFill>
              <a:srgbClr val="8063A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264413" y="4575809"/>
              <a:ext cx="2514600" cy="1300480"/>
            </a:xfrm>
            <a:custGeom>
              <a:avLst/>
              <a:gdLst/>
              <a:ahLst/>
              <a:cxnLst/>
              <a:rect l="l" t="t" r="r" b="b"/>
              <a:pathLst>
                <a:path w="2514600" h="1300479">
                  <a:moveTo>
                    <a:pt x="0" y="216662"/>
                  </a:moveTo>
                  <a:lnTo>
                    <a:pt x="5722" y="166991"/>
                  </a:lnTo>
                  <a:lnTo>
                    <a:pt x="22021" y="121390"/>
                  </a:lnTo>
                  <a:lnTo>
                    <a:pt x="47598" y="81161"/>
                  </a:lnTo>
                  <a:lnTo>
                    <a:pt x="81150" y="47606"/>
                  </a:lnTo>
                  <a:lnTo>
                    <a:pt x="121379" y="22026"/>
                  </a:lnTo>
                  <a:lnTo>
                    <a:pt x="166983" y="5723"/>
                  </a:lnTo>
                  <a:lnTo>
                    <a:pt x="216662" y="0"/>
                  </a:lnTo>
                  <a:lnTo>
                    <a:pt x="2297938" y="0"/>
                  </a:lnTo>
                  <a:lnTo>
                    <a:pt x="2347608" y="5723"/>
                  </a:lnTo>
                  <a:lnTo>
                    <a:pt x="2393209" y="22026"/>
                  </a:lnTo>
                  <a:lnTo>
                    <a:pt x="2433438" y="47606"/>
                  </a:lnTo>
                  <a:lnTo>
                    <a:pt x="2466993" y="81161"/>
                  </a:lnTo>
                  <a:lnTo>
                    <a:pt x="2492573" y="121390"/>
                  </a:lnTo>
                  <a:lnTo>
                    <a:pt x="2508876" y="166991"/>
                  </a:lnTo>
                  <a:lnTo>
                    <a:pt x="2514600" y="216662"/>
                  </a:lnTo>
                  <a:lnTo>
                    <a:pt x="2514600" y="1083309"/>
                  </a:lnTo>
                  <a:lnTo>
                    <a:pt x="2508876" y="1132988"/>
                  </a:lnTo>
                  <a:lnTo>
                    <a:pt x="2492573" y="1178592"/>
                  </a:lnTo>
                  <a:lnTo>
                    <a:pt x="2466993" y="1218821"/>
                  </a:lnTo>
                  <a:lnTo>
                    <a:pt x="2433438" y="1252373"/>
                  </a:lnTo>
                  <a:lnTo>
                    <a:pt x="2393209" y="1277950"/>
                  </a:lnTo>
                  <a:lnTo>
                    <a:pt x="2347608" y="1294249"/>
                  </a:lnTo>
                  <a:lnTo>
                    <a:pt x="2297938" y="1299971"/>
                  </a:lnTo>
                  <a:lnTo>
                    <a:pt x="216662" y="1299971"/>
                  </a:lnTo>
                  <a:lnTo>
                    <a:pt x="166983" y="1294249"/>
                  </a:lnTo>
                  <a:lnTo>
                    <a:pt x="121379" y="1277950"/>
                  </a:lnTo>
                  <a:lnTo>
                    <a:pt x="81150" y="1252373"/>
                  </a:lnTo>
                  <a:lnTo>
                    <a:pt x="47598" y="1218821"/>
                  </a:lnTo>
                  <a:lnTo>
                    <a:pt x="22021" y="1178592"/>
                  </a:lnTo>
                  <a:lnTo>
                    <a:pt x="5722" y="1132988"/>
                  </a:lnTo>
                  <a:lnTo>
                    <a:pt x="0" y="1083309"/>
                  </a:lnTo>
                  <a:lnTo>
                    <a:pt x="0" y="216662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 descr=""/>
          <p:cNvSpPr txBox="1"/>
          <p:nvPr/>
        </p:nvSpPr>
        <p:spPr>
          <a:xfrm>
            <a:off x="856894" y="5036947"/>
            <a:ext cx="132651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10" b="1">
                <a:solidFill>
                  <a:srgbClr val="FFFFFF"/>
                </a:solidFill>
                <a:latin typeface="Arial"/>
                <a:cs typeface="Arial"/>
              </a:rPr>
              <a:t>Porcentaje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27" name="object 27" descr=""/>
          <p:cNvGrpSpPr/>
          <p:nvPr/>
        </p:nvGrpSpPr>
        <p:grpSpPr>
          <a:xfrm>
            <a:off x="7955533" y="1976882"/>
            <a:ext cx="3555365" cy="3769995"/>
            <a:chOff x="7955533" y="1976882"/>
            <a:chExt cx="3555365" cy="3769995"/>
          </a:xfrm>
        </p:grpSpPr>
        <p:sp>
          <p:nvSpPr>
            <p:cNvPr id="28" name="object 28" descr=""/>
            <p:cNvSpPr/>
            <p:nvPr/>
          </p:nvSpPr>
          <p:spPr>
            <a:xfrm>
              <a:off x="7968233" y="1989582"/>
              <a:ext cx="3069590" cy="3744595"/>
            </a:xfrm>
            <a:custGeom>
              <a:avLst/>
              <a:gdLst/>
              <a:ahLst/>
              <a:cxnLst/>
              <a:rect l="l" t="t" r="r" b="b"/>
              <a:pathLst>
                <a:path w="3069590" h="3744595">
                  <a:moveTo>
                    <a:pt x="1534668" y="0"/>
                  </a:moveTo>
                  <a:lnTo>
                    <a:pt x="0" y="3744467"/>
                  </a:lnTo>
                  <a:lnTo>
                    <a:pt x="3069336" y="3744467"/>
                  </a:lnTo>
                  <a:lnTo>
                    <a:pt x="1534668" y="0"/>
                  </a:lnTo>
                  <a:close/>
                </a:path>
              </a:pathLst>
            </a:custGeom>
            <a:solidFill>
              <a:srgbClr val="9BBA5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7968233" y="1989582"/>
              <a:ext cx="3069590" cy="3744595"/>
            </a:xfrm>
            <a:custGeom>
              <a:avLst/>
              <a:gdLst/>
              <a:ahLst/>
              <a:cxnLst/>
              <a:rect l="l" t="t" r="r" b="b"/>
              <a:pathLst>
                <a:path w="3069590" h="3744595">
                  <a:moveTo>
                    <a:pt x="0" y="3744467"/>
                  </a:moveTo>
                  <a:lnTo>
                    <a:pt x="1534668" y="0"/>
                  </a:lnTo>
                  <a:lnTo>
                    <a:pt x="3069336" y="3744467"/>
                  </a:lnTo>
                  <a:lnTo>
                    <a:pt x="0" y="3744467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9502901" y="2366010"/>
              <a:ext cx="1995170" cy="887094"/>
            </a:xfrm>
            <a:custGeom>
              <a:avLst/>
              <a:gdLst/>
              <a:ahLst/>
              <a:cxnLst/>
              <a:rect l="l" t="t" r="r" b="b"/>
              <a:pathLst>
                <a:path w="1995170" h="887095">
                  <a:moveTo>
                    <a:pt x="1847088" y="0"/>
                  </a:moveTo>
                  <a:lnTo>
                    <a:pt x="147827" y="0"/>
                  </a:lnTo>
                  <a:lnTo>
                    <a:pt x="101096" y="7534"/>
                  </a:lnTo>
                  <a:lnTo>
                    <a:pt x="60514" y="28517"/>
                  </a:lnTo>
                  <a:lnTo>
                    <a:pt x="28517" y="60514"/>
                  </a:lnTo>
                  <a:lnTo>
                    <a:pt x="7534" y="101096"/>
                  </a:lnTo>
                  <a:lnTo>
                    <a:pt x="0" y="147827"/>
                  </a:lnTo>
                  <a:lnTo>
                    <a:pt x="0" y="739139"/>
                  </a:lnTo>
                  <a:lnTo>
                    <a:pt x="7534" y="785871"/>
                  </a:lnTo>
                  <a:lnTo>
                    <a:pt x="28517" y="826453"/>
                  </a:lnTo>
                  <a:lnTo>
                    <a:pt x="60514" y="858450"/>
                  </a:lnTo>
                  <a:lnTo>
                    <a:pt x="101096" y="879433"/>
                  </a:lnTo>
                  <a:lnTo>
                    <a:pt x="147827" y="886967"/>
                  </a:lnTo>
                  <a:lnTo>
                    <a:pt x="1847088" y="886967"/>
                  </a:lnTo>
                  <a:lnTo>
                    <a:pt x="1893819" y="879433"/>
                  </a:lnTo>
                  <a:lnTo>
                    <a:pt x="1934401" y="858450"/>
                  </a:lnTo>
                  <a:lnTo>
                    <a:pt x="1966398" y="826453"/>
                  </a:lnTo>
                  <a:lnTo>
                    <a:pt x="1987381" y="785871"/>
                  </a:lnTo>
                  <a:lnTo>
                    <a:pt x="1994916" y="739139"/>
                  </a:lnTo>
                  <a:lnTo>
                    <a:pt x="1994916" y="147827"/>
                  </a:lnTo>
                  <a:lnTo>
                    <a:pt x="1987381" y="101096"/>
                  </a:lnTo>
                  <a:lnTo>
                    <a:pt x="1966398" y="60514"/>
                  </a:lnTo>
                  <a:lnTo>
                    <a:pt x="1934401" y="28517"/>
                  </a:lnTo>
                  <a:lnTo>
                    <a:pt x="1893819" y="7534"/>
                  </a:lnTo>
                  <a:lnTo>
                    <a:pt x="1847088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9502901" y="2366010"/>
              <a:ext cx="1995170" cy="887094"/>
            </a:xfrm>
            <a:custGeom>
              <a:avLst/>
              <a:gdLst/>
              <a:ahLst/>
              <a:cxnLst/>
              <a:rect l="l" t="t" r="r" b="b"/>
              <a:pathLst>
                <a:path w="1995170" h="887095">
                  <a:moveTo>
                    <a:pt x="0" y="147827"/>
                  </a:moveTo>
                  <a:lnTo>
                    <a:pt x="7534" y="101096"/>
                  </a:lnTo>
                  <a:lnTo>
                    <a:pt x="28517" y="60514"/>
                  </a:lnTo>
                  <a:lnTo>
                    <a:pt x="60514" y="28517"/>
                  </a:lnTo>
                  <a:lnTo>
                    <a:pt x="101096" y="7534"/>
                  </a:lnTo>
                  <a:lnTo>
                    <a:pt x="147827" y="0"/>
                  </a:lnTo>
                  <a:lnTo>
                    <a:pt x="1847088" y="0"/>
                  </a:lnTo>
                  <a:lnTo>
                    <a:pt x="1893819" y="7534"/>
                  </a:lnTo>
                  <a:lnTo>
                    <a:pt x="1934401" y="28517"/>
                  </a:lnTo>
                  <a:lnTo>
                    <a:pt x="1966398" y="60514"/>
                  </a:lnTo>
                  <a:lnTo>
                    <a:pt x="1987381" y="101096"/>
                  </a:lnTo>
                  <a:lnTo>
                    <a:pt x="1994916" y="147827"/>
                  </a:lnTo>
                  <a:lnTo>
                    <a:pt x="1994916" y="739139"/>
                  </a:lnTo>
                  <a:lnTo>
                    <a:pt x="1987381" y="785871"/>
                  </a:lnTo>
                  <a:lnTo>
                    <a:pt x="1966398" y="826453"/>
                  </a:lnTo>
                  <a:lnTo>
                    <a:pt x="1934401" y="858450"/>
                  </a:lnTo>
                  <a:lnTo>
                    <a:pt x="1893819" y="879433"/>
                  </a:lnTo>
                  <a:lnTo>
                    <a:pt x="1847088" y="886967"/>
                  </a:lnTo>
                  <a:lnTo>
                    <a:pt x="147827" y="886967"/>
                  </a:lnTo>
                  <a:lnTo>
                    <a:pt x="101096" y="879433"/>
                  </a:lnTo>
                  <a:lnTo>
                    <a:pt x="60514" y="858450"/>
                  </a:lnTo>
                  <a:lnTo>
                    <a:pt x="28517" y="826453"/>
                  </a:lnTo>
                  <a:lnTo>
                    <a:pt x="7534" y="785871"/>
                  </a:lnTo>
                  <a:lnTo>
                    <a:pt x="0" y="739139"/>
                  </a:lnTo>
                  <a:lnTo>
                    <a:pt x="0" y="147827"/>
                  </a:lnTo>
                  <a:close/>
                </a:path>
              </a:pathLst>
            </a:custGeom>
            <a:ln w="25400">
              <a:solidFill>
                <a:srgbClr val="9BBA5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2" name="object 32" descr=""/>
          <p:cNvSpPr txBox="1"/>
          <p:nvPr/>
        </p:nvSpPr>
        <p:spPr>
          <a:xfrm>
            <a:off x="9640061" y="2510739"/>
            <a:ext cx="1721485" cy="565150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algn="ctr" marL="12065" marR="5080">
              <a:lnSpc>
                <a:spcPct val="86200"/>
              </a:lnSpc>
              <a:spcBef>
                <a:spcPts val="310"/>
              </a:spcBef>
            </a:pPr>
            <a:r>
              <a:rPr dirty="0" sz="1300" b="1">
                <a:latin typeface="Arial"/>
                <a:cs typeface="Arial"/>
              </a:rPr>
              <a:t>Uso</a:t>
            </a:r>
            <a:r>
              <a:rPr dirty="0" sz="1300" spc="-3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de</a:t>
            </a:r>
            <a:r>
              <a:rPr dirty="0" sz="1300" spc="-3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medios</a:t>
            </a:r>
            <a:r>
              <a:rPr dirty="0" sz="1300" spc="-20" b="1">
                <a:latin typeface="Arial"/>
                <a:cs typeface="Arial"/>
              </a:rPr>
              <a:t> </a:t>
            </a:r>
            <a:r>
              <a:rPr dirty="0" sz="1300" spc="-25" b="1">
                <a:latin typeface="Arial"/>
                <a:cs typeface="Arial"/>
              </a:rPr>
              <a:t>de </a:t>
            </a:r>
            <a:r>
              <a:rPr dirty="0" sz="1300" b="1">
                <a:latin typeface="Arial"/>
                <a:cs typeface="Arial"/>
              </a:rPr>
              <a:t>pago</a:t>
            </a:r>
            <a:r>
              <a:rPr dirty="0" sz="1300" spc="-2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a</a:t>
            </a:r>
            <a:r>
              <a:rPr dirty="0" sz="1300" spc="-3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partir</a:t>
            </a:r>
            <a:r>
              <a:rPr dirty="0" sz="1300" spc="-2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de</a:t>
            </a:r>
            <a:r>
              <a:rPr dirty="0" sz="1300" spc="-25" b="1">
                <a:latin typeface="Arial"/>
                <a:cs typeface="Arial"/>
              </a:rPr>
              <a:t> </a:t>
            </a:r>
            <a:r>
              <a:rPr dirty="0" sz="1300" spc="-10" b="1">
                <a:latin typeface="Arial"/>
                <a:cs typeface="Arial"/>
              </a:rPr>
              <a:t>2,000 </a:t>
            </a:r>
            <a:r>
              <a:rPr dirty="0" sz="1300" b="1">
                <a:latin typeface="Arial"/>
                <a:cs typeface="Arial"/>
              </a:rPr>
              <a:t>soles</a:t>
            </a:r>
            <a:r>
              <a:rPr dirty="0" sz="1300" spc="-3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o</a:t>
            </a:r>
            <a:r>
              <a:rPr dirty="0" sz="1300" spc="-3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500</a:t>
            </a:r>
            <a:r>
              <a:rPr dirty="0" sz="1300" spc="-25" b="1">
                <a:latin typeface="Arial"/>
                <a:cs typeface="Arial"/>
              </a:rPr>
              <a:t> </a:t>
            </a:r>
            <a:r>
              <a:rPr dirty="0" sz="1300" spc="-10" b="1">
                <a:latin typeface="Arial"/>
                <a:cs typeface="Arial"/>
              </a:rPr>
              <a:t>dólares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33" name="object 33" descr=""/>
          <p:cNvGrpSpPr/>
          <p:nvPr/>
        </p:nvGrpSpPr>
        <p:grpSpPr>
          <a:xfrm>
            <a:off x="9490202" y="3350005"/>
            <a:ext cx="2020570" cy="912494"/>
            <a:chOff x="9490202" y="3350005"/>
            <a:chExt cx="2020570" cy="912494"/>
          </a:xfrm>
        </p:grpSpPr>
        <p:sp>
          <p:nvSpPr>
            <p:cNvPr id="34" name="object 34" descr=""/>
            <p:cNvSpPr/>
            <p:nvPr/>
          </p:nvSpPr>
          <p:spPr>
            <a:xfrm>
              <a:off x="9502902" y="3362705"/>
              <a:ext cx="1995170" cy="887094"/>
            </a:xfrm>
            <a:custGeom>
              <a:avLst/>
              <a:gdLst/>
              <a:ahLst/>
              <a:cxnLst/>
              <a:rect l="l" t="t" r="r" b="b"/>
              <a:pathLst>
                <a:path w="1995170" h="887095">
                  <a:moveTo>
                    <a:pt x="1847088" y="0"/>
                  </a:moveTo>
                  <a:lnTo>
                    <a:pt x="147827" y="0"/>
                  </a:lnTo>
                  <a:lnTo>
                    <a:pt x="101096" y="7534"/>
                  </a:lnTo>
                  <a:lnTo>
                    <a:pt x="60514" y="28517"/>
                  </a:lnTo>
                  <a:lnTo>
                    <a:pt x="28517" y="60514"/>
                  </a:lnTo>
                  <a:lnTo>
                    <a:pt x="7534" y="101096"/>
                  </a:lnTo>
                  <a:lnTo>
                    <a:pt x="0" y="147828"/>
                  </a:lnTo>
                  <a:lnTo>
                    <a:pt x="0" y="739140"/>
                  </a:lnTo>
                  <a:lnTo>
                    <a:pt x="7534" y="785871"/>
                  </a:lnTo>
                  <a:lnTo>
                    <a:pt x="28517" y="826453"/>
                  </a:lnTo>
                  <a:lnTo>
                    <a:pt x="60514" y="858450"/>
                  </a:lnTo>
                  <a:lnTo>
                    <a:pt x="101096" y="879433"/>
                  </a:lnTo>
                  <a:lnTo>
                    <a:pt x="147827" y="886968"/>
                  </a:lnTo>
                  <a:lnTo>
                    <a:pt x="1847088" y="886968"/>
                  </a:lnTo>
                  <a:lnTo>
                    <a:pt x="1893819" y="879433"/>
                  </a:lnTo>
                  <a:lnTo>
                    <a:pt x="1934401" y="858450"/>
                  </a:lnTo>
                  <a:lnTo>
                    <a:pt x="1966398" y="826453"/>
                  </a:lnTo>
                  <a:lnTo>
                    <a:pt x="1987381" y="785871"/>
                  </a:lnTo>
                  <a:lnTo>
                    <a:pt x="1994916" y="739140"/>
                  </a:lnTo>
                  <a:lnTo>
                    <a:pt x="1994916" y="147828"/>
                  </a:lnTo>
                  <a:lnTo>
                    <a:pt x="1987381" y="101096"/>
                  </a:lnTo>
                  <a:lnTo>
                    <a:pt x="1966398" y="60514"/>
                  </a:lnTo>
                  <a:lnTo>
                    <a:pt x="1934401" y="28517"/>
                  </a:lnTo>
                  <a:lnTo>
                    <a:pt x="1893819" y="7534"/>
                  </a:lnTo>
                  <a:lnTo>
                    <a:pt x="1847088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9502902" y="3362705"/>
              <a:ext cx="1995170" cy="887094"/>
            </a:xfrm>
            <a:custGeom>
              <a:avLst/>
              <a:gdLst/>
              <a:ahLst/>
              <a:cxnLst/>
              <a:rect l="l" t="t" r="r" b="b"/>
              <a:pathLst>
                <a:path w="1995170" h="887095">
                  <a:moveTo>
                    <a:pt x="0" y="147828"/>
                  </a:moveTo>
                  <a:lnTo>
                    <a:pt x="7534" y="101096"/>
                  </a:lnTo>
                  <a:lnTo>
                    <a:pt x="28517" y="60514"/>
                  </a:lnTo>
                  <a:lnTo>
                    <a:pt x="60514" y="28517"/>
                  </a:lnTo>
                  <a:lnTo>
                    <a:pt x="101096" y="7534"/>
                  </a:lnTo>
                  <a:lnTo>
                    <a:pt x="147827" y="0"/>
                  </a:lnTo>
                  <a:lnTo>
                    <a:pt x="1847088" y="0"/>
                  </a:lnTo>
                  <a:lnTo>
                    <a:pt x="1893819" y="7534"/>
                  </a:lnTo>
                  <a:lnTo>
                    <a:pt x="1934401" y="28517"/>
                  </a:lnTo>
                  <a:lnTo>
                    <a:pt x="1966398" y="60514"/>
                  </a:lnTo>
                  <a:lnTo>
                    <a:pt x="1987381" y="101096"/>
                  </a:lnTo>
                  <a:lnTo>
                    <a:pt x="1994916" y="147828"/>
                  </a:lnTo>
                  <a:lnTo>
                    <a:pt x="1994916" y="739140"/>
                  </a:lnTo>
                  <a:lnTo>
                    <a:pt x="1987381" y="785871"/>
                  </a:lnTo>
                  <a:lnTo>
                    <a:pt x="1966398" y="826453"/>
                  </a:lnTo>
                  <a:lnTo>
                    <a:pt x="1934401" y="858450"/>
                  </a:lnTo>
                  <a:lnTo>
                    <a:pt x="1893819" y="879433"/>
                  </a:lnTo>
                  <a:lnTo>
                    <a:pt x="1847088" y="886968"/>
                  </a:lnTo>
                  <a:lnTo>
                    <a:pt x="147827" y="886968"/>
                  </a:lnTo>
                  <a:lnTo>
                    <a:pt x="101096" y="879433"/>
                  </a:lnTo>
                  <a:lnTo>
                    <a:pt x="60514" y="858450"/>
                  </a:lnTo>
                  <a:lnTo>
                    <a:pt x="28517" y="826453"/>
                  </a:lnTo>
                  <a:lnTo>
                    <a:pt x="7534" y="785871"/>
                  </a:lnTo>
                  <a:lnTo>
                    <a:pt x="0" y="739140"/>
                  </a:lnTo>
                  <a:lnTo>
                    <a:pt x="0" y="147828"/>
                  </a:lnTo>
                  <a:close/>
                </a:path>
              </a:pathLst>
            </a:custGeom>
            <a:ln w="25400">
              <a:solidFill>
                <a:srgbClr val="5EAEA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 descr=""/>
          <p:cNvSpPr txBox="1"/>
          <p:nvPr/>
        </p:nvSpPr>
        <p:spPr>
          <a:xfrm>
            <a:off x="9589769" y="3508628"/>
            <a:ext cx="1821814" cy="564515"/>
          </a:xfrm>
          <a:prstGeom prst="rect">
            <a:avLst/>
          </a:prstGeom>
        </p:spPr>
        <p:txBody>
          <a:bodyPr wrap="square" lIns="0" tIns="40640" rIns="0" bIns="0" rtlCol="0" vert="horz">
            <a:spAutoFit/>
          </a:bodyPr>
          <a:lstStyle/>
          <a:p>
            <a:pPr algn="ctr" marL="12700" marR="5080">
              <a:lnSpc>
                <a:spcPts val="1340"/>
              </a:lnSpc>
              <a:spcBef>
                <a:spcPts val="320"/>
              </a:spcBef>
            </a:pPr>
            <a:r>
              <a:rPr dirty="0" sz="1300" b="1">
                <a:latin typeface="Arial"/>
                <a:cs typeface="Arial"/>
              </a:rPr>
              <a:t>Emisor</a:t>
            </a:r>
            <a:r>
              <a:rPr dirty="0" sz="1300" spc="-4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no</a:t>
            </a:r>
            <a:r>
              <a:rPr dirty="0" sz="1300" spc="-3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esté</a:t>
            </a:r>
            <a:r>
              <a:rPr dirty="0" sz="1300" spc="-3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de</a:t>
            </a:r>
            <a:r>
              <a:rPr dirty="0" sz="1300" spc="-45" b="1">
                <a:latin typeface="Arial"/>
                <a:cs typeface="Arial"/>
              </a:rPr>
              <a:t> </a:t>
            </a:r>
            <a:r>
              <a:rPr dirty="0" sz="1300" spc="-20" b="1">
                <a:latin typeface="Arial"/>
                <a:cs typeface="Arial"/>
              </a:rPr>
              <a:t>baja </a:t>
            </a:r>
            <a:r>
              <a:rPr dirty="0" sz="1300" b="1">
                <a:latin typeface="Arial"/>
                <a:cs typeface="Arial"/>
              </a:rPr>
              <a:t>de</a:t>
            </a:r>
            <a:r>
              <a:rPr dirty="0" sz="1300" spc="-5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inscripción</a:t>
            </a:r>
            <a:r>
              <a:rPr dirty="0" sz="1300" spc="-3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en</a:t>
            </a:r>
            <a:r>
              <a:rPr dirty="0" sz="1300" spc="-45" b="1">
                <a:latin typeface="Arial"/>
                <a:cs typeface="Arial"/>
              </a:rPr>
              <a:t> </a:t>
            </a:r>
            <a:r>
              <a:rPr dirty="0" sz="1300" spc="-25" b="1">
                <a:latin typeface="Arial"/>
                <a:cs typeface="Arial"/>
              </a:rPr>
              <a:t>el RUC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37" name="object 37" descr=""/>
          <p:cNvGrpSpPr/>
          <p:nvPr/>
        </p:nvGrpSpPr>
        <p:grpSpPr>
          <a:xfrm>
            <a:off x="9490202" y="4348226"/>
            <a:ext cx="2020570" cy="911225"/>
            <a:chOff x="9490202" y="4348226"/>
            <a:chExt cx="2020570" cy="911225"/>
          </a:xfrm>
        </p:grpSpPr>
        <p:sp>
          <p:nvSpPr>
            <p:cNvPr id="38" name="object 38" descr=""/>
            <p:cNvSpPr/>
            <p:nvPr/>
          </p:nvSpPr>
          <p:spPr>
            <a:xfrm>
              <a:off x="9502902" y="4360926"/>
              <a:ext cx="1995170" cy="885825"/>
            </a:xfrm>
            <a:custGeom>
              <a:avLst/>
              <a:gdLst/>
              <a:ahLst/>
              <a:cxnLst/>
              <a:rect l="l" t="t" r="r" b="b"/>
              <a:pathLst>
                <a:path w="1995170" h="885825">
                  <a:moveTo>
                    <a:pt x="1847342" y="0"/>
                  </a:moveTo>
                  <a:lnTo>
                    <a:pt x="147574" y="0"/>
                  </a:lnTo>
                  <a:lnTo>
                    <a:pt x="100917" y="7520"/>
                  </a:lnTo>
                  <a:lnTo>
                    <a:pt x="60405" y="28464"/>
                  </a:lnTo>
                  <a:lnTo>
                    <a:pt x="28464" y="60405"/>
                  </a:lnTo>
                  <a:lnTo>
                    <a:pt x="7520" y="100917"/>
                  </a:lnTo>
                  <a:lnTo>
                    <a:pt x="0" y="147574"/>
                  </a:lnTo>
                  <a:lnTo>
                    <a:pt x="0" y="737869"/>
                  </a:lnTo>
                  <a:lnTo>
                    <a:pt x="7520" y="784526"/>
                  </a:lnTo>
                  <a:lnTo>
                    <a:pt x="28464" y="825038"/>
                  </a:lnTo>
                  <a:lnTo>
                    <a:pt x="60405" y="856979"/>
                  </a:lnTo>
                  <a:lnTo>
                    <a:pt x="100917" y="877923"/>
                  </a:lnTo>
                  <a:lnTo>
                    <a:pt x="147574" y="885444"/>
                  </a:lnTo>
                  <a:lnTo>
                    <a:pt x="1847342" y="885444"/>
                  </a:lnTo>
                  <a:lnTo>
                    <a:pt x="1893998" y="877923"/>
                  </a:lnTo>
                  <a:lnTo>
                    <a:pt x="1934510" y="856979"/>
                  </a:lnTo>
                  <a:lnTo>
                    <a:pt x="1966451" y="825038"/>
                  </a:lnTo>
                  <a:lnTo>
                    <a:pt x="1987395" y="784526"/>
                  </a:lnTo>
                  <a:lnTo>
                    <a:pt x="1994916" y="737869"/>
                  </a:lnTo>
                  <a:lnTo>
                    <a:pt x="1994916" y="147574"/>
                  </a:lnTo>
                  <a:lnTo>
                    <a:pt x="1987395" y="100917"/>
                  </a:lnTo>
                  <a:lnTo>
                    <a:pt x="1966451" y="60405"/>
                  </a:lnTo>
                  <a:lnTo>
                    <a:pt x="1934510" y="28464"/>
                  </a:lnTo>
                  <a:lnTo>
                    <a:pt x="1893998" y="7520"/>
                  </a:lnTo>
                  <a:lnTo>
                    <a:pt x="1847342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9502902" y="4360926"/>
              <a:ext cx="1995170" cy="885825"/>
            </a:xfrm>
            <a:custGeom>
              <a:avLst/>
              <a:gdLst/>
              <a:ahLst/>
              <a:cxnLst/>
              <a:rect l="l" t="t" r="r" b="b"/>
              <a:pathLst>
                <a:path w="1995170" h="885825">
                  <a:moveTo>
                    <a:pt x="0" y="147574"/>
                  </a:moveTo>
                  <a:lnTo>
                    <a:pt x="7520" y="100917"/>
                  </a:lnTo>
                  <a:lnTo>
                    <a:pt x="28464" y="60405"/>
                  </a:lnTo>
                  <a:lnTo>
                    <a:pt x="60405" y="28464"/>
                  </a:lnTo>
                  <a:lnTo>
                    <a:pt x="100917" y="7520"/>
                  </a:lnTo>
                  <a:lnTo>
                    <a:pt x="147574" y="0"/>
                  </a:lnTo>
                  <a:lnTo>
                    <a:pt x="1847342" y="0"/>
                  </a:lnTo>
                  <a:lnTo>
                    <a:pt x="1893998" y="7520"/>
                  </a:lnTo>
                  <a:lnTo>
                    <a:pt x="1934510" y="28464"/>
                  </a:lnTo>
                  <a:lnTo>
                    <a:pt x="1966451" y="60405"/>
                  </a:lnTo>
                  <a:lnTo>
                    <a:pt x="1987395" y="100917"/>
                  </a:lnTo>
                  <a:lnTo>
                    <a:pt x="1994916" y="147574"/>
                  </a:lnTo>
                  <a:lnTo>
                    <a:pt x="1994916" y="737869"/>
                  </a:lnTo>
                  <a:lnTo>
                    <a:pt x="1987395" y="784526"/>
                  </a:lnTo>
                  <a:lnTo>
                    <a:pt x="1966451" y="825038"/>
                  </a:lnTo>
                  <a:lnTo>
                    <a:pt x="1934510" y="856979"/>
                  </a:lnTo>
                  <a:lnTo>
                    <a:pt x="1893998" y="877923"/>
                  </a:lnTo>
                  <a:lnTo>
                    <a:pt x="1847342" y="885444"/>
                  </a:lnTo>
                  <a:lnTo>
                    <a:pt x="147574" y="885444"/>
                  </a:lnTo>
                  <a:lnTo>
                    <a:pt x="100917" y="877923"/>
                  </a:lnTo>
                  <a:lnTo>
                    <a:pt x="60405" y="856979"/>
                  </a:lnTo>
                  <a:lnTo>
                    <a:pt x="28464" y="825038"/>
                  </a:lnTo>
                  <a:lnTo>
                    <a:pt x="7520" y="784526"/>
                  </a:lnTo>
                  <a:lnTo>
                    <a:pt x="0" y="737869"/>
                  </a:lnTo>
                  <a:lnTo>
                    <a:pt x="0" y="147574"/>
                  </a:lnTo>
                  <a:close/>
                </a:path>
              </a:pathLst>
            </a:custGeom>
            <a:ln w="25400">
              <a:solidFill>
                <a:srgbClr val="8063A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0" name="object 40" descr=""/>
          <p:cNvSpPr txBox="1"/>
          <p:nvPr/>
        </p:nvSpPr>
        <p:spPr>
          <a:xfrm>
            <a:off x="9653778" y="4591558"/>
            <a:ext cx="1694180" cy="393700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434340" marR="5080" indent="-422275">
              <a:lnSpc>
                <a:spcPts val="1340"/>
              </a:lnSpc>
              <a:spcBef>
                <a:spcPts val="325"/>
              </a:spcBef>
            </a:pPr>
            <a:r>
              <a:rPr dirty="0" sz="1300" b="1">
                <a:latin typeface="Arial"/>
                <a:cs typeface="Arial"/>
              </a:rPr>
              <a:t>Emisor</a:t>
            </a:r>
            <a:r>
              <a:rPr dirty="0" sz="1300" spc="-4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no</a:t>
            </a:r>
            <a:r>
              <a:rPr dirty="0" sz="1300" spc="-4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esté</a:t>
            </a:r>
            <a:r>
              <a:rPr dirty="0" sz="1300" spc="-45" b="1">
                <a:latin typeface="Arial"/>
                <a:cs typeface="Arial"/>
              </a:rPr>
              <a:t> </a:t>
            </a:r>
            <a:r>
              <a:rPr dirty="0" sz="1300" spc="-20" b="1">
                <a:latin typeface="Arial"/>
                <a:cs typeface="Arial"/>
              </a:rPr>
              <a:t>como </a:t>
            </a:r>
            <a:r>
              <a:rPr dirty="0" sz="1300" b="1">
                <a:latin typeface="Arial"/>
                <a:cs typeface="Arial"/>
              </a:rPr>
              <a:t>No</a:t>
            </a:r>
            <a:r>
              <a:rPr dirty="0" sz="1300" spc="-25" b="1">
                <a:latin typeface="Arial"/>
                <a:cs typeface="Arial"/>
              </a:rPr>
              <a:t> </a:t>
            </a:r>
            <a:r>
              <a:rPr dirty="0" sz="1300" spc="-10" b="1">
                <a:latin typeface="Arial"/>
                <a:cs typeface="Arial"/>
              </a:rPr>
              <a:t>Habido</a:t>
            </a:r>
            <a:endParaRPr sz="1300">
              <a:latin typeface="Arial"/>
              <a:cs typeface="Arial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8047481" y="1514983"/>
            <a:ext cx="199453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Requisitos</a:t>
            </a:r>
            <a:r>
              <a:rPr dirty="0" sz="1800" spc="-4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para</a:t>
            </a:r>
            <a:r>
              <a:rPr dirty="0" sz="1800" spc="-15" b="1">
                <a:latin typeface="Arial"/>
                <a:cs typeface="Arial"/>
              </a:rPr>
              <a:t> </a:t>
            </a:r>
            <a:r>
              <a:rPr dirty="0" sz="1800" spc="-25" b="1">
                <a:latin typeface="Arial"/>
                <a:cs typeface="Arial"/>
              </a:rPr>
              <a:t>la </a:t>
            </a:r>
            <a:r>
              <a:rPr dirty="0" sz="1800" spc="-10" b="1">
                <a:latin typeface="Arial"/>
                <a:cs typeface="Arial"/>
              </a:rPr>
              <a:t>deducción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06552" rIns="0" bIns="0" rtlCol="0" vert="horz">
            <a:spAutoFit/>
          </a:bodyPr>
          <a:lstStyle/>
          <a:p>
            <a:pPr marL="347345">
              <a:lnSpc>
                <a:spcPct val="100000"/>
              </a:lnSpc>
              <a:spcBef>
                <a:spcPts val="100"/>
              </a:spcBef>
            </a:pPr>
            <a:r>
              <a:rPr dirty="0" sz="3200"/>
              <a:t>1.</a:t>
            </a:r>
            <a:r>
              <a:rPr dirty="0" sz="3200" spc="-15"/>
              <a:t> </a:t>
            </a:r>
            <a:r>
              <a:rPr dirty="0" sz="3200"/>
              <a:t>Obligados</a:t>
            </a:r>
            <a:r>
              <a:rPr dirty="0" sz="3200" spc="-10"/>
              <a:t> </a:t>
            </a:r>
            <a:r>
              <a:rPr dirty="0" sz="3200"/>
              <a:t>a</a:t>
            </a:r>
            <a:r>
              <a:rPr dirty="0" sz="3200" spc="-20"/>
              <a:t> </a:t>
            </a:r>
            <a:r>
              <a:rPr dirty="0" sz="3200"/>
              <a:t>presentar</a:t>
            </a:r>
            <a:r>
              <a:rPr dirty="0" sz="3200" spc="-35"/>
              <a:t> </a:t>
            </a:r>
            <a:r>
              <a:rPr dirty="0" sz="3200"/>
              <a:t>DJ</a:t>
            </a:r>
            <a:r>
              <a:rPr dirty="0" sz="3200" spc="-195"/>
              <a:t> </a:t>
            </a:r>
            <a:r>
              <a:rPr dirty="0" sz="3200"/>
              <a:t>Anual</a:t>
            </a:r>
            <a:r>
              <a:rPr dirty="0" sz="3200" spc="-10"/>
              <a:t> </a:t>
            </a:r>
            <a:r>
              <a:rPr dirty="0" sz="3200" spc="-20"/>
              <a:t>2023</a:t>
            </a:r>
            <a:endParaRPr sz="3200"/>
          </a:p>
        </p:txBody>
      </p:sp>
      <p:sp>
        <p:nvSpPr>
          <p:cNvPr id="3" name="object 3" descr=""/>
          <p:cNvSpPr txBox="1"/>
          <p:nvPr/>
        </p:nvSpPr>
        <p:spPr>
          <a:xfrm>
            <a:off x="528066" y="2733294"/>
            <a:ext cx="3697604" cy="1569720"/>
          </a:xfrm>
          <a:prstGeom prst="rect">
            <a:avLst/>
          </a:prstGeom>
          <a:ln w="25400">
            <a:solidFill>
              <a:srgbClr val="4AACC5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algn="just" marL="90170" marR="84455">
              <a:lnSpc>
                <a:spcPct val="100000"/>
              </a:lnSpc>
              <a:spcBef>
                <a:spcPts val="315"/>
              </a:spcBef>
            </a:pPr>
            <a:r>
              <a:rPr dirty="0" sz="1600">
                <a:latin typeface="Arial MT"/>
                <a:cs typeface="Arial MT"/>
              </a:rPr>
              <a:t>Las</a:t>
            </a:r>
            <a:r>
              <a:rPr dirty="0" sz="1600" spc="100">
                <a:latin typeface="Arial MT"/>
                <a:cs typeface="Arial MT"/>
              </a:rPr>
              <a:t>  </a:t>
            </a:r>
            <a:r>
              <a:rPr dirty="0" sz="1600">
                <a:latin typeface="Arial MT"/>
                <a:cs typeface="Arial MT"/>
              </a:rPr>
              <a:t>personas</a:t>
            </a:r>
            <a:r>
              <a:rPr dirty="0" sz="1600" spc="105">
                <a:latin typeface="Arial MT"/>
                <a:cs typeface="Arial MT"/>
              </a:rPr>
              <a:t>  </a:t>
            </a:r>
            <a:r>
              <a:rPr dirty="0" sz="1600">
                <a:latin typeface="Arial MT"/>
                <a:cs typeface="Arial MT"/>
              </a:rPr>
              <a:t>naturales,</a:t>
            </a:r>
            <a:r>
              <a:rPr dirty="0" sz="1600" spc="105">
                <a:latin typeface="Arial MT"/>
                <a:cs typeface="Arial MT"/>
              </a:rPr>
              <a:t>  </a:t>
            </a:r>
            <a:r>
              <a:rPr dirty="0" sz="1600" spc="-10">
                <a:latin typeface="Arial MT"/>
                <a:cs typeface="Arial MT"/>
              </a:rPr>
              <a:t>sucesiones </a:t>
            </a:r>
            <a:r>
              <a:rPr dirty="0" sz="1600">
                <a:latin typeface="Arial MT"/>
                <a:cs typeface="Arial MT"/>
              </a:rPr>
              <a:t>indivisas</a:t>
            </a:r>
            <a:r>
              <a:rPr dirty="0" sz="1600" spc="310">
                <a:latin typeface="Arial MT"/>
                <a:cs typeface="Arial MT"/>
              </a:rPr>
              <a:t>  </a:t>
            </a:r>
            <a:r>
              <a:rPr dirty="0" sz="1600">
                <a:latin typeface="Arial MT"/>
                <a:cs typeface="Arial MT"/>
              </a:rPr>
              <a:t>y</a:t>
            </a:r>
            <a:r>
              <a:rPr dirty="0" sz="1600" spc="300">
                <a:latin typeface="Arial MT"/>
                <a:cs typeface="Arial MT"/>
              </a:rPr>
              <a:t>  </a:t>
            </a:r>
            <a:r>
              <a:rPr dirty="0" sz="1600">
                <a:latin typeface="Arial MT"/>
                <a:cs typeface="Arial MT"/>
              </a:rPr>
              <a:t>sociedades</a:t>
            </a:r>
            <a:r>
              <a:rPr dirty="0" sz="1600" spc="310">
                <a:latin typeface="Arial MT"/>
                <a:cs typeface="Arial MT"/>
              </a:rPr>
              <a:t>  </a:t>
            </a:r>
            <a:r>
              <a:rPr dirty="0" sz="1600" spc="-10">
                <a:latin typeface="Arial MT"/>
                <a:cs typeface="Arial MT"/>
              </a:rPr>
              <a:t>conyugales </a:t>
            </a:r>
            <a:r>
              <a:rPr dirty="0" sz="1600">
                <a:latin typeface="Arial MT"/>
                <a:cs typeface="Arial MT"/>
              </a:rPr>
              <a:t>domiciliadas</a:t>
            </a:r>
            <a:r>
              <a:rPr dirty="0" sz="1600" spc="22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en</a:t>
            </a:r>
            <a:r>
              <a:rPr dirty="0" sz="1600" spc="24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el</a:t>
            </a:r>
            <a:r>
              <a:rPr dirty="0" sz="1600" spc="24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país,</a:t>
            </a:r>
            <a:r>
              <a:rPr dirty="0" sz="1600" spc="229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que</a:t>
            </a:r>
            <a:r>
              <a:rPr dirty="0" sz="1600" spc="245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hubieran </a:t>
            </a:r>
            <a:r>
              <a:rPr dirty="0" sz="1600">
                <a:latin typeface="Arial MT"/>
                <a:cs typeface="Arial MT"/>
              </a:rPr>
              <a:t>obtenido</a:t>
            </a:r>
            <a:r>
              <a:rPr dirty="0" sz="1600" spc="9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o</a:t>
            </a:r>
            <a:r>
              <a:rPr dirty="0" sz="1600" spc="10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percibido</a:t>
            </a:r>
            <a:r>
              <a:rPr dirty="0" sz="1600" spc="10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rentas</a:t>
            </a:r>
            <a:r>
              <a:rPr dirty="0" sz="1600" spc="10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distintas</a:t>
            </a:r>
            <a:r>
              <a:rPr dirty="0" sz="1600" spc="110">
                <a:latin typeface="Arial MT"/>
                <a:cs typeface="Arial MT"/>
              </a:rPr>
              <a:t> </a:t>
            </a:r>
            <a:r>
              <a:rPr dirty="0" sz="1600" spc="-50">
                <a:latin typeface="Arial MT"/>
                <a:cs typeface="Arial MT"/>
              </a:rPr>
              <a:t>a </a:t>
            </a:r>
            <a:r>
              <a:rPr dirty="0" sz="1600">
                <a:latin typeface="Arial MT"/>
                <a:cs typeface="Arial MT"/>
              </a:rPr>
              <a:t>las</a:t>
            </a:r>
            <a:r>
              <a:rPr dirty="0" sz="1600" spc="7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de</a:t>
            </a:r>
            <a:r>
              <a:rPr dirty="0" sz="1600" spc="6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tercera</a:t>
            </a:r>
            <a:r>
              <a:rPr dirty="0" sz="1600" spc="6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categoría,</a:t>
            </a:r>
            <a:r>
              <a:rPr dirty="0" sz="1600" spc="70">
                <a:latin typeface="Arial MT"/>
                <a:cs typeface="Arial MT"/>
              </a:rPr>
              <a:t> </a:t>
            </a:r>
            <a:r>
              <a:rPr dirty="0" sz="1600" b="1">
                <a:latin typeface="Arial"/>
                <a:cs typeface="Arial"/>
              </a:rPr>
              <a:t>siempre</a:t>
            </a:r>
            <a:r>
              <a:rPr dirty="0" sz="1600" spc="75" b="1">
                <a:latin typeface="Arial"/>
                <a:cs typeface="Arial"/>
              </a:rPr>
              <a:t> </a:t>
            </a:r>
            <a:r>
              <a:rPr dirty="0" sz="1600" spc="-25" b="1">
                <a:latin typeface="Arial"/>
                <a:cs typeface="Arial"/>
              </a:rPr>
              <a:t>que </a:t>
            </a:r>
            <a:r>
              <a:rPr dirty="0" sz="1600" b="1">
                <a:latin typeface="Arial"/>
                <a:cs typeface="Arial"/>
              </a:rPr>
              <a:t>por</a:t>
            </a:r>
            <a:r>
              <a:rPr dirty="0" sz="1600" spc="-3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dicho</a:t>
            </a:r>
            <a:r>
              <a:rPr dirty="0" sz="1600" spc="-25" b="1">
                <a:latin typeface="Arial"/>
                <a:cs typeface="Arial"/>
              </a:rPr>
              <a:t> </a:t>
            </a:r>
            <a:r>
              <a:rPr dirty="0" sz="1600" spc="-10" b="1">
                <a:latin typeface="Arial"/>
                <a:cs typeface="Arial"/>
              </a:rPr>
              <a:t>ejercicio: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605739" y="5686145"/>
            <a:ext cx="3343910" cy="505459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 marR="5080">
              <a:lnSpc>
                <a:spcPts val="1860"/>
              </a:lnSpc>
              <a:spcBef>
                <a:spcPts val="204"/>
              </a:spcBef>
            </a:pPr>
            <a:r>
              <a:rPr dirty="0" sz="1600" spc="-175" b="1">
                <a:solidFill>
                  <a:srgbClr val="006FC0"/>
                </a:solidFill>
                <a:latin typeface="Arial"/>
                <a:cs typeface="Arial"/>
              </a:rPr>
              <a:t>Base</a:t>
            </a:r>
            <a:r>
              <a:rPr dirty="0" sz="1600" spc="-95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600" spc="-140" b="1">
                <a:solidFill>
                  <a:srgbClr val="006FC0"/>
                </a:solidFill>
                <a:latin typeface="Arial"/>
                <a:cs typeface="Arial"/>
              </a:rPr>
              <a:t>legal:</a:t>
            </a:r>
            <a:r>
              <a:rPr dirty="0" sz="1600" spc="-105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600" spc="-155" b="1">
                <a:solidFill>
                  <a:srgbClr val="006FC0"/>
                </a:solidFill>
                <a:latin typeface="Arial"/>
                <a:cs typeface="Arial"/>
              </a:rPr>
              <a:t>R.</a:t>
            </a:r>
            <a:r>
              <a:rPr dirty="0" sz="1600" spc="-85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600" spc="-175" b="1">
                <a:solidFill>
                  <a:srgbClr val="006FC0"/>
                </a:solidFill>
                <a:latin typeface="Arial"/>
                <a:cs typeface="Arial"/>
              </a:rPr>
              <a:t>de</a:t>
            </a:r>
            <a:r>
              <a:rPr dirty="0" sz="1600" spc="-95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600" spc="-150" b="1">
                <a:solidFill>
                  <a:srgbClr val="006FC0"/>
                </a:solidFill>
                <a:latin typeface="Arial"/>
                <a:cs typeface="Arial"/>
              </a:rPr>
              <a:t>S.</a:t>
            </a:r>
            <a:r>
              <a:rPr dirty="0" sz="1600" spc="-90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006FC0"/>
                </a:solidFill>
                <a:latin typeface="Arial"/>
                <a:cs typeface="Arial"/>
              </a:rPr>
              <a:t>N°</a:t>
            </a:r>
            <a:r>
              <a:rPr dirty="0" sz="1600" spc="280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600" spc="-155" b="1">
                <a:solidFill>
                  <a:srgbClr val="006FC0"/>
                </a:solidFill>
                <a:latin typeface="Arial"/>
                <a:cs typeface="Arial"/>
              </a:rPr>
              <a:t>271-</a:t>
            </a:r>
            <a:r>
              <a:rPr dirty="0" sz="1600" spc="-190" b="1">
                <a:solidFill>
                  <a:srgbClr val="006FC0"/>
                </a:solidFill>
                <a:latin typeface="Arial"/>
                <a:cs typeface="Arial"/>
              </a:rPr>
              <a:t>2019/SUNAT</a:t>
            </a:r>
            <a:r>
              <a:rPr dirty="0" sz="1600" spc="-120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600" spc="-80" b="1">
                <a:solidFill>
                  <a:srgbClr val="006FC0"/>
                </a:solidFill>
                <a:latin typeface="Arial"/>
                <a:cs typeface="Arial"/>
              </a:rPr>
              <a:t>y modificatoria.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449061" y="1341882"/>
            <a:ext cx="6408420" cy="5328285"/>
          </a:xfrm>
          <a:custGeom>
            <a:avLst/>
            <a:gdLst/>
            <a:ahLst/>
            <a:cxnLst/>
            <a:rect l="l" t="t" r="r" b="b"/>
            <a:pathLst>
              <a:path w="6408420" h="5328284">
                <a:moveTo>
                  <a:pt x="0" y="5327904"/>
                </a:moveTo>
                <a:lnTo>
                  <a:pt x="6408420" y="5327904"/>
                </a:lnTo>
                <a:lnTo>
                  <a:pt x="6408420" y="0"/>
                </a:lnTo>
                <a:lnTo>
                  <a:pt x="0" y="0"/>
                </a:lnTo>
                <a:lnTo>
                  <a:pt x="0" y="5327904"/>
                </a:lnTo>
                <a:close/>
              </a:path>
            </a:pathLst>
          </a:custGeom>
          <a:ln w="25400">
            <a:solidFill>
              <a:srgbClr val="4AACC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5527675" y="1793874"/>
            <a:ext cx="6252210" cy="44151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635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Arial MT"/>
                <a:cs typeface="Arial MT"/>
              </a:rPr>
              <a:t>-</a:t>
            </a:r>
            <a:r>
              <a:rPr dirty="0" sz="1600" b="1">
                <a:latin typeface="Arial"/>
                <a:cs typeface="Arial"/>
              </a:rPr>
              <a:t>Determinen</a:t>
            </a:r>
            <a:r>
              <a:rPr dirty="0" sz="1600" spc="16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un</a:t>
            </a:r>
            <a:r>
              <a:rPr dirty="0" sz="1600" spc="17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saldo</a:t>
            </a:r>
            <a:r>
              <a:rPr dirty="0" sz="1600" spc="17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a</a:t>
            </a:r>
            <a:r>
              <a:rPr dirty="0" sz="1600" spc="18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favor</a:t>
            </a:r>
            <a:r>
              <a:rPr dirty="0" sz="1600" spc="19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del</a:t>
            </a:r>
            <a:r>
              <a:rPr dirty="0" sz="1600" spc="18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fisco</a:t>
            </a:r>
            <a:r>
              <a:rPr dirty="0" sz="1600" spc="165" b="1">
                <a:latin typeface="Arial"/>
                <a:cs typeface="Arial"/>
              </a:rPr>
              <a:t> </a:t>
            </a:r>
            <a:r>
              <a:rPr dirty="0" sz="1600">
                <a:latin typeface="Arial MT"/>
                <a:cs typeface="Arial MT"/>
              </a:rPr>
              <a:t>en</a:t>
            </a:r>
            <a:r>
              <a:rPr dirty="0" sz="1600" spc="17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alguna</a:t>
            </a:r>
            <a:r>
              <a:rPr dirty="0" sz="1600" spc="17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de</a:t>
            </a:r>
            <a:r>
              <a:rPr dirty="0" sz="1600" spc="17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las</a:t>
            </a:r>
            <a:r>
              <a:rPr dirty="0" sz="1600" spc="170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casillas </a:t>
            </a:r>
            <a:r>
              <a:rPr dirty="0" sz="1600">
                <a:latin typeface="Arial MT"/>
                <a:cs typeface="Arial MT"/>
              </a:rPr>
              <a:t>del</a:t>
            </a:r>
            <a:r>
              <a:rPr dirty="0" sz="1600" spc="25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Formulario</a:t>
            </a:r>
            <a:r>
              <a:rPr dirty="0" sz="1600" spc="254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Virtual</a:t>
            </a:r>
            <a:r>
              <a:rPr dirty="0" sz="1600" spc="26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N°</a:t>
            </a:r>
            <a:r>
              <a:rPr dirty="0" sz="1600" spc="24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709:</a:t>
            </a:r>
            <a:r>
              <a:rPr dirty="0" sz="1600" spc="265">
                <a:latin typeface="Arial MT"/>
                <a:cs typeface="Arial MT"/>
              </a:rPr>
              <a:t> </a:t>
            </a:r>
            <a:r>
              <a:rPr dirty="0" sz="1600" b="1">
                <a:latin typeface="Arial"/>
                <a:cs typeface="Arial"/>
              </a:rPr>
              <a:t>Casilla</a:t>
            </a:r>
            <a:r>
              <a:rPr dirty="0" sz="1600" spc="25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161</a:t>
            </a:r>
            <a:r>
              <a:rPr dirty="0" sz="1600" spc="260" b="1">
                <a:latin typeface="Arial"/>
                <a:cs typeface="Arial"/>
              </a:rPr>
              <a:t> </a:t>
            </a:r>
            <a:r>
              <a:rPr dirty="0" sz="1600">
                <a:latin typeface="Arial MT"/>
                <a:cs typeface="Arial MT"/>
              </a:rPr>
              <a:t>(primera</a:t>
            </a:r>
            <a:r>
              <a:rPr dirty="0" sz="1600" spc="254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categoría)</a:t>
            </a:r>
            <a:r>
              <a:rPr dirty="0" sz="1600" spc="270">
                <a:latin typeface="Arial MT"/>
                <a:cs typeface="Arial MT"/>
              </a:rPr>
              <a:t> </a:t>
            </a:r>
            <a:r>
              <a:rPr dirty="0" sz="1600" spc="-25">
                <a:latin typeface="Arial MT"/>
                <a:cs typeface="Arial MT"/>
              </a:rPr>
              <a:t>y/o </a:t>
            </a:r>
            <a:r>
              <a:rPr dirty="0" sz="1600" b="1">
                <a:latin typeface="Arial"/>
                <a:cs typeface="Arial"/>
              </a:rPr>
              <a:t>Casilla</a:t>
            </a:r>
            <a:r>
              <a:rPr dirty="0" sz="1600" spc="27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362</a:t>
            </a:r>
            <a:r>
              <a:rPr dirty="0" sz="1600" spc="275" b="1">
                <a:latin typeface="Arial"/>
                <a:cs typeface="Arial"/>
              </a:rPr>
              <a:t> </a:t>
            </a:r>
            <a:r>
              <a:rPr dirty="0" sz="1600">
                <a:latin typeface="Arial MT"/>
                <a:cs typeface="Arial MT"/>
              </a:rPr>
              <a:t>(segunda</a:t>
            </a:r>
            <a:r>
              <a:rPr dirty="0" sz="1600" spc="28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y/o</a:t>
            </a:r>
            <a:r>
              <a:rPr dirty="0" sz="1600" spc="28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rentas</a:t>
            </a:r>
            <a:r>
              <a:rPr dirty="0" sz="1600" spc="27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de</a:t>
            </a:r>
            <a:r>
              <a:rPr dirty="0" sz="1600" spc="26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fuente</a:t>
            </a:r>
            <a:r>
              <a:rPr dirty="0" sz="1600" spc="26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extranjera)</a:t>
            </a:r>
            <a:r>
              <a:rPr dirty="0" sz="1600" spc="28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y/o</a:t>
            </a:r>
            <a:r>
              <a:rPr dirty="0" sz="1600" spc="275">
                <a:latin typeface="Arial MT"/>
                <a:cs typeface="Arial MT"/>
              </a:rPr>
              <a:t> </a:t>
            </a:r>
            <a:r>
              <a:rPr dirty="0" sz="1600" spc="-10" b="1">
                <a:latin typeface="Arial"/>
                <a:cs typeface="Arial"/>
              </a:rPr>
              <a:t>Casilla </a:t>
            </a:r>
            <a:r>
              <a:rPr dirty="0" sz="1600" b="1">
                <a:latin typeface="Arial"/>
                <a:cs typeface="Arial"/>
              </a:rPr>
              <a:t>142</a:t>
            </a:r>
            <a:r>
              <a:rPr dirty="0" sz="1600" spc="-50" b="1">
                <a:latin typeface="Arial"/>
                <a:cs typeface="Arial"/>
              </a:rPr>
              <a:t> </a:t>
            </a:r>
            <a:r>
              <a:rPr dirty="0" sz="1600">
                <a:latin typeface="Arial MT"/>
                <a:cs typeface="Arial MT"/>
              </a:rPr>
              <a:t>(rentas</a:t>
            </a:r>
            <a:r>
              <a:rPr dirty="0" sz="1600" spc="-1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del</a:t>
            </a:r>
            <a:r>
              <a:rPr dirty="0" sz="1600" spc="-4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trabajo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y/o</a:t>
            </a:r>
            <a:r>
              <a:rPr dirty="0" sz="1600" spc="-1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rentas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de</a:t>
            </a:r>
            <a:r>
              <a:rPr dirty="0" sz="1600" spc="-4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fuente</a:t>
            </a:r>
            <a:r>
              <a:rPr dirty="0" sz="1600" spc="-2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extranjera);</a:t>
            </a:r>
            <a:r>
              <a:rPr dirty="0" sz="1600" spc="-15">
                <a:latin typeface="Arial MT"/>
                <a:cs typeface="Arial MT"/>
              </a:rPr>
              <a:t> </a:t>
            </a:r>
            <a:r>
              <a:rPr dirty="0" sz="1600" spc="-50">
                <a:latin typeface="Arial MT"/>
                <a:cs typeface="Arial MT"/>
              </a:rPr>
              <a:t>o</a:t>
            </a:r>
            <a:endParaRPr sz="1600">
              <a:latin typeface="Arial MT"/>
              <a:cs typeface="Arial MT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600" b="1">
                <a:latin typeface="Arial"/>
                <a:cs typeface="Arial"/>
              </a:rPr>
              <a:t>-Arrastren</a:t>
            </a:r>
            <a:r>
              <a:rPr dirty="0" sz="1600" spc="30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saldos</a:t>
            </a:r>
            <a:r>
              <a:rPr dirty="0" sz="1600" spc="29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a</a:t>
            </a:r>
            <a:r>
              <a:rPr dirty="0" sz="1600" spc="31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favor</a:t>
            </a:r>
            <a:r>
              <a:rPr dirty="0" sz="1600" spc="310" b="1">
                <a:latin typeface="Arial"/>
                <a:cs typeface="Arial"/>
              </a:rPr>
              <a:t> </a:t>
            </a:r>
            <a:r>
              <a:rPr dirty="0" sz="1600">
                <a:latin typeface="Arial MT"/>
                <a:cs typeface="Arial MT"/>
              </a:rPr>
              <a:t>de</a:t>
            </a:r>
            <a:r>
              <a:rPr dirty="0" sz="1600" spc="32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ejercicios</a:t>
            </a:r>
            <a:r>
              <a:rPr dirty="0" sz="1600" spc="29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anteriores</a:t>
            </a:r>
            <a:r>
              <a:rPr dirty="0" sz="1600" spc="31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y</a:t>
            </a:r>
            <a:r>
              <a:rPr dirty="0" sz="1600" spc="29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los</a:t>
            </a:r>
            <a:r>
              <a:rPr dirty="0" sz="1600" spc="310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apliquen </a:t>
            </a:r>
            <a:r>
              <a:rPr dirty="0" sz="1600">
                <a:latin typeface="Arial MT"/>
                <a:cs typeface="Arial MT"/>
              </a:rPr>
              <a:t>contra</a:t>
            </a:r>
            <a:r>
              <a:rPr dirty="0" sz="1600" spc="46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el</a:t>
            </a:r>
            <a:r>
              <a:rPr dirty="0" sz="1600" spc="484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Impuesto</a:t>
            </a:r>
            <a:r>
              <a:rPr dirty="0" sz="1600" spc="484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y/o</a:t>
            </a:r>
            <a:r>
              <a:rPr dirty="0" sz="1600" spc="47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hayan</a:t>
            </a:r>
            <a:r>
              <a:rPr dirty="0" sz="1600" spc="484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aplicado</a:t>
            </a:r>
            <a:r>
              <a:rPr dirty="0" sz="1600" spc="47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dichos</a:t>
            </a:r>
            <a:r>
              <a:rPr dirty="0" sz="1600" spc="46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saldos</a:t>
            </a:r>
            <a:r>
              <a:rPr dirty="0" sz="1600" spc="47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contra</a:t>
            </a:r>
            <a:r>
              <a:rPr dirty="0" sz="1600" spc="470">
                <a:latin typeface="Arial MT"/>
                <a:cs typeface="Arial MT"/>
              </a:rPr>
              <a:t> </a:t>
            </a:r>
            <a:r>
              <a:rPr dirty="0" sz="1600" spc="-25">
                <a:latin typeface="Arial MT"/>
                <a:cs typeface="Arial MT"/>
              </a:rPr>
              <a:t>los </a:t>
            </a:r>
            <a:r>
              <a:rPr dirty="0" sz="1600">
                <a:latin typeface="Arial MT"/>
                <a:cs typeface="Arial MT"/>
              </a:rPr>
              <a:t>pagos</a:t>
            </a:r>
            <a:r>
              <a:rPr dirty="0" sz="1600" spc="85">
                <a:latin typeface="Arial MT"/>
                <a:cs typeface="Arial MT"/>
              </a:rPr>
              <a:t>  </a:t>
            </a:r>
            <a:r>
              <a:rPr dirty="0" sz="1600">
                <a:latin typeface="Arial MT"/>
                <a:cs typeface="Arial MT"/>
              </a:rPr>
              <a:t>a</a:t>
            </a:r>
            <a:r>
              <a:rPr dirty="0" sz="1600" spc="9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cuenta</a:t>
            </a:r>
            <a:r>
              <a:rPr dirty="0" sz="1600" spc="8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por</a:t>
            </a:r>
            <a:r>
              <a:rPr dirty="0" sz="1600" spc="9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rentas</a:t>
            </a:r>
            <a:r>
              <a:rPr dirty="0" sz="1600" spc="9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de</a:t>
            </a:r>
            <a:r>
              <a:rPr dirty="0" sz="1600" spc="8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cuarta</a:t>
            </a:r>
            <a:r>
              <a:rPr dirty="0" sz="1600" spc="8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categoría</a:t>
            </a:r>
            <a:r>
              <a:rPr dirty="0" sz="1600" spc="95">
                <a:latin typeface="Arial MT"/>
                <a:cs typeface="Arial MT"/>
              </a:rPr>
              <a:t>  </a:t>
            </a:r>
            <a:r>
              <a:rPr dirty="0" sz="1600">
                <a:latin typeface="Arial MT"/>
                <a:cs typeface="Arial MT"/>
              </a:rPr>
              <a:t>durante</a:t>
            </a:r>
            <a:r>
              <a:rPr dirty="0" sz="1600" spc="9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el</a:t>
            </a:r>
            <a:r>
              <a:rPr dirty="0" sz="1600" spc="85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ejercicio gravable.</a:t>
            </a:r>
            <a:endParaRPr sz="1600">
              <a:latin typeface="Arial MT"/>
              <a:cs typeface="Arial MT"/>
            </a:endParaRPr>
          </a:p>
          <a:p>
            <a:pPr algn="just" marL="12700" marR="5715">
              <a:lnSpc>
                <a:spcPct val="100000"/>
              </a:lnSpc>
              <a:spcBef>
                <a:spcPts val="5"/>
              </a:spcBef>
            </a:pPr>
            <a:r>
              <a:rPr dirty="0" sz="1600" spc="-25">
                <a:latin typeface="Arial MT"/>
                <a:cs typeface="Arial MT"/>
              </a:rPr>
              <a:t>-</a:t>
            </a:r>
            <a:r>
              <a:rPr dirty="0" sz="1600" b="1">
                <a:latin typeface="Arial"/>
                <a:cs typeface="Arial"/>
              </a:rPr>
              <a:t>Determinen</a:t>
            </a:r>
            <a:r>
              <a:rPr dirty="0" sz="1600" spc="150" b="1">
                <a:latin typeface="Arial"/>
                <a:cs typeface="Arial"/>
              </a:rPr>
              <a:t>  </a:t>
            </a:r>
            <a:r>
              <a:rPr dirty="0" sz="1600" b="1">
                <a:latin typeface="Arial"/>
                <a:cs typeface="Arial"/>
              </a:rPr>
              <a:t>un</a:t>
            </a:r>
            <a:r>
              <a:rPr dirty="0" sz="1600" spc="150" b="1">
                <a:latin typeface="Arial"/>
                <a:cs typeface="Arial"/>
              </a:rPr>
              <a:t>  </a:t>
            </a:r>
            <a:r>
              <a:rPr dirty="0" sz="1600" b="1">
                <a:latin typeface="Arial"/>
                <a:cs typeface="Arial"/>
              </a:rPr>
              <a:t>saldo</a:t>
            </a:r>
            <a:r>
              <a:rPr dirty="0" sz="1600" spc="150" b="1">
                <a:latin typeface="Arial"/>
                <a:cs typeface="Arial"/>
              </a:rPr>
              <a:t>  </a:t>
            </a:r>
            <a:r>
              <a:rPr dirty="0" sz="1600" b="1">
                <a:latin typeface="Arial"/>
                <a:cs typeface="Arial"/>
              </a:rPr>
              <a:t>a</a:t>
            </a:r>
            <a:r>
              <a:rPr dirty="0" sz="1600" spc="155" b="1">
                <a:latin typeface="Arial"/>
                <a:cs typeface="Arial"/>
              </a:rPr>
              <a:t>  </a:t>
            </a:r>
            <a:r>
              <a:rPr dirty="0" sz="1600" b="1">
                <a:latin typeface="Arial"/>
                <a:cs typeface="Arial"/>
              </a:rPr>
              <a:t>su</a:t>
            </a:r>
            <a:r>
              <a:rPr dirty="0" sz="1600" spc="155" b="1">
                <a:latin typeface="Arial"/>
                <a:cs typeface="Arial"/>
              </a:rPr>
              <a:t>  </a:t>
            </a:r>
            <a:r>
              <a:rPr dirty="0" sz="1600" b="1">
                <a:latin typeface="Arial"/>
                <a:cs typeface="Arial"/>
              </a:rPr>
              <a:t>favor</a:t>
            </a:r>
            <a:r>
              <a:rPr dirty="0" sz="1600" spc="150" b="1">
                <a:latin typeface="Arial"/>
                <a:cs typeface="Arial"/>
              </a:rPr>
              <a:t>  </a:t>
            </a:r>
            <a:r>
              <a:rPr dirty="0" sz="1600">
                <a:latin typeface="Arial MT"/>
                <a:cs typeface="Arial MT"/>
              </a:rPr>
              <a:t>en</a:t>
            </a:r>
            <a:r>
              <a:rPr dirty="0" sz="1600" spc="150">
                <a:latin typeface="Arial MT"/>
                <a:cs typeface="Arial MT"/>
              </a:rPr>
              <a:t>  </a:t>
            </a:r>
            <a:r>
              <a:rPr dirty="0" sz="1600">
                <a:latin typeface="Arial MT"/>
                <a:cs typeface="Arial MT"/>
              </a:rPr>
              <a:t>la</a:t>
            </a:r>
            <a:r>
              <a:rPr dirty="0" sz="1600" spc="155">
                <a:latin typeface="Arial MT"/>
                <a:cs typeface="Arial MT"/>
              </a:rPr>
              <a:t>  </a:t>
            </a:r>
            <a:r>
              <a:rPr dirty="0" sz="1600" b="1">
                <a:latin typeface="Arial"/>
                <a:cs typeface="Arial"/>
              </a:rPr>
              <a:t>Casilla</a:t>
            </a:r>
            <a:r>
              <a:rPr dirty="0" sz="1600" spc="155" b="1">
                <a:latin typeface="Arial"/>
                <a:cs typeface="Arial"/>
              </a:rPr>
              <a:t>  </a:t>
            </a:r>
            <a:r>
              <a:rPr dirty="0" sz="1600" b="1">
                <a:latin typeface="Arial"/>
                <a:cs typeface="Arial"/>
              </a:rPr>
              <a:t>141</a:t>
            </a:r>
            <a:r>
              <a:rPr dirty="0" sz="1600" spc="150" b="1">
                <a:latin typeface="Arial"/>
                <a:cs typeface="Arial"/>
              </a:rPr>
              <a:t>  </a:t>
            </a:r>
            <a:r>
              <a:rPr dirty="0" sz="1600" spc="-20">
                <a:latin typeface="Arial MT"/>
                <a:cs typeface="Arial MT"/>
              </a:rPr>
              <a:t>como </a:t>
            </a:r>
            <a:r>
              <a:rPr dirty="0" sz="1600">
                <a:latin typeface="Arial MT"/>
                <a:cs typeface="Arial MT"/>
              </a:rPr>
              <a:t>perceptores</a:t>
            </a:r>
            <a:r>
              <a:rPr dirty="0" sz="1600" spc="140">
                <a:latin typeface="Arial MT"/>
                <a:cs typeface="Arial MT"/>
              </a:rPr>
              <a:t>  </a:t>
            </a:r>
            <a:r>
              <a:rPr dirty="0" sz="1600">
                <a:latin typeface="Arial MT"/>
                <a:cs typeface="Arial MT"/>
              </a:rPr>
              <a:t>de</a:t>
            </a:r>
            <a:r>
              <a:rPr dirty="0" sz="1600" spc="150">
                <a:latin typeface="Arial MT"/>
                <a:cs typeface="Arial MT"/>
              </a:rPr>
              <a:t>  </a:t>
            </a:r>
            <a:r>
              <a:rPr dirty="0" sz="1600">
                <a:latin typeface="Arial MT"/>
                <a:cs typeface="Arial MT"/>
              </a:rPr>
              <a:t>rentas</a:t>
            </a:r>
            <a:r>
              <a:rPr dirty="0" sz="1600" spc="150">
                <a:latin typeface="Arial MT"/>
                <a:cs typeface="Arial MT"/>
              </a:rPr>
              <a:t>  </a:t>
            </a:r>
            <a:r>
              <a:rPr dirty="0" sz="1600">
                <a:latin typeface="Arial MT"/>
                <a:cs typeface="Arial MT"/>
              </a:rPr>
              <a:t>de</a:t>
            </a:r>
            <a:r>
              <a:rPr dirty="0" sz="1600" spc="145">
                <a:latin typeface="Arial MT"/>
                <a:cs typeface="Arial MT"/>
              </a:rPr>
              <a:t>  </a:t>
            </a:r>
            <a:r>
              <a:rPr dirty="0" sz="1600">
                <a:latin typeface="Arial MT"/>
                <a:cs typeface="Arial MT"/>
              </a:rPr>
              <a:t>cuarta</a:t>
            </a:r>
            <a:r>
              <a:rPr dirty="0" sz="1600" spc="155">
                <a:latin typeface="Arial MT"/>
                <a:cs typeface="Arial MT"/>
              </a:rPr>
              <a:t>  </a:t>
            </a:r>
            <a:r>
              <a:rPr dirty="0" sz="1600">
                <a:latin typeface="Arial MT"/>
                <a:cs typeface="Arial MT"/>
              </a:rPr>
              <a:t>categoría</a:t>
            </a:r>
            <a:r>
              <a:rPr dirty="0" sz="1600" spc="155">
                <a:latin typeface="Arial MT"/>
                <a:cs typeface="Arial MT"/>
              </a:rPr>
              <a:t>  </a:t>
            </a:r>
            <a:r>
              <a:rPr dirty="0" sz="1600">
                <a:latin typeface="Arial MT"/>
                <a:cs typeface="Arial MT"/>
              </a:rPr>
              <a:t>o</a:t>
            </a:r>
            <a:r>
              <a:rPr dirty="0" sz="1600" spc="150">
                <a:latin typeface="Arial MT"/>
                <a:cs typeface="Arial MT"/>
              </a:rPr>
              <a:t>  </a:t>
            </a:r>
            <a:r>
              <a:rPr dirty="0" sz="1600">
                <a:latin typeface="Arial MT"/>
                <a:cs typeface="Arial MT"/>
              </a:rPr>
              <a:t>cuarta</a:t>
            </a:r>
            <a:r>
              <a:rPr dirty="0" sz="1600" spc="160">
                <a:latin typeface="Arial MT"/>
                <a:cs typeface="Arial MT"/>
              </a:rPr>
              <a:t>  </a:t>
            </a:r>
            <a:r>
              <a:rPr dirty="0" sz="1600">
                <a:latin typeface="Arial MT"/>
                <a:cs typeface="Arial MT"/>
              </a:rPr>
              <a:t>y</a:t>
            </a:r>
            <a:r>
              <a:rPr dirty="0" sz="1600" spc="145">
                <a:latin typeface="Arial MT"/>
                <a:cs typeface="Arial MT"/>
              </a:rPr>
              <a:t>  </a:t>
            </a:r>
            <a:r>
              <a:rPr dirty="0" sz="1600" spc="-10">
                <a:latin typeface="Arial MT"/>
                <a:cs typeface="Arial MT"/>
              </a:rPr>
              <a:t>quinta </a:t>
            </a:r>
            <a:r>
              <a:rPr dirty="0" sz="1600">
                <a:latin typeface="Arial MT"/>
                <a:cs typeface="Arial MT"/>
              </a:rPr>
              <a:t>categoría</a:t>
            </a:r>
            <a:r>
              <a:rPr dirty="0" sz="1600" spc="-2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o</a:t>
            </a:r>
            <a:r>
              <a:rPr dirty="0" sz="1600" spc="-3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alguna</a:t>
            </a:r>
            <a:r>
              <a:rPr dirty="0" sz="1600" spc="-3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de</a:t>
            </a:r>
            <a:r>
              <a:rPr dirty="0" sz="1600" spc="-3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dichas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rentas</a:t>
            </a:r>
            <a:r>
              <a:rPr dirty="0" sz="1600" spc="-2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más</a:t>
            </a:r>
            <a:r>
              <a:rPr dirty="0" sz="1600" spc="-1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renta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de</a:t>
            </a:r>
            <a:r>
              <a:rPr dirty="0" sz="1600" spc="-4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fuente</a:t>
            </a:r>
            <a:r>
              <a:rPr dirty="0" sz="1600" spc="-20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extranjera</a:t>
            </a:r>
            <a:endParaRPr sz="1600">
              <a:latin typeface="Arial MT"/>
              <a:cs typeface="Arial MT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600" b="1">
                <a:latin typeface="Arial"/>
                <a:cs typeface="Arial"/>
              </a:rPr>
              <a:t>-</a:t>
            </a:r>
            <a:r>
              <a:rPr dirty="0" sz="1600" spc="30" b="1">
                <a:latin typeface="Arial"/>
                <a:cs typeface="Arial"/>
              </a:rPr>
              <a:t>  </a:t>
            </a:r>
            <a:r>
              <a:rPr dirty="0" sz="1600" b="1">
                <a:latin typeface="Arial"/>
                <a:cs typeface="Arial"/>
              </a:rPr>
              <a:t>Perceptores</a:t>
            </a:r>
            <a:r>
              <a:rPr dirty="0" sz="1600" spc="45" b="1">
                <a:latin typeface="Arial"/>
                <a:cs typeface="Arial"/>
              </a:rPr>
              <a:t>  </a:t>
            </a:r>
            <a:r>
              <a:rPr dirty="0" sz="1600" b="1">
                <a:latin typeface="Arial"/>
                <a:cs typeface="Arial"/>
              </a:rPr>
              <a:t>de</a:t>
            </a:r>
            <a:r>
              <a:rPr dirty="0" sz="1600" spc="40" b="1">
                <a:latin typeface="Arial"/>
                <a:cs typeface="Arial"/>
              </a:rPr>
              <a:t>  </a:t>
            </a:r>
            <a:r>
              <a:rPr dirty="0" sz="1600" b="1">
                <a:latin typeface="Arial"/>
                <a:cs typeface="Arial"/>
              </a:rPr>
              <a:t>rentas</a:t>
            </a:r>
            <a:r>
              <a:rPr dirty="0" sz="1600" spc="45" b="1">
                <a:latin typeface="Arial"/>
                <a:cs typeface="Arial"/>
              </a:rPr>
              <a:t>  </a:t>
            </a:r>
            <a:r>
              <a:rPr dirty="0" sz="1600" b="1">
                <a:latin typeface="Arial"/>
                <a:cs typeface="Arial"/>
              </a:rPr>
              <a:t>de</a:t>
            </a:r>
            <a:r>
              <a:rPr dirty="0" sz="1600" spc="40" b="1">
                <a:latin typeface="Arial"/>
                <a:cs typeface="Arial"/>
              </a:rPr>
              <a:t>  </a:t>
            </a:r>
            <a:r>
              <a:rPr dirty="0" sz="1600" b="1">
                <a:latin typeface="Arial"/>
                <a:cs typeface="Arial"/>
              </a:rPr>
              <a:t>cuarta</a:t>
            </a:r>
            <a:r>
              <a:rPr dirty="0" sz="1600" spc="45" b="1">
                <a:latin typeface="Arial"/>
                <a:cs typeface="Arial"/>
              </a:rPr>
              <a:t>  </a:t>
            </a:r>
            <a:r>
              <a:rPr dirty="0" sz="1600" b="1">
                <a:latin typeface="Arial"/>
                <a:cs typeface="Arial"/>
              </a:rPr>
              <a:t>y/o</a:t>
            </a:r>
            <a:r>
              <a:rPr dirty="0" sz="1600" spc="45" b="1">
                <a:latin typeface="Arial"/>
                <a:cs typeface="Arial"/>
              </a:rPr>
              <a:t>  </a:t>
            </a:r>
            <a:r>
              <a:rPr dirty="0" sz="1600" b="1">
                <a:latin typeface="Arial"/>
                <a:cs typeface="Arial"/>
              </a:rPr>
              <a:t>quinta</a:t>
            </a:r>
            <a:r>
              <a:rPr dirty="0" sz="1600" spc="45" b="1">
                <a:latin typeface="Arial"/>
                <a:cs typeface="Arial"/>
              </a:rPr>
              <a:t>  </a:t>
            </a:r>
            <a:r>
              <a:rPr dirty="0" sz="1600" b="1">
                <a:latin typeface="Arial"/>
                <a:cs typeface="Arial"/>
              </a:rPr>
              <a:t>categoría</a:t>
            </a:r>
            <a:r>
              <a:rPr dirty="0" sz="1600" spc="45" b="1">
                <a:latin typeface="Arial"/>
                <a:cs typeface="Arial"/>
              </a:rPr>
              <a:t>  </a:t>
            </a:r>
            <a:r>
              <a:rPr dirty="0" sz="1600" spc="-25">
                <a:latin typeface="Arial MT"/>
                <a:cs typeface="Arial MT"/>
              </a:rPr>
              <a:t>que </a:t>
            </a:r>
            <a:r>
              <a:rPr dirty="0" sz="1600">
                <a:latin typeface="Arial MT"/>
                <a:cs typeface="Arial MT"/>
              </a:rPr>
              <a:t>atribuyan</a:t>
            </a:r>
            <a:r>
              <a:rPr dirty="0" sz="1600" spc="459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gastos</a:t>
            </a:r>
            <a:r>
              <a:rPr dirty="0" sz="1600" spc="45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por</a:t>
            </a:r>
            <a:r>
              <a:rPr dirty="0" sz="1600" spc="45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arrendamiento</a:t>
            </a:r>
            <a:r>
              <a:rPr dirty="0" sz="1600" spc="47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y/o</a:t>
            </a:r>
            <a:r>
              <a:rPr dirty="0" sz="1600" spc="459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subarrendamiento</a:t>
            </a:r>
            <a:r>
              <a:rPr dirty="0" sz="1600" spc="45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a</a:t>
            </a:r>
            <a:r>
              <a:rPr dirty="0" sz="1600" spc="445">
                <a:latin typeface="Arial MT"/>
                <a:cs typeface="Arial MT"/>
              </a:rPr>
              <a:t> </a:t>
            </a:r>
            <a:r>
              <a:rPr dirty="0" sz="1600" spc="-25">
                <a:latin typeface="Arial MT"/>
                <a:cs typeface="Arial MT"/>
              </a:rPr>
              <a:t>sus </a:t>
            </a:r>
            <a:r>
              <a:rPr dirty="0" sz="1600">
                <a:latin typeface="Arial MT"/>
                <a:cs typeface="Arial MT"/>
              </a:rPr>
              <a:t>cónyuges</a:t>
            </a:r>
            <a:r>
              <a:rPr dirty="0" sz="1600" spc="-2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o</a:t>
            </a:r>
            <a:r>
              <a:rPr dirty="0" sz="1600" spc="-20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concubinos.</a:t>
            </a:r>
            <a:endParaRPr sz="1600">
              <a:latin typeface="Arial MT"/>
              <a:cs typeface="Arial MT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600" spc="-25">
                <a:latin typeface="Arial MT"/>
                <a:cs typeface="Arial MT"/>
              </a:rPr>
              <a:t>-</a:t>
            </a:r>
            <a:r>
              <a:rPr dirty="0" sz="1600" b="1">
                <a:latin typeface="Arial"/>
                <a:cs typeface="Arial"/>
              </a:rPr>
              <a:t>Perceptores</a:t>
            </a:r>
            <a:r>
              <a:rPr dirty="0" sz="1600" spc="-2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de</a:t>
            </a:r>
            <a:r>
              <a:rPr dirty="0" sz="1600" spc="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quinta</a:t>
            </a:r>
            <a:r>
              <a:rPr dirty="0" sz="1600" spc="-1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categoría</a:t>
            </a:r>
            <a:r>
              <a:rPr dirty="0" sz="1600" spc="-1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exclusivamente</a:t>
            </a:r>
            <a:r>
              <a:rPr dirty="0" sz="1600" spc="-5" b="1">
                <a:latin typeface="Arial"/>
                <a:cs typeface="Arial"/>
              </a:rPr>
              <a:t> </a:t>
            </a:r>
            <a:r>
              <a:rPr dirty="0" sz="1600">
                <a:latin typeface="Arial MT"/>
                <a:cs typeface="Arial MT"/>
              </a:rPr>
              <a:t>que</a:t>
            </a:r>
            <a:r>
              <a:rPr dirty="0" sz="1600" spc="-10">
                <a:latin typeface="Arial MT"/>
                <a:cs typeface="Arial MT"/>
              </a:rPr>
              <a:t> determinen </a:t>
            </a:r>
            <a:r>
              <a:rPr dirty="0" sz="1600">
                <a:latin typeface="Arial MT"/>
                <a:cs typeface="Arial MT"/>
              </a:rPr>
              <a:t>un</a:t>
            </a:r>
            <a:r>
              <a:rPr dirty="0" sz="1600" spc="120">
                <a:latin typeface="Arial MT"/>
                <a:cs typeface="Arial MT"/>
              </a:rPr>
              <a:t>  </a:t>
            </a:r>
            <a:r>
              <a:rPr dirty="0" sz="1600">
                <a:latin typeface="Arial MT"/>
                <a:cs typeface="Arial MT"/>
              </a:rPr>
              <a:t>saldo</a:t>
            </a:r>
            <a:r>
              <a:rPr dirty="0" sz="1600" spc="125">
                <a:latin typeface="Arial MT"/>
                <a:cs typeface="Arial MT"/>
              </a:rPr>
              <a:t>  </a:t>
            </a:r>
            <a:r>
              <a:rPr dirty="0" sz="1600">
                <a:latin typeface="Arial MT"/>
                <a:cs typeface="Arial MT"/>
              </a:rPr>
              <a:t>a</a:t>
            </a:r>
            <a:r>
              <a:rPr dirty="0" sz="1600" spc="125">
                <a:latin typeface="Arial MT"/>
                <a:cs typeface="Arial MT"/>
              </a:rPr>
              <a:t>  </a:t>
            </a:r>
            <a:r>
              <a:rPr dirty="0" sz="1600">
                <a:latin typeface="Arial MT"/>
                <a:cs typeface="Arial MT"/>
              </a:rPr>
              <a:t>su</a:t>
            </a:r>
            <a:r>
              <a:rPr dirty="0" sz="1600" spc="114">
                <a:latin typeface="Arial MT"/>
                <a:cs typeface="Arial MT"/>
              </a:rPr>
              <a:t>  </a:t>
            </a:r>
            <a:r>
              <a:rPr dirty="0" sz="1600">
                <a:latin typeface="Arial MT"/>
                <a:cs typeface="Arial MT"/>
              </a:rPr>
              <a:t>favor</a:t>
            </a:r>
            <a:r>
              <a:rPr dirty="0" sz="1600" spc="125">
                <a:latin typeface="Arial MT"/>
                <a:cs typeface="Arial MT"/>
              </a:rPr>
              <a:t>  </a:t>
            </a:r>
            <a:r>
              <a:rPr dirty="0" sz="1600">
                <a:latin typeface="Arial MT"/>
                <a:cs typeface="Arial MT"/>
              </a:rPr>
              <a:t>en</a:t>
            </a:r>
            <a:r>
              <a:rPr dirty="0" sz="1600" spc="125">
                <a:latin typeface="Arial MT"/>
                <a:cs typeface="Arial MT"/>
              </a:rPr>
              <a:t>  </a:t>
            </a:r>
            <a:r>
              <a:rPr dirty="0" sz="1600">
                <a:latin typeface="Arial MT"/>
                <a:cs typeface="Arial MT"/>
              </a:rPr>
              <a:t>la</a:t>
            </a:r>
            <a:r>
              <a:rPr dirty="0" sz="1600" spc="130">
                <a:latin typeface="Arial MT"/>
                <a:cs typeface="Arial MT"/>
              </a:rPr>
              <a:t>  </a:t>
            </a:r>
            <a:r>
              <a:rPr dirty="0" sz="1600" b="1">
                <a:latin typeface="Arial"/>
                <a:cs typeface="Arial"/>
              </a:rPr>
              <a:t>Casilla</a:t>
            </a:r>
            <a:r>
              <a:rPr dirty="0" sz="1600" spc="125" b="1">
                <a:latin typeface="Arial"/>
                <a:cs typeface="Arial"/>
              </a:rPr>
              <a:t>  </a:t>
            </a:r>
            <a:r>
              <a:rPr dirty="0" sz="1600" b="1">
                <a:latin typeface="Arial"/>
                <a:cs typeface="Arial"/>
              </a:rPr>
              <a:t>141</a:t>
            </a:r>
            <a:r>
              <a:rPr dirty="0" sz="1600" spc="125" b="1">
                <a:latin typeface="Arial"/>
                <a:cs typeface="Arial"/>
              </a:rPr>
              <a:t>  </a:t>
            </a:r>
            <a:r>
              <a:rPr dirty="0" sz="1600">
                <a:latin typeface="Arial MT"/>
                <a:cs typeface="Arial MT"/>
              </a:rPr>
              <a:t>por</a:t>
            </a:r>
            <a:r>
              <a:rPr dirty="0" sz="1600" spc="125">
                <a:latin typeface="Arial MT"/>
                <a:cs typeface="Arial MT"/>
              </a:rPr>
              <a:t>  </a:t>
            </a:r>
            <a:r>
              <a:rPr dirty="0" sz="1600">
                <a:latin typeface="Arial MT"/>
                <a:cs typeface="Arial MT"/>
              </a:rPr>
              <a:t>la</a:t>
            </a:r>
            <a:r>
              <a:rPr dirty="0" sz="1600" spc="125">
                <a:latin typeface="Arial MT"/>
                <a:cs typeface="Arial MT"/>
              </a:rPr>
              <a:t>  </a:t>
            </a:r>
            <a:r>
              <a:rPr dirty="0" sz="1600">
                <a:latin typeface="Arial MT"/>
                <a:cs typeface="Arial MT"/>
              </a:rPr>
              <a:t>deducción</a:t>
            </a:r>
            <a:r>
              <a:rPr dirty="0" sz="1600" spc="114">
                <a:latin typeface="Arial MT"/>
                <a:cs typeface="Arial MT"/>
              </a:rPr>
              <a:t>  </a:t>
            </a:r>
            <a:r>
              <a:rPr dirty="0" sz="1600" spc="-25">
                <a:latin typeface="Arial MT"/>
                <a:cs typeface="Arial MT"/>
              </a:rPr>
              <a:t>de </a:t>
            </a:r>
            <a:r>
              <a:rPr dirty="0" sz="1600">
                <a:latin typeface="Arial MT"/>
                <a:cs typeface="Arial MT"/>
              </a:rPr>
              <a:t>arrendamientos</a:t>
            </a:r>
            <a:r>
              <a:rPr dirty="0" sz="1600" spc="-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y/o</a:t>
            </a:r>
            <a:r>
              <a:rPr dirty="0" sz="1600" spc="1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subarrendamientos</a:t>
            </a:r>
            <a:r>
              <a:rPr dirty="0" sz="1600" spc="1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de inmuebles</a:t>
            </a:r>
            <a:r>
              <a:rPr dirty="0" sz="1600" spc="10">
                <a:latin typeface="Arial MT"/>
                <a:cs typeface="Arial MT"/>
              </a:rPr>
              <a:t> </a:t>
            </a:r>
            <a:r>
              <a:rPr dirty="0" sz="1600" spc="-20">
                <a:latin typeface="Arial MT"/>
                <a:cs typeface="Arial MT"/>
              </a:rPr>
              <a:t>-</a:t>
            </a:r>
            <a:r>
              <a:rPr dirty="0" sz="1600">
                <a:latin typeface="Arial MT"/>
                <a:cs typeface="Arial MT"/>
              </a:rPr>
              <a:t>no </a:t>
            </a:r>
            <a:r>
              <a:rPr dirty="0" sz="1600" spc="-10">
                <a:latin typeface="Arial MT"/>
                <a:cs typeface="Arial MT"/>
              </a:rPr>
              <a:t>destinados </a:t>
            </a:r>
            <a:r>
              <a:rPr dirty="0" sz="1600">
                <a:latin typeface="Arial MT"/>
                <a:cs typeface="Arial MT"/>
              </a:rPr>
              <a:t>a</a:t>
            </a:r>
            <a:r>
              <a:rPr dirty="0" sz="1600" spc="-2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generar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renta</a:t>
            </a:r>
            <a:r>
              <a:rPr dirty="0" sz="1600" spc="-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de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tercera</a:t>
            </a:r>
            <a:r>
              <a:rPr dirty="0" sz="1600" spc="15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exclusivamente-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situados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en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el</a:t>
            </a:r>
            <a:r>
              <a:rPr dirty="0" sz="1600" spc="-25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país.</a:t>
            </a:r>
            <a:endParaRPr sz="1600">
              <a:latin typeface="Arial MT"/>
              <a:cs typeface="Arial MT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4682994" y="1636755"/>
            <a:ext cx="505459" cy="4060190"/>
            <a:chOff x="4682994" y="1636755"/>
            <a:chExt cx="505459" cy="4060190"/>
          </a:xfrm>
        </p:grpSpPr>
        <p:pic>
          <p:nvPicPr>
            <p:cNvPr id="8" name="object 8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82994" y="1636755"/>
              <a:ext cx="504855" cy="4059977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4726685" y="1666493"/>
              <a:ext cx="431800" cy="3959860"/>
            </a:xfrm>
            <a:custGeom>
              <a:avLst/>
              <a:gdLst/>
              <a:ahLst/>
              <a:cxnLst/>
              <a:rect l="l" t="t" r="r" b="b"/>
              <a:pathLst>
                <a:path w="431800" h="3959860">
                  <a:moveTo>
                    <a:pt x="431291" y="3959352"/>
                  </a:moveTo>
                  <a:lnTo>
                    <a:pt x="363120" y="3957519"/>
                  </a:lnTo>
                  <a:lnTo>
                    <a:pt x="303922" y="3952417"/>
                  </a:lnTo>
                  <a:lnTo>
                    <a:pt x="257245" y="3944637"/>
                  </a:lnTo>
                  <a:lnTo>
                    <a:pt x="215646" y="3923410"/>
                  </a:lnTo>
                  <a:lnTo>
                    <a:pt x="215646" y="2051684"/>
                  </a:lnTo>
                  <a:lnTo>
                    <a:pt x="204654" y="2040339"/>
                  </a:lnTo>
                  <a:lnTo>
                    <a:pt x="174046" y="2030474"/>
                  </a:lnTo>
                  <a:lnTo>
                    <a:pt x="127369" y="2022689"/>
                  </a:lnTo>
                  <a:lnTo>
                    <a:pt x="68171" y="2017579"/>
                  </a:lnTo>
                  <a:lnTo>
                    <a:pt x="0" y="2015743"/>
                  </a:lnTo>
                  <a:lnTo>
                    <a:pt x="68171" y="2013908"/>
                  </a:lnTo>
                  <a:lnTo>
                    <a:pt x="127369" y="2008798"/>
                  </a:lnTo>
                  <a:lnTo>
                    <a:pt x="174046" y="2001013"/>
                  </a:lnTo>
                  <a:lnTo>
                    <a:pt x="204654" y="1991148"/>
                  </a:lnTo>
                  <a:lnTo>
                    <a:pt x="215646" y="1979802"/>
                  </a:lnTo>
                  <a:lnTo>
                    <a:pt x="215646" y="35940"/>
                  </a:lnTo>
                  <a:lnTo>
                    <a:pt x="226637" y="24595"/>
                  </a:lnTo>
                  <a:lnTo>
                    <a:pt x="257245" y="14730"/>
                  </a:lnTo>
                  <a:lnTo>
                    <a:pt x="303922" y="6945"/>
                  </a:lnTo>
                  <a:lnTo>
                    <a:pt x="363120" y="1835"/>
                  </a:lnTo>
                  <a:lnTo>
                    <a:pt x="431291" y="0"/>
                  </a:lnTo>
                </a:path>
              </a:pathLst>
            </a:custGeom>
            <a:ln w="381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3715" y="208025"/>
            <a:ext cx="5266055" cy="8788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/>
              <a:t>Gastos</a:t>
            </a:r>
            <a:r>
              <a:rPr dirty="0" spc="-100"/>
              <a:t> </a:t>
            </a:r>
            <a:r>
              <a:rPr dirty="0"/>
              <a:t>por</a:t>
            </a:r>
            <a:r>
              <a:rPr dirty="0" spc="-95"/>
              <a:t> </a:t>
            </a:r>
            <a:r>
              <a:rPr dirty="0"/>
              <a:t>aportaciones</a:t>
            </a:r>
            <a:r>
              <a:rPr dirty="0" spc="-90"/>
              <a:t> </a:t>
            </a:r>
            <a:r>
              <a:rPr dirty="0" spc="-10"/>
              <a:t>Essalud Trabajadores</a:t>
            </a:r>
            <a:r>
              <a:rPr dirty="0" spc="-85"/>
              <a:t> </a:t>
            </a:r>
            <a:r>
              <a:rPr dirty="0"/>
              <a:t>del</a:t>
            </a:r>
            <a:r>
              <a:rPr dirty="0" spc="-100"/>
              <a:t> </a:t>
            </a:r>
            <a:r>
              <a:rPr dirty="0" spc="-10"/>
              <a:t>Hogar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58190" y="4421860"/>
            <a:ext cx="10883265" cy="191579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dirty="0" sz="2000" b="1" i="1">
                <a:latin typeface="Arial"/>
                <a:cs typeface="Arial"/>
              </a:rPr>
              <a:t>Recuerde</a:t>
            </a:r>
            <a:r>
              <a:rPr dirty="0" sz="2000" spc="-85" b="1" i="1">
                <a:latin typeface="Arial"/>
                <a:cs typeface="Arial"/>
              </a:rPr>
              <a:t> </a:t>
            </a:r>
            <a:r>
              <a:rPr dirty="0" sz="2000" spc="-20" b="1" i="1">
                <a:latin typeface="Arial"/>
                <a:cs typeface="Arial"/>
              </a:rPr>
              <a:t>que:</a:t>
            </a:r>
            <a:endParaRPr sz="2000">
              <a:latin typeface="Arial"/>
              <a:cs typeface="Arial"/>
            </a:endParaRPr>
          </a:p>
          <a:p>
            <a:pPr marL="355600" marR="5080" indent="-342900">
              <a:lnSpc>
                <a:spcPts val="2160"/>
              </a:lnSpc>
              <a:spcBef>
                <a:spcPts val="509"/>
              </a:spcBef>
              <a:buFont typeface="Arial MT"/>
              <a:buChar char="•"/>
              <a:tabLst>
                <a:tab pos="355600" algn="l"/>
              </a:tabLst>
            </a:pPr>
            <a:r>
              <a:rPr dirty="0" sz="2000" i="1">
                <a:latin typeface="Arial"/>
                <a:cs typeface="Arial"/>
              </a:rPr>
              <a:t>Se</a:t>
            </a:r>
            <a:r>
              <a:rPr dirty="0" sz="2000" spc="-4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pueden</a:t>
            </a:r>
            <a:r>
              <a:rPr dirty="0" sz="2000" spc="-5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deducir</a:t>
            </a:r>
            <a:r>
              <a:rPr dirty="0" sz="2000" spc="-5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como</a:t>
            </a:r>
            <a:r>
              <a:rPr dirty="0" sz="2000" spc="-4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gasto</a:t>
            </a:r>
            <a:r>
              <a:rPr dirty="0" sz="2000" spc="-6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las</a:t>
            </a:r>
            <a:r>
              <a:rPr dirty="0" sz="2000" spc="-4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aportaciones</a:t>
            </a:r>
            <a:r>
              <a:rPr dirty="0" sz="2000" spc="-7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al</a:t>
            </a:r>
            <a:r>
              <a:rPr dirty="0" sz="2000" spc="-2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Seguro</a:t>
            </a:r>
            <a:r>
              <a:rPr dirty="0" sz="2000" spc="-4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Social</a:t>
            </a:r>
            <a:r>
              <a:rPr dirty="0" sz="2000" spc="-2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de</a:t>
            </a:r>
            <a:r>
              <a:rPr dirty="0" sz="2000" spc="-4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Salud</a:t>
            </a:r>
            <a:r>
              <a:rPr dirty="0" sz="2000" spc="-3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ESSALUD</a:t>
            </a:r>
            <a:r>
              <a:rPr dirty="0" sz="2000" spc="-1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que</a:t>
            </a:r>
            <a:r>
              <a:rPr dirty="0" sz="2000" spc="-40" i="1">
                <a:latin typeface="Arial"/>
                <a:cs typeface="Arial"/>
              </a:rPr>
              <a:t> </a:t>
            </a:r>
            <a:r>
              <a:rPr dirty="0" sz="2000" spc="-25" i="1">
                <a:latin typeface="Arial"/>
                <a:cs typeface="Arial"/>
              </a:rPr>
              <a:t>se </a:t>
            </a:r>
            <a:r>
              <a:rPr dirty="0" sz="2000" i="1">
                <a:latin typeface="Arial"/>
                <a:cs typeface="Arial"/>
              </a:rPr>
              <a:t>realicen</a:t>
            </a:r>
            <a:r>
              <a:rPr dirty="0" sz="2000" spc="-6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por</a:t>
            </a:r>
            <a:r>
              <a:rPr dirty="0" sz="2000" spc="-4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los</a:t>
            </a:r>
            <a:r>
              <a:rPr dirty="0" sz="2000" spc="-4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trabajadores</a:t>
            </a:r>
            <a:r>
              <a:rPr dirty="0" sz="2000" spc="-7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del</a:t>
            </a:r>
            <a:r>
              <a:rPr dirty="0" sz="2000" spc="-30" i="1">
                <a:latin typeface="Arial"/>
                <a:cs typeface="Arial"/>
              </a:rPr>
              <a:t> </a:t>
            </a:r>
            <a:r>
              <a:rPr dirty="0" sz="2000" spc="-10" i="1">
                <a:latin typeface="Arial"/>
                <a:cs typeface="Arial"/>
              </a:rPr>
              <a:t>hogar.</a:t>
            </a:r>
            <a:endParaRPr sz="2000">
              <a:latin typeface="Arial"/>
              <a:cs typeface="Arial"/>
            </a:endParaRPr>
          </a:p>
          <a:p>
            <a:pPr marL="355600" marR="1014094" indent="-342900">
              <a:lnSpc>
                <a:spcPts val="2160"/>
              </a:lnSpc>
              <a:spcBef>
                <a:spcPts val="480"/>
              </a:spcBef>
              <a:buFont typeface="Arial MT"/>
              <a:buChar char="•"/>
              <a:tabLst>
                <a:tab pos="355600" algn="l"/>
              </a:tabLst>
            </a:pPr>
            <a:r>
              <a:rPr dirty="0" sz="2000" i="1">
                <a:latin typeface="Arial"/>
                <a:cs typeface="Arial"/>
              </a:rPr>
              <a:t>El</a:t>
            </a:r>
            <a:r>
              <a:rPr dirty="0" sz="2000" spc="-2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empleador</a:t>
            </a:r>
            <a:r>
              <a:rPr dirty="0" sz="2000" spc="-5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debe</a:t>
            </a:r>
            <a:r>
              <a:rPr dirty="0" sz="2000" spc="-3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estar</a:t>
            </a:r>
            <a:r>
              <a:rPr dirty="0" sz="2000" spc="-6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inscrito</a:t>
            </a:r>
            <a:r>
              <a:rPr dirty="0" sz="2000" spc="-6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como</a:t>
            </a:r>
            <a:r>
              <a:rPr dirty="0" sz="2000" spc="-2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empleador</a:t>
            </a:r>
            <a:r>
              <a:rPr dirty="0" sz="2000" spc="-4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en</a:t>
            </a:r>
            <a:r>
              <a:rPr dirty="0" sz="2000" spc="-3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el</a:t>
            </a:r>
            <a:r>
              <a:rPr dirty="0" sz="2000" spc="-2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Registro</a:t>
            </a:r>
            <a:r>
              <a:rPr dirty="0" sz="2000" spc="-5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de</a:t>
            </a:r>
            <a:r>
              <a:rPr dirty="0" sz="2000" spc="-3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Empleadores</a:t>
            </a:r>
            <a:r>
              <a:rPr dirty="0" sz="2000" spc="-50" i="1">
                <a:latin typeface="Arial"/>
                <a:cs typeface="Arial"/>
              </a:rPr>
              <a:t> </a:t>
            </a:r>
            <a:r>
              <a:rPr dirty="0" sz="2000" spc="-25" i="1">
                <a:latin typeface="Arial"/>
                <a:cs typeface="Arial"/>
              </a:rPr>
              <a:t>de </a:t>
            </a:r>
            <a:r>
              <a:rPr dirty="0" sz="2000" spc="-10" i="1">
                <a:latin typeface="Arial"/>
                <a:cs typeface="Arial"/>
              </a:rPr>
              <a:t>Trabajadores</a:t>
            </a:r>
            <a:r>
              <a:rPr dirty="0" sz="2000" spc="-8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del</a:t>
            </a:r>
            <a:r>
              <a:rPr dirty="0" sz="2000" spc="-30" i="1">
                <a:latin typeface="Arial"/>
                <a:cs typeface="Arial"/>
              </a:rPr>
              <a:t> </a:t>
            </a:r>
            <a:r>
              <a:rPr dirty="0" sz="2000" spc="-10" i="1">
                <a:latin typeface="Arial"/>
                <a:cs typeface="Arial"/>
              </a:rPr>
              <a:t>Hogar,</a:t>
            </a:r>
            <a:r>
              <a:rPr dirty="0" sz="2000" spc="-80" i="1">
                <a:latin typeface="Arial"/>
                <a:cs typeface="Arial"/>
              </a:rPr>
              <a:t> </a:t>
            </a:r>
            <a:r>
              <a:rPr dirty="0" sz="2000" spc="-10" i="1">
                <a:latin typeface="Arial"/>
                <a:cs typeface="Arial"/>
              </a:rPr>
              <a:t>Trabajadores</a:t>
            </a:r>
            <a:r>
              <a:rPr dirty="0" sz="2000" spc="-7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del</a:t>
            </a:r>
            <a:r>
              <a:rPr dirty="0" sz="2000" spc="-3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Hogar</a:t>
            </a:r>
            <a:r>
              <a:rPr dirty="0" sz="2000" spc="-5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y</a:t>
            </a:r>
            <a:r>
              <a:rPr dirty="0" sz="2000" spc="-5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sus</a:t>
            </a:r>
            <a:r>
              <a:rPr dirty="0" sz="2000" spc="-55" i="1">
                <a:latin typeface="Arial"/>
                <a:cs typeface="Arial"/>
              </a:rPr>
              <a:t> </a:t>
            </a:r>
            <a:r>
              <a:rPr dirty="0" sz="2000" spc="-10" i="1">
                <a:latin typeface="Arial"/>
                <a:cs typeface="Arial"/>
              </a:rPr>
              <a:t>Derechohabientes.</a:t>
            </a:r>
            <a:endParaRPr sz="20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10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 sz="2000" i="1">
                <a:latin typeface="Arial"/>
                <a:cs typeface="Arial"/>
              </a:rPr>
              <a:t>El</a:t>
            </a:r>
            <a:r>
              <a:rPr dirty="0" sz="2000" spc="-3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pago</a:t>
            </a:r>
            <a:r>
              <a:rPr dirty="0" sz="2000" spc="-5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del</a:t>
            </a:r>
            <a:r>
              <a:rPr dirty="0" sz="2000" spc="-3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ESSALUD</a:t>
            </a:r>
            <a:r>
              <a:rPr dirty="0" sz="2000" spc="-2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se</a:t>
            </a:r>
            <a:r>
              <a:rPr dirty="0" sz="2000" spc="-4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acreditará</a:t>
            </a:r>
            <a:r>
              <a:rPr dirty="0" sz="2000" spc="-6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con</a:t>
            </a:r>
            <a:r>
              <a:rPr dirty="0" sz="2000" spc="-6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el</a:t>
            </a:r>
            <a:r>
              <a:rPr dirty="0" sz="2000" spc="-2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Formulario</a:t>
            </a:r>
            <a:r>
              <a:rPr dirty="0" sz="2000" spc="-2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N°</a:t>
            </a:r>
            <a:r>
              <a:rPr dirty="0" sz="2000" spc="-40" i="1">
                <a:latin typeface="Arial"/>
                <a:cs typeface="Arial"/>
              </a:rPr>
              <a:t> </a:t>
            </a:r>
            <a:r>
              <a:rPr dirty="0" sz="2000" spc="-20" i="1">
                <a:latin typeface="Arial"/>
                <a:cs typeface="Arial"/>
              </a:rPr>
              <a:t>1676</a:t>
            </a:r>
            <a:endParaRPr sz="2000">
              <a:latin typeface="Arial"/>
              <a:cs typeface="Arial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15639" y="1484375"/>
            <a:ext cx="5472684" cy="3023616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60476" rIns="0" bIns="0" rtlCol="0" vert="horz">
            <a:spAutoFit/>
          </a:bodyPr>
          <a:lstStyle/>
          <a:p>
            <a:pPr marL="299720">
              <a:lnSpc>
                <a:spcPct val="100000"/>
              </a:lnSpc>
              <a:spcBef>
                <a:spcPts val="95"/>
              </a:spcBef>
            </a:pPr>
            <a:r>
              <a:rPr dirty="0"/>
              <a:t>Atribución</a:t>
            </a:r>
            <a:r>
              <a:rPr dirty="0" spc="-95"/>
              <a:t> </a:t>
            </a:r>
            <a:r>
              <a:rPr dirty="0"/>
              <a:t>de</a:t>
            </a:r>
            <a:r>
              <a:rPr dirty="0" spc="-95"/>
              <a:t> </a:t>
            </a:r>
            <a:r>
              <a:rPr dirty="0" spc="-10"/>
              <a:t>Gastos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58190" y="1870710"/>
            <a:ext cx="11077575" cy="30137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latin typeface="Arial MT"/>
                <a:cs typeface="Arial MT"/>
              </a:rPr>
              <a:t>La atribución de gastos</a:t>
            </a:r>
            <a:r>
              <a:rPr dirty="0" sz="2000" spc="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por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arrendamiento y/o</a:t>
            </a:r>
            <a:r>
              <a:rPr dirty="0" sz="2000" spc="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subarrendamiento a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que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se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refiere</a:t>
            </a:r>
            <a:r>
              <a:rPr dirty="0" sz="2000" spc="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el</a:t>
            </a:r>
            <a:r>
              <a:rPr dirty="0" sz="2000" spc="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tercer</a:t>
            </a:r>
            <a:r>
              <a:rPr dirty="0" sz="2000" spc="-10">
                <a:latin typeface="Arial MT"/>
                <a:cs typeface="Arial MT"/>
              </a:rPr>
              <a:t> párrafo </a:t>
            </a:r>
            <a:r>
              <a:rPr dirty="0" sz="2000">
                <a:latin typeface="Arial MT"/>
                <a:cs typeface="Arial MT"/>
              </a:rPr>
              <a:t>del</a:t>
            </a:r>
            <a:r>
              <a:rPr dirty="0" sz="2000" spc="3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artículo</a:t>
            </a:r>
            <a:r>
              <a:rPr dirty="0" sz="2000" spc="325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26-</a:t>
            </a:r>
            <a:r>
              <a:rPr dirty="0" sz="2000">
                <a:latin typeface="Arial MT"/>
                <a:cs typeface="Arial MT"/>
              </a:rPr>
              <a:t>A</a:t>
            </a:r>
            <a:r>
              <a:rPr dirty="0" sz="2000" spc="2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del</a:t>
            </a:r>
            <a:r>
              <a:rPr dirty="0" sz="2000" spc="3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Reglamento,</a:t>
            </a:r>
            <a:r>
              <a:rPr dirty="0" sz="2000" spc="3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que</a:t>
            </a:r>
            <a:r>
              <a:rPr dirty="0" sz="2000" spc="3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corresponde</a:t>
            </a:r>
            <a:r>
              <a:rPr dirty="0" sz="2000" spc="3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al</a:t>
            </a:r>
            <a:r>
              <a:rPr dirty="0" sz="2000" spc="3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ejercicio</a:t>
            </a:r>
            <a:r>
              <a:rPr dirty="0" sz="2000" spc="30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2023,</a:t>
            </a:r>
            <a:r>
              <a:rPr dirty="0" sz="2000" spc="30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puede</a:t>
            </a:r>
            <a:r>
              <a:rPr dirty="0" sz="2000" spc="3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ser</a:t>
            </a:r>
            <a:r>
              <a:rPr dirty="0" sz="2000" spc="3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presentada</a:t>
            </a:r>
            <a:r>
              <a:rPr dirty="0" sz="2000" spc="325">
                <a:latin typeface="Arial MT"/>
                <a:cs typeface="Arial MT"/>
              </a:rPr>
              <a:t> </a:t>
            </a:r>
            <a:r>
              <a:rPr dirty="0" sz="2000" spc="-50">
                <a:latin typeface="Arial MT"/>
                <a:cs typeface="Arial MT"/>
              </a:rPr>
              <a:t>a </a:t>
            </a:r>
            <a:r>
              <a:rPr dirty="0" sz="2000">
                <a:latin typeface="Arial MT"/>
                <a:cs typeface="Arial MT"/>
              </a:rPr>
              <a:t>través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Formulario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Virtual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N.°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709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–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Renta</a:t>
            </a:r>
            <a:r>
              <a:rPr dirty="0" sz="2000" spc="-1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Anual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2023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–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Persona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Natural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 spc="-20">
                <a:latin typeface="Arial MT"/>
                <a:cs typeface="Arial MT"/>
              </a:rPr>
              <a:t>por: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60"/>
              </a:spcBef>
            </a:pPr>
            <a:endParaRPr sz="2000">
              <a:latin typeface="Arial MT"/>
              <a:cs typeface="Arial MT"/>
            </a:endParaRPr>
          </a:p>
          <a:p>
            <a:pPr marL="12700" marR="5715" indent="323850">
              <a:lnSpc>
                <a:spcPct val="100000"/>
              </a:lnSpc>
              <a:buFont typeface="Arial"/>
              <a:buAutoNum type="arabicPeriod"/>
              <a:tabLst>
                <a:tab pos="336550" algn="l"/>
              </a:tabLst>
            </a:pPr>
            <a:r>
              <a:rPr dirty="0" sz="2000">
                <a:latin typeface="Arial MT"/>
                <a:cs typeface="Arial MT"/>
              </a:rPr>
              <a:t>El</a:t>
            </a:r>
            <a:r>
              <a:rPr dirty="0" sz="2000" spc="3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cónyuge</a:t>
            </a:r>
            <a:r>
              <a:rPr dirty="0" sz="2000" spc="30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</a:t>
            </a:r>
            <a:r>
              <a:rPr dirty="0" sz="2000" spc="3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concubino</a:t>
            </a:r>
            <a:r>
              <a:rPr dirty="0" sz="2000" spc="3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al</a:t>
            </a:r>
            <a:r>
              <a:rPr dirty="0" sz="2000" spc="3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que</a:t>
            </a:r>
            <a:r>
              <a:rPr dirty="0" sz="2000" spc="30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se</a:t>
            </a:r>
            <a:r>
              <a:rPr dirty="0" sz="2000" spc="3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le</a:t>
            </a:r>
            <a:r>
              <a:rPr dirty="0" sz="2000" spc="3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emitió</a:t>
            </a:r>
            <a:r>
              <a:rPr dirty="0" sz="2000" spc="3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el(los)</a:t>
            </a:r>
            <a:r>
              <a:rPr dirty="0" sz="2000" spc="30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comprobante(s)</a:t>
            </a:r>
            <a:r>
              <a:rPr dirty="0" sz="2000" spc="3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3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pago</a:t>
            </a:r>
            <a:r>
              <a:rPr dirty="0" sz="2000" spc="3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por</a:t>
            </a:r>
            <a:r>
              <a:rPr dirty="0" sz="2000" spc="3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los</a:t>
            </a:r>
            <a:r>
              <a:rPr dirty="0" sz="2000" spc="320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gastos </a:t>
            </a:r>
            <a:r>
              <a:rPr dirty="0" sz="2000">
                <a:latin typeface="Arial MT"/>
                <a:cs typeface="Arial MT"/>
              </a:rPr>
              <a:t>efectuados</a:t>
            </a:r>
            <a:r>
              <a:rPr dirty="0" sz="2000" spc="-6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por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una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sociedad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conyugal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unión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hecho.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60"/>
              </a:spcBef>
              <a:buFont typeface="Arial"/>
              <a:buAutoNum type="arabicPeriod"/>
            </a:pPr>
            <a:endParaRPr sz="2000">
              <a:latin typeface="Arial MT"/>
              <a:cs typeface="Arial MT"/>
            </a:endParaRPr>
          </a:p>
          <a:p>
            <a:pPr marL="12700" marR="5080" indent="280035">
              <a:lnSpc>
                <a:spcPct val="100000"/>
              </a:lnSpc>
              <a:buFont typeface="Arial"/>
              <a:buAutoNum type="arabicPeriod"/>
              <a:tabLst>
                <a:tab pos="292735" algn="l"/>
                <a:tab pos="294640" algn="l"/>
              </a:tabLst>
            </a:pPr>
            <a:r>
              <a:rPr dirty="0" sz="2000" b="1">
                <a:latin typeface="Arial MT"/>
                <a:cs typeface="Arial MT"/>
              </a:rPr>
              <a:t>	</a:t>
            </a:r>
            <a:r>
              <a:rPr dirty="0" sz="2000">
                <a:latin typeface="Arial MT"/>
                <a:cs typeface="Arial MT"/>
              </a:rPr>
              <a:t>El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cónyuge,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concubino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al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que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se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le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haya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atribuido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los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referidos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gastos,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luego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que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los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sujetos </a:t>
            </a:r>
            <a:r>
              <a:rPr dirty="0" sz="2000" spc="-50">
                <a:latin typeface="Arial MT"/>
                <a:cs typeface="Arial MT"/>
              </a:rPr>
              <a:t>a</a:t>
            </a:r>
            <a:r>
              <a:rPr dirty="0" sz="2000">
                <a:latin typeface="Arial MT"/>
                <a:cs typeface="Arial MT"/>
              </a:rPr>
              <a:t>	los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que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se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le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emitió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el(los)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comprobante(s)</a:t>
            </a:r>
            <a:r>
              <a:rPr dirty="0" sz="2000" spc="-6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pago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presenten</a:t>
            </a:r>
            <a:r>
              <a:rPr dirty="0" sz="2000" spc="-6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su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comunicación.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99770" rIns="0" bIns="0" rtlCol="0" vert="horz">
            <a:spAutoFit/>
          </a:bodyPr>
          <a:lstStyle/>
          <a:p>
            <a:pPr marL="347345">
              <a:lnSpc>
                <a:spcPct val="100000"/>
              </a:lnSpc>
              <a:spcBef>
                <a:spcPts val="95"/>
              </a:spcBef>
            </a:pPr>
            <a:r>
              <a:rPr dirty="0"/>
              <a:t>9.</a:t>
            </a:r>
            <a:r>
              <a:rPr dirty="0" spc="-45"/>
              <a:t> </a:t>
            </a:r>
            <a:r>
              <a:rPr dirty="0"/>
              <a:t>Deducciones</a:t>
            </a:r>
            <a:r>
              <a:rPr dirty="0" spc="-40"/>
              <a:t> </a:t>
            </a:r>
            <a:r>
              <a:rPr dirty="0"/>
              <a:t>(Art.°</a:t>
            </a:r>
            <a:r>
              <a:rPr dirty="0" spc="-50"/>
              <a:t> </a:t>
            </a:r>
            <a:r>
              <a:rPr dirty="0"/>
              <a:t>49°</a:t>
            </a:r>
            <a:r>
              <a:rPr dirty="0" spc="-45"/>
              <a:t> </a:t>
            </a:r>
            <a:r>
              <a:rPr dirty="0"/>
              <a:t>de</a:t>
            </a:r>
            <a:r>
              <a:rPr dirty="0" spc="-45"/>
              <a:t> </a:t>
            </a:r>
            <a:r>
              <a:rPr dirty="0"/>
              <a:t>la</a:t>
            </a:r>
            <a:r>
              <a:rPr dirty="0" spc="-45"/>
              <a:t> </a:t>
            </a:r>
            <a:r>
              <a:rPr dirty="0" spc="-20"/>
              <a:t>LIR)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05739" y="1870710"/>
            <a:ext cx="11078845" cy="3684904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latin typeface="Arial MT"/>
                <a:cs typeface="Arial MT"/>
              </a:rPr>
              <a:t>Asimismo,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la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renta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neta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trabajo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se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podrá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deducir: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55"/>
              </a:spcBef>
            </a:pPr>
            <a:endParaRPr sz="2000">
              <a:latin typeface="Arial MT"/>
              <a:cs typeface="Arial MT"/>
            </a:endParaRPr>
          </a:p>
          <a:p>
            <a:pPr algn="just" marL="466725" indent="-45402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466725" algn="l"/>
              </a:tabLst>
            </a:pPr>
            <a:r>
              <a:rPr dirty="0" sz="2000" b="1">
                <a:latin typeface="Arial"/>
                <a:cs typeface="Arial"/>
              </a:rPr>
              <a:t>El</a:t>
            </a:r>
            <a:r>
              <a:rPr dirty="0" sz="2000" spc="15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ITF</a:t>
            </a:r>
            <a:r>
              <a:rPr dirty="0" sz="2000" spc="15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establecido</a:t>
            </a:r>
            <a:r>
              <a:rPr dirty="0" sz="2000" spc="15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por</a:t>
            </a:r>
            <a:r>
              <a:rPr dirty="0" sz="2000" spc="14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la</a:t>
            </a:r>
            <a:r>
              <a:rPr dirty="0" sz="2000" spc="14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Ley</a:t>
            </a:r>
            <a:r>
              <a:rPr dirty="0" sz="2000" spc="12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N°</a:t>
            </a:r>
            <a:r>
              <a:rPr dirty="0" sz="2000" spc="16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28194,</a:t>
            </a:r>
            <a:r>
              <a:rPr dirty="0" sz="2000" spc="135" b="1">
                <a:latin typeface="Arial"/>
                <a:cs typeface="Arial"/>
              </a:rPr>
              <a:t> </a:t>
            </a:r>
            <a:r>
              <a:rPr dirty="0" sz="2000">
                <a:latin typeface="Arial MT"/>
                <a:cs typeface="Arial MT"/>
              </a:rPr>
              <a:t>hasta</a:t>
            </a:r>
            <a:r>
              <a:rPr dirty="0" sz="2000" spc="1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por</a:t>
            </a:r>
            <a:r>
              <a:rPr dirty="0" sz="2000" spc="1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el</a:t>
            </a:r>
            <a:r>
              <a:rPr dirty="0" sz="2000" spc="15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monto</a:t>
            </a:r>
            <a:r>
              <a:rPr dirty="0" sz="2000" spc="1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equivalente</a:t>
            </a:r>
            <a:r>
              <a:rPr dirty="0" sz="2000" spc="1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</a:t>
            </a:r>
            <a:r>
              <a:rPr dirty="0" sz="2000" spc="1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la</a:t>
            </a:r>
            <a:r>
              <a:rPr dirty="0" sz="2000" spc="15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renta</a:t>
            </a:r>
            <a:r>
              <a:rPr dirty="0" sz="2000" spc="1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neta</a:t>
            </a:r>
            <a:r>
              <a:rPr dirty="0" sz="2000" spc="140">
                <a:latin typeface="Arial MT"/>
                <a:cs typeface="Arial MT"/>
              </a:rPr>
              <a:t> </a:t>
            </a:r>
            <a:r>
              <a:rPr dirty="0" sz="2000" spc="-25">
                <a:latin typeface="Arial MT"/>
                <a:cs typeface="Arial MT"/>
              </a:rPr>
              <a:t>de</a:t>
            </a:r>
            <a:endParaRPr sz="2000">
              <a:latin typeface="Arial MT"/>
              <a:cs typeface="Arial MT"/>
            </a:endParaRPr>
          </a:p>
          <a:p>
            <a:pPr algn="just" marL="469900">
              <a:lnSpc>
                <a:spcPct val="100000"/>
              </a:lnSpc>
            </a:pPr>
            <a:r>
              <a:rPr dirty="0" sz="2000">
                <a:latin typeface="Arial MT"/>
                <a:cs typeface="Arial MT"/>
              </a:rPr>
              <a:t>cuarta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categoría.</a:t>
            </a:r>
            <a:endParaRPr sz="2000">
              <a:latin typeface="Arial MT"/>
              <a:cs typeface="Arial MT"/>
            </a:endParaRPr>
          </a:p>
          <a:p>
            <a:pPr algn="just" marL="466725" marR="5080" indent="-454659">
              <a:lnSpc>
                <a:spcPct val="100000"/>
              </a:lnSpc>
              <a:spcBef>
                <a:spcPts val="480"/>
              </a:spcBef>
              <a:buAutoNum type="alphaLcParenR" startAt="2"/>
              <a:tabLst>
                <a:tab pos="469900" algn="l"/>
              </a:tabLst>
            </a:pPr>
            <a:r>
              <a:rPr dirty="0" sz="2000" b="1">
                <a:latin typeface="Arial"/>
                <a:cs typeface="Arial"/>
              </a:rPr>
              <a:t>El</a:t>
            </a:r>
            <a:r>
              <a:rPr dirty="0" sz="2000" spc="-4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gasto</a:t>
            </a:r>
            <a:r>
              <a:rPr dirty="0" sz="2000" spc="-3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por</a:t>
            </a:r>
            <a:r>
              <a:rPr dirty="0" sz="2000" spc="-4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donaciones</a:t>
            </a:r>
            <a:r>
              <a:rPr dirty="0" sz="2000" spc="-4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otorgadas</a:t>
            </a:r>
            <a:r>
              <a:rPr dirty="0" sz="2000" spc="-30" b="1">
                <a:latin typeface="Arial"/>
                <a:cs typeface="Arial"/>
              </a:rPr>
              <a:t> </a:t>
            </a:r>
            <a:r>
              <a:rPr dirty="0" sz="2000">
                <a:latin typeface="Arial MT"/>
                <a:cs typeface="Arial MT"/>
              </a:rPr>
              <a:t>a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favor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entidades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y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dependencias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del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Sector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Público </a:t>
            </a:r>
            <a:r>
              <a:rPr dirty="0" sz="2000" spc="-10">
                <a:latin typeface="Arial MT"/>
                <a:cs typeface="Arial MT"/>
              </a:rPr>
              <a:t>	</a:t>
            </a:r>
            <a:r>
              <a:rPr dirty="0" sz="2000">
                <a:latin typeface="Arial MT"/>
                <a:cs typeface="Arial MT"/>
              </a:rPr>
              <a:t>Nacional,</a:t>
            </a:r>
            <a:r>
              <a:rPr dirty="0" sz="2000" spc="3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excepto</a:t>
            </a:r>
            <a:r>
              <a:rPr dirty="0" sz="2000" spc="3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empresas</a:t>
            </a:r>
            <a:r>
              <a:rPr dirty="0" sz="2000" spc="3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y</a:t>
            </a:r>
            <a:r>
              <a:rPr dirty="0" sz="2000" spc="3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3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entidades</a:t>
            </a:r>
            <a:r>
              <a:rPr dirty="0" sz="2000" spc="3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sin</a:t>
            </a:r>
            <a:r>
              <a:rPr dirty="0" sz="2000" spc="3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fines</a:t>
            </a:r>
            <a:r>
              <a:rPr dirty="0" sz="2000" spc="3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3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lucro</a:t>
            </a:r>
            <a:r>
              <a:rPr dirty="0" sz="2000" spc="3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calificadas</a:t>
            </a:r>
            <a:r>
              <a:rPr dirty="0" sz="2000" spc="3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como</a:t>
            </a:r>
            <a:r>
              <a:rPr dirty="0" sz="2000" spc="325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entidades </a:t>
            </a:r>
            <a:r>
              <a:rPr dirty="0" sz="2000" spc="-10">
                <a:latin typeface="Arial MT"/>
                <a:cs typeface="Arial MT"/>
              </a:rPr>
              <a:t>	</a:t>
            </a:r>
            <a:r>
              <a:rPr dirty="0" sz="2000">
                <a:latin typeface="Arial MT"/>
                <a:cs typeface="Arial MT"/>
              </a:rPr>
              <a:t>perceptoras</a:t>
            </a:r>
            <a:r>
              <a:rPr dirty="0" sz="2000" spc="36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37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donaciones,</a:t>
            </a:r>
            <a:r>
              <a:rPr dirty="0" sz="2000" spc="3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cuyo</a:t>
            </a:r>
            <a:r>
              <a:rPr dirty="0" sz="2000" spc="37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objeto</a:t>
            </a:r>
            <a:r>
              <a:rPr dirty="0" sz="2000" spc="36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social</a:t>
            </a:r>
            <a:r>
              <a:rPr dirty="0" sz="2000" spc="38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comprenda</a:t>
            </a:r>
            <a:r>
              <a:rPr dirty="0" sz="2000" spc="36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uno</a:t>
            </a:r>
            <a:r>
              <a:rPr dirty="0" sz="2000" spc="36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</a:t>
            </a:r>
            <a:r>
              <a:rPr dirty="0" sz="2000" spc="37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varios</a:t>
            </a:r>
            <a:r>
              <a:rPr dirty="0" sz="2000" spc="37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36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los</a:t>
            </a:r>
            <a:r>
              <a:rPr dirty="0" sz="2000" spc="365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siguientes </a:t>
            </a:r>
            <a:r>
              <a:rPr dirty="0" sz="2000" spc="-10">
                <a:latin typeface="Arial MT"/>
                <a:cs typeface="Arial MT"/>
              </a:rPr>
              <a:t>	</a:t>
            </a:r>
            <a:r>
              <a:rPr dirty="0" sz="2000">
                <a:latin typeface="Arial MT"/>
                <a:cs typeface="Arial MT"/>
              </a:rPr>
              <a:t>fines:</a:t>
            </a:r>
            <a:r>
              <a:rPr dirty="0" sz="2000" spc="-10">
                <a:latin typeface="Arial MT"/>
                <a:cs typeface="Arial MT"/>
              </a:rPr>
              <a:t>  </a:t>
            </a:r>
            <a:r>
              <a:rPr dirty="0" sz="2000">
                <a:latin typeface="Arial MT"/>
                <a:cs typeface="Arial MT"/>
              </a:rPr>
              <a:t>beneficencia,</a:t>
            </a:r>
            <a:r>
              <a:rPr dirty="0" sz="2000" spc="-5">
                <a:latin typeface="Arial MT"/>
                <a:cs typeface="Arial MT"/>
              </a:rPr>
              <a:t>  </a:t>
            </a:r>
            <a:r>
              <a:rPr dirty="0" sz="2000">
                <a:latin typeface="Arial MT"/>
                <a:cs typeface="Arial MT"/>
              </a:rPr>
              <a:t>asistencia  o</a:t>
            </a:r>
            <a:r>
              <a:rPr dirty="0" sz="2000" spc="-5">
                <a:latin typeface="Arial MT"/>
                <a:cs typeface="Arial MT"/>
              </a:rPr>
              <a:t>  </a:t>
            </a:r>
            <a:r>
              <a:rPr dirty="0" sz="2000">
                <a:latin typeface="Arial MT"/>
                <a:cs typeface="Arial MT"/>
              </a:rPr>
              <a:t>bienestar</a:t>
            </a:r>
            <a:r>
              <a:rPr dirty="0" sz="2000" spc="-5">
                <a:latin typeface="Arial MT"/>
                <a:cs typeface="Arial MT"/>
              </a:rPr>
              <a:t>  </a:t>
            </a:r>
            <a:r>
              <a:rPr dirty="0" sz="2000">
                <a:latin typeface="Arial MT"/>
                <a:cs typeface="Arial MT"/>
              </a:rPr>
              <a:t>social,</a:t>
            </a:r>
            <a:r>
              <a:rPr dirty="0" sz="2000" spc="-5">
                <a:latin typeface="Arial MT"/>
                <a:cs typeface="Arial MT"/>
              </a:rPr>
              <a:t>  </a:t>
            </a:r>
            <a:r>
              <a:rPr dirty="0" sz="2000">
                <a:latin typeface="Arial MT"/>
                <a:cs typeface="Arial MT"/>
              </a:rPr>
              <a:t>educación,</a:t>
            </a:r>
            <a:r>
              <a:rPr dirty="0" sz="2000" spc="-15">
                <a:latin typeface="Arial MT"/>
                <a:cs typeface="Arial MT"/>
              </a:rPr>
              <a:t>  </a:t>
            </a:r>
            <a:r>
              <a:rPr dirty="0" sz="2000">
                <a:latin typeface="Arial MT"/>
                <a:cs typeface="Arial MT"/>
              </a:rPr>
              <a:t>cultural,</a:t>
            </a:r>
            <a:r>
              <a:rPr dirty="0" sz="2000" spc="-5">
                <a:latin typeface="Arial MT"/>
                <a:cs typeface="Arial MT"/>
              </a:rPr>
              <a:t>  </a:t>
            </a:r>
            <a:r>
              <a:rPr dirty="0" sz="2000">
                <a:latin typeface="Arial MT"/>
                <a:cs typeface="Arial MT"/>
              </a:rPr>
              <a:t>científico,</a:t>
            </a:r>
            <a:r>
              <a:rPr dirty="0" sz="2000" spc="-5">
                <a:latin typeface="Arial MT"/>
                <a:cs typeface="Arial MT"/>
              </a:rPr>
              <a:t>  </a:t>
            </a:r>
            <a:r>
              <a:rPr dirty="0" sz="2000" spc="-10">
                <a:latin typeface="Arial MT"/>
                <a:cs typeface="Arial MT"/>
              </a:rPr>
              <a:t>artístico, </a:t>
            </a:r>
            <a:r>
              <a:rPr dirty="0" sz="2000" spc="-10">
                <a:latin typeface="Arial MT"/>
                <a:cs typeface="Arial MT"/>
              </a:rPr>
              <a:t>	</a:t>
            </a:r>
            <a:r>
              <a:rPr dirty="0" sz="2000">
                <a:latin typeface="Arial MT"/>
                <a:cs typeface="Arial MT"/>
              </a:rPr>
              <a:t>literarios,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deportivo,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salud,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patrimonio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histórico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cultural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indígena,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y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otros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fines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semejantes.</a:t>
            </a:r>
            <a:endParaRPr sz="2000">
              <a:latin typeface="Arial MT"/>
              <a:cs typeface="Arial MT"/>
            </a:endParaRPr>
          </a:p>
          <a:p>
            <a:pPr algn="just" marL="501650" marR="216535">
              <a:lnSpc>
                <a:spcPct val="120100"/>
              </a:lnSpc>
            </a:pPr>
            <a:r>
              <a:rPr dirty="0" sz="2000">
                <a:latin typeface="Arial MT"/>
                <a:cs typeface="Arial MT"/>
              </a:rPr>
              <a:t>La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deducción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no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podrá</a:t>
            </a:r>
            <a:r>
              <a:rPr dirty="0" sz="2000" spc="-5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exceder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del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10%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la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suma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la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renta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neta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trabajo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y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la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renta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 spc="-25">
                <a:latin typeface="Arial MT"/>
                <a:cs typeface="Arial MT"/>
              </a:rPr>
              <a:t>de </a:t>
            </a:r>
            <a:r>
              <a:rPr dirty="0" sz="2000">
                <a:latin typeface="Arial MT"/>
                <a:cs typeface="Arial MT"/>
              </a:rPr>
              <a:t>fuente</a:t>
            </a:r>
            <a:r>
              <a:rPr dirty="0" sz="2000" spc="-55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extranjera.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83895" rIns="0" bIns="0" rtlCol="0" vert="horz">
            <a:spAutoFit/>
          </a:bodyPr>
          <a:lstStyle/>
          <a:p>
            <a:pPr marL="83820">
              <a:lnSpc>
                <a:spcPct val="100000"/>
              </a:lnSpc>
              <a:spcBef>
                <a:spcPts val="95"/>
              </a:spcBef>
            </a:pPr>
            <a:r>
              <a:rPr dirty="0"/>
              <a:t>10.</a:t>
            </a:r>
            <a:r>
              <a:rPr dirty="0" spc="-70"/>
              <a:t> </a:t>
            </a:r>
            <a:r>
              <a:rPr dirty="0"/>
              <a:t>Deducción</a:t>
            </a:r>
            <a:r>
              <a:rPr dirty="0" spc="-60"/>
              <a:t> </a:t>
            </a:r>
            <a:r>
              <a:rPr dirty="0"/>
              <a:t>por</a:t>
            </a:r>
            <a:r>
              <a:rPr dirty="0" spc="-50"/>
              <a:t> </a:t>
            </a:r>
            <a:r>
              <a:rPr dirty="0" spc="-10"/>
              <a:t>Donaciones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05739" y="1583182"/>
            <a:ext cx="11076305" cy="40455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10">
                <a:solidFill>
                  <a:srgbClr val="006FC0"/>
                </a:solidFill>
                <a:latin typeface="Arial MT"/>
                <a:cs typeface="Arial MT"/>
              </a:rPr>
              <a:t>A.-</a:t>
            </a:r>
            <a:r>
              <a:rPr dirty="0" sz="2000">
                <a:solidFill>
                  <a:srgbClr val="006FC0"/>
                </a:solidFill>
                <a:latin typeface="Arial MT"/>
                <a:cs typeface="Arial MT"/>
              </a:rPr>
              <a:t>Mecenazgo</a:t>
            </a:r>
            <a:r>
              <a:rPr dirty="0" sz="2000" spc="-45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6FC0"/>
                </a:solidFill>
                <a:latin typeface="Arial MT"/>
                <a:cs typeface="Arial MT"/>
              </a:rPr>
              <a:t>Deportivo</a:t>
            </a:r>
            <a:r>
              <a:rPr dirty="0" sz="2000" spc="-3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6FC0"/>
                </a:solidFill>
                <a:latin typeface="Arial MT"/>
                <a:cs typeface="Arial MT"/>
              </a:rPr>
              <a:t>Ley</a:t>
            </a:r>
            <a:r>
              <a:rPr dirty="0" sz="2000" spc="-15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6FC0"/>
                </a:solidFill>
                <a:latin typeface="Arial MT"/>
                <a:cs typeface="Arial MT"/>
              </a:rPr>
              <a:t>30479</a:t>
            </a:r>
            <a:r>
              <a:rPr dirty="0" sz="2000" spc="-3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6FC0"/>
                </a:solidFill>
                <a:latin typeface="Arial MT"/>
                <a:cs typeface="Arial MT"/>
              </a:rPr>
              <a:t>y</a:t>
            </a:r>
            <a:r>
              <a:rPr dirty="0" sz="2000" spc="-2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6FC0"/>
                </a:solidFill>
                <a:latin typeface="Arial MT"/>
                <a:cs typeface="Arial MT"/>
              </a:rPr>
              <a:t>Reglamento</a:t>
            </a:r>
            <a:r>
              <a:rPr dirty="0" sz="2000" spc="-3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6FC0"/>
                </a:solidFill>
                <a:latin typeface="Arial MT"/>
                <a:cs typeface="Arial MT"/>
              </a:rPr>
              <a:t>(D.S</a:t>
            </a:r>
            <a:r>
              <a:rPr dirty="0" sz="2000" spc="-35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6FC0"/>
                </a:solidFill>
                <a:latin typeface="Arial MT"/>
                <a:cs typeface="Arial MT"/>
              </a:rPr>
              <a:t>217-</a:t>
            </a:r>
            <a:r>
              <a:rPr dirty="0" sz="2000" spc="-10">
                <a:solidFill>
                  <a:srgbClr val="006FC0"/>
                </a:solidFill>
                <a:latin typeface="Arial MT"/>
                <a:cs typeface="Arial MT"/>
              </a:rPr>
              <a:t>2017-</a:t>
            </a:r>
            <a:r>
              <a:rPr dirty="0" sz="2000" spc="-25">
                <a:solidFill>
                  <a:srgbClr val="006FC0"/>
                </a:solidFill>
                <a:latin typeface="Arial MT"/>
                <a:cs typeface="Arial MT"/>
              </a:rPr>
              <a:t>EF)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15"/>
              </a:spcBef>
            </a:pP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800" b="1">
                <a:latin typeface="Arial"/>
                <a:cs typeface="Arial"/>
              </a:rPr>
              <a:t>Mecenas</a:t>
            </a:r>
            <a:r>
              <a:rPr dirty="0" sz="1800" spc="-4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Deportivo.-</a:t>
            </a:r>
            <a:r>
              <a:rPr dirty="0" sz="1800" spc="-10" b="1">
                <a:latin typeface="Arial"/>
                <a:cs typeface="Arial"/>
              </a:rPr>
              <a:t> </a:t>
            </a:r>
            <a:r>
              <a:rPr dirty="0" sz="1800">
                <a:latin typeface="Arial MT"/>
                <a:cs typeface="Arial MT"/>
              </a:rPr>
              <a:t>Persona</a:t>
            </a:r>
            <a:r>
              <a:rPr dirty="0" sz="1800" spc="-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natural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o</a:t>
            </a:r>
            <a:r>
              <a:rPr dirty="0" sz="1800" spc="-3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jurídica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</a:t>
            </a:r>
            <a:r>
              <a:rPr dirty="0" sz="1800" spc="-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derecho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privado</a:t>
            </a:r>
            <a:r>
              <a:rPr dirty="0" sz="1800" spc="-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que</a:t>
            </a:r>
            <a:r>
              <a:rPr dirty="0" sz="1800" spc="-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realiza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donaciones en</a:t>
            </a:r>
            <a:r>
              <a:rPr dirty="0" sz="1800" spc="-40">
                <a:latin typeface="Arial MT"/>
                <a:cs typeface="Arial MT"/>
              </a:rPr>
              <a:t> </a:t>
            </a:r>
            <a:r>
              <a:rPr dirty="0" sz="1800" spc="-10">
                <a:latin typeface="Arial MT"/>
                <a:cs typeface="Arial MT"/>
              </a:rPr>
              <a:t>bienes,</a:t>
            </a:r>
            <a:endParaRPr sz="18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1800">
                <a:latin typeface="Arial MT"/>
                <a:cs typeface="Arial MT"/>
              </a:rPr>
              <a:t>servicios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o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dinero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para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financiar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las</a:t>
            </a:r>
            <a:r>
              <a:rPr dirty="0" sz="1800" spc="-1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actividades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relacionadas</a:t>
            </a:r>
            <a:r>
              <a:rPr dirty="0" sz="1800" spc="1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con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el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 spc="-10">
                <a:latin typeface="Arial MT"/>
                <a:cs typeface="Arial MT"/>
              </a:rPr>
              <a:t>deporte.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955"/>
              </a:spcBef>
            </a:pPr>
            <a:endParaRPr sz="18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1800" b="1">
                <a:latin typeface="Arial"/>
                <a:cs typeface="Arial"/>
              </a:rPr>
              <a:t>Patrocinador</a:t>
            </a:r>
            <a:r>
              <a:rPr dirty="0" sz="1800" spc="-4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Deportivo.-</a:t>
            </a:r>
            <a:r>
              <a:rPr dirty="0" sz="1800" spc="-10" b="1">
                <a:latin typeface="Arial"/>
                <a:cs typeface="Arial"/>
              </a:rPr>
              <a:t> </a:t>
            </a:r>
            <a:r>
              <a:rPr dirty="0" sz="1800">
                <a:latin typeface="Arial MT"/>
                <a:cs typeface="Arial MT"/>
              </a:rPr>
              <a:t>A</a:t>
            </a:r>
            <a:r>
              <a:rPr dirty="0" sz="1800" spc="-1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diferencia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del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mecenas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deportivo,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el</a:t>
            </a:r>
            <a:r>
              <a:rPr dirty="0" sz="1800" spc="-4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patrocinador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deberá</a:t>
            </a:r>
            <a:r>
              <a:rPr dirty="0" sz="1800" spc="-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tener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derecho</a:t>
            </a:r>
            <a:r>
              <a:rPr dirty="0" sz="1800" spc="-30">
                <a:latin typeface="Arial MT"/>
                <a:cs typeface="Arial MT"/>
              </a:rPr>
              <a:t> </a:t>
            </a:r>
            <a:r>
              <a:rPr dirty="0" sz="1800" spc="-50">
                <a:latin typeface="Arial MT"/>
                <a:cs typeface="Arial MT"/>
              </a:rPr>
              <a:t>a</a:t>
            </a:r>
            <a:endParaRPr sz="18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1800">
                <a:latin typeface="Arial MT"/>
                <a:cs typeface="Arial MT"/>
              </a:rPr>
              <a:t>difundir</a:t>
            </a:r>
            <a:r>
              <a:rPr dirty="0" sz="1800" spc="-3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dicha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condición,</a:t>
            </a:r>
            <a:r>
              <a:rPr dirty="0" sz="1800" spc="-1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mediante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publicidad</a:t>
            </a:r>
            <a:r>
              <a:rPr dirty="0" sz="1800" spc="-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o</a:t>
            </a:r>
            <a:r>
              <a:rPr dirty="0" sz="1800" spc="-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cualquier</a:t>
            </a:r>
            <a:r>
              <a:rPr dirty="0" sz="1800" spc="-1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otra</a:t>
            </a:r>
            <a:r>
              <a:rPr dirty="0" sz="1800" spc="-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forma,</a:t>
            </a:r>
            <a:r>
              <a:rPr dirty="0" sz="1800" spc="-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según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acuerden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las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 spc="-10">
                <a:latin typeface="Arial MT"/>
                <a:cs typeface="Arial MT"/>
              </a:rPr>
              <a:t>partes.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955"/>
              </a:spcBef>
            </a:pPr>
            <a:endParaRPr sz="1800">
              <a:latin typeface="Arial MT"/>
              <a:cs typeface="Arial MT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800" b="1">
                <a:latin typeface="Arial"/>
                <a:cs typeface="Arial"/>
              </a:rPr>
              <a:t>Beneficiario</a:t>
            </a:r>
            <a:r>
              <a:rPr dirty="0" sz="1800" spc="22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Deportivo:</a:t>
            </a:r>
            <a:r>
              <a:rPr dirty="0" sz="1800" spc="250" b="1">
                <a:latin typeface="Arial"/>
                <a:cs typeface="Arial"/>
              </a:rPr>
              <a:t> </a:t>
            </a:r>
            <a:r>
              <a:rPr dirty="0" sz="1800">
                <a:latin typeface="Arial MT"/>
                <a:cs typeface="Arial MT"/>
              </a:rPr>
              <a:t>El</a:t>
            </a:r>
            <a:r>
              <a:rPr dirty="0" sz="1800" spc="24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deportista</a:t>
            </a:r>
            <a:r>
              <a:rPr dirty="0" sz="1800" spc="26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y</a:t>
            </a:r>
            <a:r>
              <a:rPr dirty="0" sz="1800" spc="23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entrenador</a:t>
            </a:r>
            <a:r>
              <a:rPr dirty="0" sz="1800" spc="254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que</a:t>
            </a:r>
            <a:r>
              <a:rPr dirty="0" sz="1800" spc="254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integran</a:t>
            </a:r>
            <a:r>
              <a:rPr dirty="0" sz="1800" spc="24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las</a:t>
            </a:r>
            <a:r>
              <a:rPr dirty="0" sz="1800" spc="24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federaciones</a:t>
            </a:r>
            <a:r>
              <a:rPr dirty="0" sz="1800" spc="24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nacionales</a:t>
            </a:r>
            <a:r>
              <a:rPr dirty="0" sz="1800" spc="254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adscritas</a:t>
            </a:r>
            <a:r>
              <a:rPr dirty="0" sz="1800" spc="254">
                <a:latin typeface="Arial MT"/>
                <a:cs typeface="Arial MT"/>
              </a:rPr>
              <a:t> </a:t>
            </a:r>
            <a:r>
              <a:rPr dirty="0" sz="1800" spc="-25">
                <a:latin typeface="Arial MT"/>
                <a:cs typeface="Arial MT"/>
              </a:rPr>
              <a:t>al </a:t>
            </a:r>
            <a:r>
              <a:rPr dirty="0" sz="1800">
                <a:latin typeface="Arial MT"/>
                <a:cs typeface="Arial MT"/>
              </a:rPr>
              <a:t>IPD,</a:t>
            </a:r>
            <a:r>
              <a:rPr dirty="0" sz="1800" spc="20">
                <a:latin typeface="Arial MT"/>
                <a:cs typeface="Arial MT"/>
              </a:rPr>
              <a:t>  </a:t>
            </a:r>
            <a:r>
              <a:rPr dirty="0" sz="1800">
                <a:latin typeface="Arial MT"/>
                <a:cs typeface="Arial MT"/>
              </a:rPr>
              <a:t>al</a:t>
            </a:r>
            <a:r>
              <a:rPr dirty="0" sz="1800" spc="20">
                <a:latin typeface="Arial MT"/>
                <a:cs typeface="Arial MT"/>
              </a:rPr>
              <a:t>  </a:t>
            </a:r>
            <a:r>
              <a:rPr dirty="0" sz="1800">
                <a:latin typeface="Arial MT"/>
                <a:cs typeface="Arial MT"/>
              </a:rPr>
              <a:t>atleta</a:t>
            </a:r>
            <a:r>
              <a:rPr dirty="0" sz="1800" spc="25">
                <a:latin typeface="Arial MT"/>
                <a:cs typeface="Arial MT"/>
              </a:rPr>
              <a:t>  </a:t>
            </a:r>
            <a:r>
              <a:rPr dirty="0" sz="1800">
                <a:latin typeface="Arial MT"/>
                <a:cs typeface="Arial MT"/>
              </a:rPr>
              <a:t>que</a:t>
            </a:r>
            <a:r>
              <a:rPr dirty="0" sz="1800" spc="20">
                <a:latin typeface="Arial MT"/>
                <a:cs typeface="Arial MT"/>
              </a:rPr>
              <a:t>  </a:t>
            </a:r>
            <a:r>
              <a:rPr dirty="0" sz="1800">
                <a:latin typeface="Arial MT"/>
                <a:cs typeface="Arial MT"/>
              </a:rPr>
              <a:t>integra</a:t>
            </a:r>
            <a:r>
              <a:rPr dirty="0" sz="1800" spc="25">
                <a:latin typeface="Arial MT"/>
                <a:cs typeface="Arial MT"/>
              </a:rPr>
              <a:t>  </a:t>
            </a:r>
            <a:r>
              <a:rPr dirty="0" sz="1800">
                <a:latin typeface="Arial MT"/>
                <a:cs typeface="Arial MT"/>
              </a:rPr>
              <a:t>las</a:t>
            </a:r>
            <a:r>
              <a:rPr dirty="0" sz="1800" spc="15">
                <a:latin typeface="Arial MT"/>
                <a:cs typeface="Arial MT"/>
              </a:rPr>
              <a:t>  </a:t>
            </a:r>
            <a:r>
              <a:rPr dirty="0" sz="1800">
                <a:latin typeface="Arial MT"/>
                <a:cs typeface="Arial MT"/>
              </a:rPr>
              <a:t>selecciones</a:t>
            </a:r>
            <a:r>
              <a:rPr dirty="0" sz="1800" spc="25">
                <a:latin typeface="Arial MT"/>
                <a:cs typeface="Arial MT"/>
              </a:rPr>
              <a:t>  </a:t>
            </a:r>
            <a:r>
              <a:rPr dirty="0" sz="1800">
                <a:latin typeface="Arial MT"/>
                <a:cs typeface="Arial MT"/>
              </a:rPr>
              <a:t>de</a:t>
            </a:r>
            <a:r>
              <a:rPr dirty="0" sz="1800" spc="20">
                <a:latin typeface="Arial MT"/>
                <a:cs typeface="Arial MT"/>
              </a:rPr>
              <a:t>  </a:t>
            </a:r>
            <a:r>
              <a:rPr dirty="0" sz="1800">
                <a:latin typeface="Arial MT"/>
                <a:cs typeface="Arial MT"/>
              </a:rPr>
              <a:t>olimpiadas</a:t>
            </a:r>
            <a:r>
              <a:rPr dirty="0" sz="1800" spc="20">
                <a:latin typeface="Arial MT"/>
                <a:cs typeface="Arial MT"/>
              </a:rPr>
              <a:t>  </a:t>
            </a:r>
            <a:r>
              <a:rPr dirty="0" sz="1800">
                <a:latin typeface="Arial MT"/>
                <a:cs typeface="Arial MT"/>
              </a:rPr>
              <a:t>especiales</a:t>
            </a:r>
            <a:r>
              <a:rPr dirty="0" sz="1800" spc="30">
                <a:latin typeface="Arial MT"/>
                <a:cs typeface="Arial MT"/>
              </a:rPr>
              <a:t>  </a:t>
            </a:r>
            <a:r>
              <a:rPr dirty="0" sz="1800">
                <a:latin typeface="Arial MT"/>
                <a:cs typeface="Arial MT"/>
              </a:rPr>
              <a:t>y</a:t>
            </a:r>
            <a:r>
              <a:rPr dirty="0" sz="1800" spc="5">
                <a:latin typeface="Arial MT"/>
                <a:cs typeface="Arial MT"/>
              </a:rPr>
              <a:t>  </a:t>
            </a:r>
            <a:r>
              <a:rPr dirty="0" sz="1800">
                <a:latin typeface="Arial MT"/>
                <a:cs typeface="Arial MT"/>
              </a:rPr>
              <a:t>al</a:t>
            </a:r>
            <a:r>
              <a:rPr dirty="0" sz="1800" spc="20">
                <a:latin typeface="Arial MT"/>
                <a:cs typeface="Arial MT"/>
              </a:rPr>
              <a:t>  </a:t>
            </a:r>
            <a:r>
              <a:rPr dirty="0" sz="1800">
                <a:latin typeface="Arial MT"/>
                <a:cs typeface="Arial MT"/>
              </a:rPr>
              <a:t>deportista</a:t>
            </a:r>
            <a:r>
              <a:rPr dirty="0" sz="1800" spc="20">
                <a:latin typeface="Arial MT"/>
                <a:cs typeface="Arial MT"/>
              </a:rPr>
              <a:t>  </a:t>
            </a:r>
            <a:r>
              <a:rPr dirty="0" sz="1800">
                <a:latin typeface="Arial MT"/>
                <a:cs typeface="Arial MT"/>
              </a:rPr>
              <a:t>con</a:t>
            </a:r>
            <a:r>
              <a:rPr dirty="0" sz="1800" spc="20">
                <a:latin typeface="Arial MT"/>
                <a:cs typeface="Arial MT"/>
              </a:rPr>
              <a:t>  </a:t>
            </a:r>
            <a:r>
              <a:rPr dirty="0" sz="1800" spc="-10">
                <a:latin typeface="Arial MT"/>
                <a:cs typeface="Arial MT"/>
              </a:rPr>
              <a:t>discapacidad </a:t>
            </a:r>
            <a:r>
              <a:rPr dirty="0" sz="1800">
                <a:latin typeface="Arial MT"/>
                <a:cs typeface="Arial MT"/>
              </a:rPr>
              <a:t>reconocido</a:t>
            </a:r>
            <a:r>
              <a:rPr dirty="0" sz="1800" spc="-4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por</a:t>
            </a:r>
            <a:r>
              <a:rPr dirty="0" sz="1800" spc="-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el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CONADIS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que</a:t>
            </a:r>
            <a:r>
              <a:rPr dirty="0" sz="1800" spc="-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reciben</a:t>
            </a:r>
            <a:r>
              <a:rPr dirty="0" sz="1800" spc="-1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las</a:t>
            </a:r>
            <a:r>
              <a:rPr dirty="0" sz="1800" spc="-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donaciones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o</a:t>
            </a:r>
            <a:r>
              <a:rPr dirty="0" sz="1800" spc="-3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aportes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 spc="-10">
                <a:latin typeface="Arial MT"/>
                <a:cs typeface="Arial MT"/>
              </a:rPr>
              <a:t>señalados.</a:t>
            </a:r>
            <a:endParaRPr sz="1800">
              <a:latin typeface="Arial MT"/>
              <a:cs typeface="Arial MT"/>
            </a:endParaRPr>
          </a:p>
          <a:p>
            <a:pPr algn="just" marL="12700" marR="5715">
              <a:lnSpc>
                <a:spcPct val="100000"/>
              </a:lnSpc>
              <a:spcBef>
                <a:spcPts val="434"/>
              </a:spcBef>
            </a:pPr>
            <a:r>
              <a:rPr dirty="0" sz="1800">
                <a:latin typeface="Arial MT"/>
                <a:cs typeface="Arial MT"/>
              </a:rPr>
              <a:t>El</a:t>
            </a:r>
            <a:r>
              <a:rPr dirty="0" sz="1800" spc="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Beneficiario</a:t>
            </a:r>
            <a:r>
              <a:rPr dirty="0" sz="1800" spc="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Deportivo</a:t>
            </a:r>
            <a:r>
              <a:rPr dirty="0" sz="1800" spc="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deberá</a:t>
            </a:r>
            <a:r>
              <a:rPr dirty="0" sz="1800" spc="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estar</a:t>
            </a:r>
            <a:r>
              <a:rPr dirty="0" sz="1800" spc="1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calificado</a:t>
            </a:r>
            <a:r>
              <a:rPr dirty="0" sz="1800" spc="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por</a:t>
            </a:r>
            <a:r>
              <a:rPr dirty="0" sz="1800" spc="2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la </a:t>
            </a:r>
            <a:r>
              <a:rPr dirty="0" sz="1800" spc="-10">
                <a:latin typeface="Arial MT"/>
                <a:cs typeface="Arial MT"/>
              </a:rPr>
              <a:t>SUNAT </a:t>
            </a:r>
            <a:r>
              <a:rPr dirty="0" sz="1800">
                <a:latin typeface="Arial MT"/>
                <a:cs typeface="Arial MT"/>
              </a:rPr>
              <a:t>como entidad perceptora</a:t>
            </a:r>
            <a:r>
              <a:rPr dirty="0" sz="1800" spc="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</a:t>
            </a:r>
            <a:r>
              <a:rPr dirty="0" sz="1800" spc="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donaciones</a:t>
            </a:r>
            <a:r>
              <a:rPr dirty="0" sz="1800" spc="15">
                <a:latin typeface="Arial MT"/>
                <a:cs typeface="Arial MT"/>
              </a:rPr>
              <a:t> </a:t>
            </a:r>
            <a:r>
              <a:rPr dirty="0" sz="1800" spc="-20">
                <a:latin typeface="Arial MT"/>
                <a:cs typeface="Arial MT"/>
              </a:rPr>
              <a:t>para </a:t>
            </a:r>
            <a:r>
              <a:rPr dirty="0" sz="1800">
                <a:latin typeface="Arial MT"/>
                <a:cs typeface="Arial MT"/>
              </a:rPr>
              <a:t>financiar</a:t>
            </a:r>
            <a:r>
              <a:rPr dirty="0" sz="1800" spc="-4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las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actividades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relacionadas</a:t>
            </a:r>
            <a:r>
              <a:rPr dirty="0" sz="1800" spc="-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con</a:t>
            </a:r>
            <a:r>
              <a:rPr dirty="0" sz="1800" spc="-4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el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 spc="-10">
                <a:latin typeface="Arial MT"/>
                <a:cs typeface="Arial MT"/>
              </a:rPr>
              <a:t>deporte.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42239" rIns="0" bIns="0" rtlCol="0" vert="horz">
            <a:spAutoFit/>
          </a:bodyPr>
          <a:lstStyle/>
          <a:p>
            <a:pPr marL="83820">
              <a:lnSpc>
                <a:spcPct val="100000"/>
              </a:lnSpc>
              <a:spcBef>
                <a:spcPts val="100"/>
              </a:spcBef>
            </a:pPr>
            <a:r>
              <a:rPr dirty="0" sz="3200"/>
              <a:t>Mecenazgo</a:t>
            </a:r>
            <a:r>
              <a:rPr dirty="0" sz="3200" spc="-95"/>
              <a:t> </a:t>
            </a:r>
            <a:r>
              <a:rPr dirty="0" sz="3200" spc="-10"/>
              <a:t>Deportivo</a:t>
            </a:r>
            <a:endParaRPr sz="3200"/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736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/>
              <a:t>La</a:t>
            </a:r>
            <a:r>
              <a:rPr dirty="0" spc="-35"/>
              <a:t> </a:t>
            </a:r>
            <a:r>
              <a:rPr dirty="0"/>
              <a:t>realización</a:t>
            </a:r>
            <a:r>
              <a:rPr dirty="0" spc="-40"/>
              <a:t> </a:t>
            </a:r>
            <a:r>
              <a:rPr dirty="0"/>
              <a:t>de</a:t>
            </a:r>
            <a:r>
              <a:rPr dirty="0" spc="-35"/>
              <a:t> </a:t>
            </a:r>
            <a:r>
              <a:rPr dirty="0"/>
              <a:t>la</a:t>
            </a:r>
            <a:r>
              <a:rPr dirty="0" spc="-20"/>
              <a:t> </a:t>
            </a:r>
            <a:r>
              <a:rPr dirty="0"/>
              <a:t>donación</a:t>
            </a:r>
            <a:r>
              <a:rPr dirty="0" spc="-45"/>
              <a:t> </a:t>
            </a:r>
            <a:r>
              <a:rPr dirty="0"/>
              <a:t>deberá</a:t>
            </a:r>
            <a:r>
              <a:rPr dirty="0" spc="-40"/>
              <a:t> </a:t>
            </a:r>
            <a:r>
              <a:rPr dirty="0"/>
              <a:t>acreditarse</a:t>
            </a:r>
            <a:r>
              <a:rPr dirty="0" spc="-60"/>
              <a:t> </a:t>
            </a:r>
            <a:r>
              <a:rPr dirty="0" spc="-10"/>
              <a:t>mediante:</a:t>
            </a:r>
          </a:p>
          <a:p>
            <a:pPr marL="355600" indent="-342900">
              <a:lnSpc>
                <a:spcPct val="100000"/>
              </a:lnSpc>
              <a:spcBef>
                <a:spcPts val="484"/>
              </a:spcBef>
              <a:buChar char="-"/>
              <a:tabLst>
                <a:tab pos="355600" algn="l"/>
              </a:tabLst>
            </a:pPr>
            <a:r>
              <a:rPr dirty="0"/>
              <a:t>DDJJ</a:t>
            </a:r>
            <a:r>
              <a:rPr dirty="0" spc="-55"/>
              <a:t> </a:t>
            </a:r>
            <a:r>
              <a:rPr dirty="0"/>
              <a:t>emitida</a:t>
            </a:r>
            <a:r>
              <a:rPr dirty="0" spc="-30"/>
              <a:t> </a:t>
            </a:r>
            <a:r>
              <a:rPr dirty="0"/>
              <a:t>por</a:t>
            </a:r>
            <a:r>
              <a:rPr dirty="0" spc="-50"/>
              <a:t> </a:t>
            </a:r>
            <a:r>
              <a:rPr dirty="0"/>
              <a:t>los</a:t>
            </a:r>
            <a:r>
              <a:rPr dirty="0" spc="-40"/>
              <a:t> </a:t>
            </a:r>
            <a:r>
              <a:rPr dirty="0"/>
              <a:t>beneficiarios</a:t>
            </a:r>
            <a:r>
              <a:rPr dirty="0" spc="-45"/>
              <a:t> </a:t>
            </a:r>
            <a:r>
              <a:rPr dirty="0" spc="-10"/>
              <a:t>deportivos.</a:t>
            </a:r>
          </a:p>
          <a:p>
            <a:pPr marL="355600" marR="8890" indent="-343535">
              <a:lnSpc>
                <a:spcPct val="100000"/>
              </a:lnSpc>
              <a:spcBef>
                <a:spcPts val="480"/>
              </a:spcBef>
              <a:buChar char="-"/>
              <a:tabLst>
                <a:tab pos="355600" algn="l"/>
              </a:tabLst>
            </a:pPr>
            <a:r>
              <a:rPr dirty="0"/>
              <a:t>El</a:t>
            </a:r>
            <a:r>
              <a:rPr dirty="0" spc="20"/>
              <a:t> </a:t>
            </a:r>
            <a:r>
              <a:rPr dirty="0"/>
              <a:t>comprobante</a:t>
            </a:r>
            <a:r>
              <a:rPr dirty="0" spc="25"/>
              <a:t> </a:t>
            </a:r>
            <a:r>
              <a:rPr dirty="0"/>
              <a:t>de</a:t>
            </a:r>
            <a:r>
              <a:rPr dirty="0" spc="10"/>
              <a:t> </a:t>
            </a:r>
            <a:r>
              <a:rPr dirty="0"/>
              <a:t>recepción</a:t>
            </a:r>
            <a:r>
              <a:rPr dirty="0" spc="25"/>
              <a:t> </a:t>
            </a:r>
            <a:r>
              <a:rPr dirty="0"/>
              <a:t>de</a:t>
            </a:r>
            <a:r>
              <a:rPr dirty="0" spc="20"/>
              <a:t> </a:t>
            </a:r>
            <a:r>
              <a:rPr dirty="0"/>
              <a:t>donaciones</a:t>
            </a:r>
            <a:r>
              <a:rPr dirty="0" spc="30"/>
              <a:t> </a:t>
            </a:r>
            <a:r>
              <a:rPr dirty="0"/>
              <a:t>y/o</a:t>
            </a:r>
            <a:r>
              <a:rPr dirty="0" spc="20"/>
              <a:t> </a:t>
            </a:r>
            <a:r>
              <a:rPr dirty="0"/>
              <a:t>aportes</a:t>
            </a:r>
            <a:r>
              <a:rPr dirty="0" spc="15"/>
              <a:t> </a:t>
            </a:r>
            <a:r>
              <a:rPr dirty="0"/>
              <a:t>emitidos por</a:t>
            </a:r>
            <a:r>
              <a:rPr dirty="0" spc="15"/>
              <a:t> </a:t>
            </a:r>
            <a:r>
              <a:rPr dirty="0"/>
              <a:t>la</a:t>
            </a:r>
            <a:r>
              <a:rPr dirty="0" spc="20"/>
              <a:t> </a:t>
            </a:r>
            <a:r>
              <a:rPr dirty="0"/>
              <a:t>entidad</a:t>
            </a:r>
            <a:r>
              <a:rPr dirty="0" spc="10"/>
              <a:t> </a:t>
            </a:r>
            <a:r>
              <a:rPr dirty="0"/>
              <a:t>perceptora</a:t>
            </a:r>
            <a:r>
              <a:rPr dirty="0" spc="20"/>
              <a:t> </a:t>
            </a:r>
            <a:r>
              <a:rPr dirty="0" spc="-25"/>
              <a:t>de </a:t>
            </a:r>
            <a:r>
              <a:rPr dirty="0" spc="-10"/>
              <a:t>donaciones.</a:t>
            </a:r>
          </a:p>
          <a:p>
            <a:pPr>
              <a:lnSpc>
                <a:spcPct val="100000"/>
              </a:lnSpc>
              <a:spcBef>
                <a:spcPts val="1060"/>
              </a:spcBef>
            </a:p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5600" algn="l"/>
              </a:tabLst>
            </a:pPr>
            <a:r>
              <a:rPr dirty="0" b="1">
                <a:latin typeface="Arial"/>
                <a:cs typeface="Arial"/>
              </a:rPr>
              <a:t>Incentivo</a:t>
            </a:r>
            <a:r>
              <a:rPr dirty="0" spc="-85" b="1">
                <a:latin typeface="Arial"/>
                <a:cs typeface="Arial"/>
              </a:rPr>
              <a:t> </a:t>
            </a:r>
            <a:r>
              <a:rPr dirty="0" spc="-10" b="1">
                <a:latin typeface="Arial"/>
                <a:cs typeface="Arial"/>
              </a:rPr>
              <a:t>tributario.-</a:t>
            </a:r>
          </a:p>
          <a:p>
            <a:pPr algn="just" marL="12700" marR="5080">
              <a:lnSpc>
                <a:spcPct val="100000"/>
              </a:lnSpc>
              <a:spcBef>
                <a:spcPts val="480"/>
              </a:spcBef>
            </a:pPr>
            <a:r>
              <a:rPr dirty="0"/>
              <a:t>Permite</a:t>
            </a:r>
            <a:r>
              <a:rPr dirty="0" spc="285"/>
              <a:t> </a:t>
            </a:r>
            <a:r>
              <a:rPr dirty="0"/>
              <a:t>la</a:t>
            </a:r>
            <a:r>
              <a:rPr dirty="0" spc="290"/>
              <a:t> </a:t>
            </a:r>
            <a:r>
              <a:rPr dirty="0"/>
              <a:t>deducción</a:t>
            </a:r>
            <a:r>
              <a:rPr dirty="0" spc="290"/>
              <a:t> </a:t>
            </a:r>
            <a:r>
              <a:rPr dirty="0"/>
              <a:t>como</a:t>
            </a:r>
            <a:r>
              <a:rPr dirty="0" spc="295"/>
              <a:t> </a:t>
            </a:r>
            <a:r>
              <a:rPr dirty="0"/>
              <a:t>gasto</a:t>
            </a:r>
            <a:r>
              <a:rPr dirty="0" spc="300"/>
              <a:t> </a:t>
            </a:r>
            <a:r>
              <a:rPr dirty="0"/>
              <a:t>de</a:t>
            </a:r>
            <a:r>
              <a:rPr dirty="0" spc="290"/>
              <a:t> </a:t>
            </a:r>
            <a:r>
              <a:rPr dirty="0"/>
              <a:t>las</a:t>
            </a:r>
            <a:r>
              <a:rPr dirty="0" spc="305"/>
              <a:t> </a:t>
            </a:r>
            <a:r>
              <a:rPr dirty="0"/>
              <a:t>donaciones</a:t>
            </a:r>
            <a:r>
              <a:rPr dirty="0" spc="290"/>
              <a:t> </a:t>
            </a:r>
            <a:r>
              <a:rPr dirty="0"/>
              <a:t>o</a:t>
            </a:r>
            <a:r>
              <a:rPr dirty="0" spc="295"/>
              <a:t> </a:t>
            </a:r>
            <a:r>
              <a:rPr dirty="0"/>
              <a:t>aportes</a:t>
            </a:r>
            <a:r>
              <a:rPr dirty="0" spc="305"/>
              <a:t> </a:t>
            </a:r>
            <a:r>
              <a:rPr dirty="0"/>
              <a:t>efectuados</a:t>
            </a:r>
            <a:r>
              <a:rPr dirty="0" spc="290"/>
              <a:t> </a:t>
            </a:r>
            <a:r>
              <a:rPr dirty="0"/>
              <a:t>por</a:t>
            </a:r>
            <a:r>
              <a:rPr dirty="0" spc="305"/>
              <a:t> </a:t>
            </a:r>
            <a:r>
              <a:rPr dirty="0"/>
              <a:t>los</a:t>
            </a:r>
            <a:r>
              <a:rPr dirty="0" spc="290"/>
              <a:t> </a:t>
            </a:r>
            <a:r>
              <a:rPr dirty="0"/>
              <a:t>mecenas</a:t>
            </a:r>
            <a:r>
              <a:rPr dirty="0" spc="305"/>
              <a:t> </a:t>
            </a:r>
            <a:r>
              <a:rPr dirty="0" spc="-50"/>
              <a:t>o </a:t>
            </a:r>
            <a:r>
              <a:rPr dirty="0"/>
              <a:t>patrocinadores</a:t>
            </a:r>
            <a:r>
              <a:rPr dirty="0" spc="180"/>
              <a:t> </a:t>
            </a:r>
            <a:r>
              <a:rPr dirty="0"/>
              <a:t>deportivos</a:t>
            </a:r>
            <a:r>
              <a:rPr dirty="0" spc="210"/>
              <a:t> </a:t>
            </a:r>
            <a:r>
              <a:rPr dirty="0"/>
              <a:t>hasta</a:t>
            </a:r>
            <a:r>
              <a:rPr dirty="0" spc="204"/>
              <a:t> </a:t>
            </a:r>
            <a:r>
              <a:rPr dirty="0"/>
              <a:t>el</a:t>
            </a:r>
            <a:r>
              <a:rPr dirty="0" spc="200"/>
              <a:t> </a:t>
            </a:r>
            <a:r>
              <a:rPr dirty="0"/>
              <a:t>10%</a:t>
            </a:r>
            <a:r>
              <a:rPr dirty="0" spc="180"/>
              <a:t> </a:t>
            </a:r>
            <a:r>
              <a:rPr dirty="0"/>
              <a:t>(diez</a:t>
            </a:r>
            <a:r>
              <a:rPr dirty="0" spc="210"/>
              <a:t> </a:t>
            </a:r>
            <a:r>
              <a:rPr dirty="0"/>
              <a:t>por</a:t>
            </a:r>
            <a:r>
              <a:rPr dirty="0" spc="195"/>
              <a:t> </a:t>
            </a:r>
            <a:r>
              <a:rPr dirty="0"/>
              <a:t>ciento)</a:t>
            </a:r>
            <a:r>
              <a:rPr dirty="0" spc="204"/>
              <a:t> </a:t>
            </a:r>
            <a:r>
              <a:rPr dirty="0"/>
              <a:t>de</a:t>
            </a:r>
            <a:r>
              <a:rPr dirty="0" spc="204"/>
              <a:t> </a:t>
            </a:r>
            <a:r>
              <a:rPr dirty="0"/>
              <a:t>la</a:t>
            </a:r>
            <a:r>
              <a:rPr dirty="0" spc="200"/>
              <a:t> </a:t>
            </a:r>
            <a:r>
              <a:rPr dirty="0"/>
              <a:t>renta</a:t>
            </a:r>
            <a:r>
              <a:rPr dirty="0" spc="200"/>
              <a:t> </a:t>
            </a:r>
            <a:r>
              <a:rPr dirty="0"/>
              <a:t>neta</a:t>
            </a:r>
            <a:r>
              <a:rPr dirty="0" spc="204"/>
              <a:t> </a:t>
            </a:r>
            <a:r>
              <a:rPr dirty="0"/>
              <a:t>de</a:t>
            </a:r>
            <a:r>
              <a:rPr dirty="0" spc="204"/>
              <a:t> </a:t>
            </a:r>
            <a:r>
              <a:rPr dirty="0"/>
              <a:t>trabajo</a:t>
            </a:r>
            <a:r>
              <a:rPr dirty="0" spc="204"/>
              <a:t> </a:t>
            </a:r>
            <a:r>
              <a:rPr dirty="0"/>
              <a:t>y</a:t>
            </a:r>
            <a:r>
              <a:rPr dirty="0" spc="195"/>
              <a:t> </a:t>
            </a:r>
            <a:r>
              <a:rPr dirty="0"/>
              <a:t>renta</a:t>
            </a:r>
            <a:r>
              <a:rPr dirty="0" spc="204"/>
              <a:t> </a:t>
            </a:r>
            <a:r>
              <a:rPr dirty="0" spc="-25"/>
              <a:t>de </a:t>
            </a:r>
            <a:r>
              <a:rPr dirty="0"/>
              <a:t>fuente</a:t>
            </a:r>
            <a:r>
              <a:rPr dirty="0" spc="-50"/>
              <a:t> </a:t>
            </a:r>
            <a:r>
              <a:rPr dirty="0" spc="-10"/>
              <a:t>extranjera.</a:t>
            </a:r>
          </a:p>
          <a:p>
            <a:pPr>
              <a:lnSpc>
                <a:spcPct val="100000"/>
              </a:lnSpc>
              <a:spcBef>
                <a:spcPts val="1065"/>
              </a:spcBef>
            </a:p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5600" algn="l"/>
              </a:tabLst>
            </a:pPr>
            <a:r>
              <a:rPr dirty="0" spc="-10" b="1">
                <a:latin typeface="Arial"/>
                <a:cs typeface="Arial"/>
              </a:rPr>
              <a:t>Prohibición.-</a:t>
            </a:r>
          </a:p>
          <a:p>
            <a:pPr algn="just" marL="82550">
              <a:lnSpc>
                <a:spcPct val="100000"/>
              </a:lnSpc>
              <a:spcBef>
                <a:spcPts val="480"/>
              </a:spcBef>
            </a:pPr>
            <a:r>
              <a:rPr dirty="0"/>
              <a:t>No</a:t>
            </a:r>
            <a:r>
              <a:rPr dirty="0" spc="100"/>
              <a:t> </a:t>
            </a:r>
            <a:r>
              <a:rPr dirty="0"/>
              <a:t>puede</a:t>
            </a:r>
            <a:r>
              <a:rPr dirty="0" spc="105"/>
              <a:t> </a:t>
            </a:r>
            <a:r>
              <a:rPr dirty="0"/>
              <a:t>financiarse</a:t>
            </a:r>
            <a:r>
              <a:rPr dirty="0" spc="100"/>
              <a:t> </a:t>
            </a:r>
            <a:r>
              <a:rPr dirty="0"/>
              <a:t>actividades</a:t>
            </a:r>
            <a:r>
              <a:rPr dirty="0" spc="95"/>
              <a:t> </a:t>
            </a:r>
            <a:r>
              <a:rPr dirty="0"/>
              <a:t>cuando</a:t>
            </a:r>
            <a:r>
              <a:rPr dirty="0" spc="105"/>
              <a:t> </a:t>
            </a:r>
            <a:r>
              <a:rPr dirty="0"/>
              <a:t>el</a:t>
            </a:r>
            <a:r>
              <a:rPr dirty="0" spc="85"/>
              <a:t> </a:t>
            </a:r>
            <a:r>
              <a:rPr dirty="0"/>
              <a:t>beneficiario</a:t>
            </a:r>
            <a:r>
              <a:rPr dirty="0" spc="90"/>
              <a:t> </a:t>
            </a:r>
            <a:r>
              <a:rPr dirty="0"/>
              <a:t>tenga</a:t>
            </a:r>
            <a:r>
              <a:rPr dirty="0" spc="95"/>
              <a:t> </a:t>
            </a:r>
            <a:r>
              <a:rPr dirty="0"/>
              <a:t>parentesco</a:t>
            </a:r>
            <a:r>
              <a:rPr dirty="0" spc="95"/>
              <a:t> </a:t>
            </a:r>
            <a:r>
              <a:rPr dirty="0"/>
              <a:t>hasta</a:t>
            </a:r>
            <a:r>
              <a:rPr dirty="0" spc="105"/>
              <a:t> </a:t>
            </a:r>
            <a:r>
              <a:rPr dirty="0"/>
              <a:t>el</a:t>
            </a:r>
            <a:r>
              <a:rPr dirty="0" spc="90"/>
              <a:t> </a:t>
            </a:r>
            <a:r>
              <a:rPr dirty="0"/>
              <a:t>cuarto</a:t>
            </a:r>
            <a:r>
              <a:rPr dirty="0" spc="105"/>
              <a:t> </a:t>
            </a:r>
            <a:r>
              <a:rPr dirty="0" spc="-10"/>
              <a:t>grado</a:t>
            </a:r>
          </a:p>
          <a:p>
            <a:pPr algn="just" marL="12700">
              <a:lnSpc>
                <a:spcPct val="100000"/>
              </a:lnSpc>
            </a:pPr>
            <a:r>
              <a:rPr dirty="0"/>
              <a:t>de</a:t>
            </a:r>
            <a:r>
              <a:rPr dirty="0" spc="-30"/>
              <a:t> </a:t>
            </a:r>
            <a:r>
              <a:rPr dirty="0"/>
              <a:t>consanguinidad</a:t>
            </a:r>
            <a:r>
              <a:rPr dirty="0" spc="-50"/>
              <a:t> </a:t>
            </a:r>
            <a:r>
              <a:rPr dirty="0"/>
              <a:t>o</a:t>
            </a:r>
            <a:r>
              <a:rPr dirty="0" spc="-25"/>
              <a:t> </a:t>
            </a:r>
            <a:r>
              <a:rPr dirty="0"/>
              <a:t>hasta</a:t>
            </a:r>
            <a:r>
              <a:rPr dirty="0" spc="-35"/>
              <a:t> </a:t>
            </a:r>
            <a:r>
              <a:rPr dirty="0"/>
              <a:t>el</a:t>
            </a:r>
            <a:r>
              <a:rPr dirty="0" spc="-20"/>
              <a:t> </a:t>
            </a:r>
            <a:r>
              <a:rPr dirty="0"/>
              <a:t>segundo</a:t>
            </a:r>
            <a:r>
              <a:rPr dirty="0" spc="-45"/>
              <a:t> </a:t>
            </a:r>
            <a:r>
              <a:rPr dirty="0"/>
              <a:t>grado</a:t>
            </a:r>
            <a:r>
              <a:rPr dirty="0" spc="-35"/>
              <a:t> </a:t>
            </a:r>
            <a:r>
              <a:rPr dirty="0"/>
              <a:t>de</a:t>
            </a:r>
            <a:r>
              <a:rPr dirty="0" spc="-25"/>
              <a:t> </a:t>
            </a:r>
            <a:r>
              <a:rPr dirty="0"/>
              <a:t>afinidad</a:t>
            </a:r>
            <a:r>
              <a:rPr dirty="0" spc="-30"/>
              <a:t> </a:t>
            </a:r>
            <a:r>
              <a:rPr dirty="0"/>
              <a:t>con</a:t>
            </a:r>
            <a:r>
              <a:rPr dirty="0" spc="-30"/>
              <a:t> </a:t>
            </a:r>
            <a:r>
              <a:rPr dirty="0"/>
              <a:t>el</a:t>
            </a:r>
            <a:r>
              <a:rPr dirty="0" spc="-15"/>
              <a:t> </a:t>
            </a:r>
            <a:r>
              <a:rPr dirty="0"/>
              <a:t>mecenas</a:t>
            </a:r>
            <a:r>
              <a:rPr dirty="0" spc="-45"/>
              <a:t> </a:t>
            </a:r>
            <a:r>
              <a:rPr dirty="0"/>
              <a:t>o</a:t>
            </a:r>
            <a:r>
              <a:rPr dirty="0" spc="-25"/>
              <a:t> </a:t>
            </a:r>
            <a:r>
              <a:rPr dirty="0" spc="-10"/>
              <a:t>patrocinador.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42239" rIns="0" bIns="0" rtlCol="0" vert="horz">
            <a:spAutoFit/>
          </a:bodyPr>
          <a:lstStyle/>
          <a:p>
            <a:pPr marL="83820">
              <a:lnSpc>
                <a:spcPct val="100000"/>
              </a:lnSpc>
              <a:spcBef>
                <a:spcPts val="100"/>
              </a:spcBef>
            </a:pPr>
            <a:r>
              <a:rPr dirty="0" sz="3200"/>
              <a:t>Desastres</a:t>
            </a:r>
            <a:r>
              <a:rPr dirty="0" sz="3200" spc="-35"/>
              <a:t> </a:t>
            </a:r>
            <a:r>
              <a:rPr dirty="0" sz="3200" spc="-10"/>
              <a:t>Naturales</a:t>
            </a:r>
            <a:endParaRPr sz="3200"/>
          </a:p>
        </p:txBody>
      </p:sp>
      <p:sp>
        <p:nvSpPr>
          <p:cNvPr id="3" name="object 3" descr=""/>
          <p:cNvSpPr txBox="1"/>
          <p:nvPr/>
        </p:nvSpPr>
        <p:spPr>
          <a:xfrm>
            <a:off x="605739" y="1522831"/>
            <a:ext cx="11056620" cy="350139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2000" spc="-10">
                <a:solidFill>
                  <a:srgbClr val="006FC0"/>
                </a:solidFill>
                <a:latin typeface="Arial MT"/>
                <a:cs typeface="Arial MT"/>
              </a:rPr>
              <a:t>B.-</a:t>
            </a:r>
            <a:r>
              <a:rPr dirty="0" sz="2000">
                <a:solidFill>
                  <a:srgbClr val="006FC0"/>
                </a:solidFill>
                <a:latin typeface="Arial MT"/>
                <a:cs typeface="Arial MT"/>
              </a:rPr>
              <a:t>Desastres</a:t>
            </a:r>
            <a:r>
              <a:rPr dirty="0" sz="2000" spc="-6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6FC0"/>
                </a:solidFill>
                <a:latin typeface="Arial MT"/>
                <a:cs typeface="Arial MT"/>
              </a:rPr>
              <a:t>Naturales</a:t>
            </a:r>
            <a:r>
              <a:rPr dirty="0" sz="2000" spc="-3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6FC0"/>
                </a:solidFill>
                <a:latin typeface="Arial MT"/>
                <a:cs typeface="Arial MT"/>
              </a:rPr>
              <a:t>-Ley</a:t>
            </a:r>
            <a:r>
              <a:rPr dirty="0" sz="2000" spc="-35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6FC0"/>
                </a:solidFill>
                <a:latin typeface="Arial MT"/>
                <a:cs typeface="Arial MT"/>
              </a:rPr>
              <a:t>30498</a:t>
            </a:r>
            <a:r>
              <a:rPr dirty="0" sz="2000" spc="-45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6FC0"/>
                </a:solidFill>
                <a:latin typeface="Arial MT"/>
                <a:cs typeface="Arial MT"/>
              </a:rPr>
              <a:t>y</a:t>
            </a:r>
            <a:r>
              <a:rPr dirty="0" sz="2000" spc="-3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6FC0"/>
                </a:solidFill>
                <a:latin typeface="Arial MT"/>
                <a:cs typeface="Arial MT"/>
              </a:rPr>
              <a:t>Reglamento</a:t>
            </a:r>
            <a:r>
              <a:rPr dirty="0" sz="2000" spc="-45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6FC0"/>
                </a:solidFill>
                <a:latin typeface="Arial MT"/>
                <a:cs typeface="Arial MT"/>
              </a:rPr>
              <a:t>(D.S</a:t>
            </a:r>
            <a:r>
              <a:rPr dirty="0" sz="2000" spc="-45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6FC0"/>
                </a:solidFill>
                <a:latin typeface="Arial MT"/>
                <a:cs typeface="Arial MT"/>
              </a:rPr>
              <a:t>No</a:t>
            </a:r>
            <a:r>
              <a:rPr dirty="0" sz="2000" spc="-3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6FC0"/>
                </a:solidFill>
                <a:latin typeface="Arial MT"/>
                <a:cs typeface="Arial MT"/>
              </a:rPr>
              <a:t>055-2017-</a:t>
            </a:r>
            <a:r>
              <a:rPr dirty="0" sz="2000" spc="-25">
                <a:solidFill>
                  <a:srgbClr val="006FC0"/>
                </a:solidFill>
                <a:latin typeface="Arial MT"/>
                <a:cs typeface="Arial MT"/>
              </a:rPr>
              <a:t>EF)</a:t>
            </a: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Arial MT"/>
                <a:cs typeface="Arial MT"/>
              </a:rPr>
              <a:t>Esta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ley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establece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el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marco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normativo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que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facilita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y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promueve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la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donación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alimentos,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así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 spc="-20">
                <a:latin typeface="Arial MT"/>
                <a:cs typeface="Arial MT"/>
              </a:rPr>
              <a:t>como</a:t>
            </a: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Arial MT"/>
                <a:cs typeface="Arial MT"/>
              </a:rPr>
              <a:t>la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donación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para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casos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desastres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naturales:</a:t>
            </a:r>
            <a:endParaRPr sz="2000">
              <a:latin typeface="Arial MT"/>
              <a:cs typeface="Arial MT"/>
            </a:endParaRPr>
          </a:p>
          <a:p>
            <a:pPr marL="355600" marR="490220" indent="-343535">
              <a:lnSpc>
                <a:spcPct val="100000"/>
              </a:lnSpc>
              <a:spcBef>
                <a:spcPts val="480"/>
              </a:spcBef>
              <a:buChar char="•"/>
              <a:tabLst>
                <a:tab pos="355600" algn="l"/>
              </a:tabLst>
            </a:pPr>
            <a:r>
              <a:rPr dirty="0" sz="2000">
                <a:latin typeface="Arial MT"/>
                <a:cs typeface="Arial MT"/>
              </a:rPr>
              <a:t>Las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donaciones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y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los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servicios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gratuitos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para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atender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la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población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afectada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25">
                <a:latin typeface="Arial MT"/>
                <a:cs typeface="Arial MT"/>
              </a:rPr>
              <a:t> las </a:t>
            </a:r>
            <a:r>
              <a:rPr dirty="0" sz="2000">
                <a:latin typeface="Arial MT"/>
                <a:cs typeface="Arial MT"/>
              </a:rPr>
              <a:t>localidades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declaradas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en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estado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emergencia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por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desastres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producidos</a:t>
            </a:r>
            <a:r>
              <a:rPr dirty="0" sz="2000" spc="-5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por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fenómenos </a:t>
            </a:r>
            <a:r>
              <a:rPr dirty="0" sz="2000">
                <a:latin typeface="Arial MT"/>
                <a:cs typeface="Arial MT"/>
              </a:rPr>
              <a:t>naturales,</a:t>
            </a:r>
            <a:r>
              <a:rPr dirty="0" sz="2000" spc="-7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siendo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aplicable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durante</a:t>
            </a:r>
            <a:r>
              <a:rPr dirty="0" sz="2000" spc="-6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el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plazo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dicho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estado</a:t>
            </a:r>
            <a:r>
              <a:rPr dirty="0" sz="2000" spc="-5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emergencia</a:t>
            </a:r>
            <a:r>
              <a:rPr dirty="0" sz="2400" spc="-10">
                <a:latin typeface="Arial MT"/>
                <a:cs typeface="Arial MT"/>
              </a:rPr>
              <a:t>.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60"/>
              </a:spcBef>
            </a:pP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000" spc="-10" b="1">
                <a:latin typeface="Arial"/>
                <a:cs typeface="Arial"/>
              </a:rPr>
              <a:t>Definiciones: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b="1">
                <a:latin typeface="Arial"/>
                <a:cs typeface="Arial"/>
              </a:rPr>
              <a:t>Entidad</a:t>
            </a:r>
            <a:r>
              <a:rPr dirty="0" sz="2000" spc="-4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Perceptora.-</a:t>
            </a:r>
            <a:r>
              <a:rPr dirty="0" sz="2000" spc="-60" b="1">
                <a:latin typeface="Arial"/>
                <a:cs typeface="Arial"/>
              </a:rPr>
              <a:t> </a:t>
            </a:r>
            <a:r>
              <a:rPr dirty="0" sz="2000">
                <a:latin typeface="Arial MT"/>
                <a:cs typeface="Arial MT"/>
              </a:rPr>
              <a:t>Organización</a:t>
            </a:r>
            <a:r>
              <a:rPr dirty="0" sz="2000" spc="-6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pública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privada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sin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fines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lucro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calificada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como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entidad</a:t>
            </a: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Arial MT"/>
                <a:cs typeface="Arial MT"/>
              </a:rPr>
              <a:t>perceptora</a:t>
            </a:r>
            <a:r>
              <a:rPr dirty="0" sz="2000" spc="-5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donaciones.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42239" rIns="0" bIns="0" rtlCol="0" vert="horz">
            <a:spAutoFit/>
          </a:bodyPr>
          <a:lstStyle/>
          <a:p>
            <a:pPr marL="83820">
              <a:lnSpc>
                <a:spcPct val="100000"/>
              </a:lnSpc>
              <a:spcBef>
                <a:spcPts val="100"/>
              </a:spcBef>
            </a:pPr>
            <a:r>
              <a:rPr dirty="0" sz="3200"/>
              <a:t>Desastres</a:t>
            </a:r>
            <a:r>
              <a:rPr dirty="0" sz="3200" spc="-35"/>
              <a:t> </a:t>
            </a:r>
            <a:r>
              <a:rPr dirty="0" sz="3200" spc="-10"/>
              <a:t>Naturales</a:t>
            </a:r>
            <a:endParaRPr sz="3200"/>
          </a:p>
        </p:txBody>
      </p:sp>
      <p:sp>
        <p:nvSpPr>
          <p:cNvPr id="3" name="object 3" descr=""/>
          <p:cNvSpPr txBox="1"/>
          <p:nvPr/>
        </p:nvSpPr>
        <p:spPr>
          <a:xfrm>
            <a:off x="605739" y="1798777"/>
            <a:ext cx="10966450" cy="37458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latin typeface="Arial"/>
                <a:cs typeface="Arial"/>
              </a:rPr>
              <a:t>Donante.-</a:t>
            </a:r>
            <a:r>
              <a:rPr dirty="0" sz="2000" spc="-45" b="1">
                <a:latin typeface="Arial"/>
                <a:cs typeface="Arial"/>
              </a:rPr>
              <a:t> </a:t>
            </a:r>
            <a:r>
              <a:rPr dirty="0" sz="2000" spc="-50">
                <a:latin typeface="Arial MT"/>
                <a:cs typeface="Arial MT"/>
              </a:rPr>
              <a:t>Toda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persona</a:t>
            </a:r>
            <a:r>
              <a:rPr dirty="0" sz="2000" spc="-5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jurídica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natural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que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efectúe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la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donación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alimentos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las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entidades</a:t>
            </a: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2000" spc="-10">
                <a:latin typeface="Arial MT"/>
                <a:cs typeface="Arial MT"/>
              </a:rPr>
              <a:t>perceptoras.</a:t>
            </a: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b="1">
                <a:latin typeface="Arial"/>
                <a:cs typeface="Arial"/>
              </a:rPr>
              <a:t>Beneficiario.-</a:t>
            </a:r>
            <a:r>
              <a:rPr dirty="0" sz="2000" spc="-85" b="1">
                <a:latin typeface="Arial"/>
                <a:cs typeface="Arial"/>
              </a:rPr>
              <a:t> </a:t>
            </a:r>
            <a:r>
              <a:rPr dirty="0" sz="2000" spc="-45">
                <a:latin typeface="Arial MT"/>
                <a:cs typeface="Arial MT"/>
              </a:rPr>
              <a:t>Toda </a:t>
            </a:r>
            <a:r>
              <a:rPr dirty="0" sz="2000">
                <a:latin typeface="Arial MT"/>
                <a:cs typeface="Arial MT"/>
              </a:rPr>
              <a:t>persona</a:t>
            </a:r>
            <a:r>
              <a:rPr dirty="0" sz="2000" spc="-7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que</a:t>
            </a:r>
            <a:r>
              <a:rPr dirty="0" sz="2000" spc="-6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reciba</a:t>
            </a:r>
            <a:r>
              <a:rPr dirty="0" sz="2000" spc="-6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la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alimentación</a:t>
            </a:r>
            <a:r>
              <a:rPr dirty="0" sz="2000" spc="-55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gratuita.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65"/>
              </a:spcBef>
            </a:pP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Arial MT"/>
                <a:cs typeface="Arial MT"/>
              </a:rPr>
              <a:t>La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realización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la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donación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se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acreditará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mediante:</a:t>
            </a:r>
            <a:endParaRPr sz="2000">
              <a:latin typeface="Arial MT"/>
              <a:cs typeface="Arial MT"/>
            </a:endParaRPr>
          </a:p>
          <a:p>
            <a:pPr marL="355600" marR="103505" indent="-343535">
              <a:lnSpc>
                <a:spcPct val="100000"/>
              </a:lnSpc>
              <a:spcBef>
                <a:spcPts val="480"/>
              </a:spcBef>
              <a:buChar char="-"/>
              <a:tabLst>
                <a:tab pos="355600" algn="l"/>
              </a:tabLst>
            </a:pPr>
            <a:r>
              <a:rPr dirty="0" sz="2000">
                <a:latin typeface="Arial MT"/>
                <a:cs typeface="Arial MT"/>
              </a:rPr>
              <a:t>El</a:t>
            </a:r>
            <a:r>
              <a:rPr dirty="0" sz="2000" spc="-1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Acta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entrega</a:t>
            </a:r>
            <a:r>
              <a:rPr dirty="0" sz="2000" spc="-5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y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recepción</a:t>
            </a:r>
            <a:r>
              <a:rPr dirty="0" sz="2000" spc="-6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los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alimentos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donados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y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copia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autenticada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la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resolución </a:t>
            </a:r>
            <a:r>
              <a:rPr dirty="0" sz="2000">
                <a:latin typeface="Arial MT"/>
                <a:cs typeface="Arial MT"/>
              </a:rPr>
              <a:t>que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acredita</a:t>
            </a:r>
            <a:r>
              <a:rPr dirty="0" sz="2000" spc="-6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la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misma,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tratándose</a:t>
            </a:r>
            <a:r>
              <a:rPr dirty="0" sz="2000" spc="-7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entidades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y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dependencias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del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sector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público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nacional.</a:t>
            </a:r>
            <a:endParaRPr sz="20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har char="-"/>
              <a:tabLst>
                <a:tab pos="355600" algn="l"/>
              </a:tabLst>
            </a:pPr>
            <a:r>
              <a:rPr dirty="0" sz="2000">
                <a:latin typeface="Arial MT"/>
                <a:cs typeface="Arial MT"/>
              </a:rPr>
              <a:t>Declaración</a:t>
            </a:r>
            <a:r>
              <a:rPr dirty="0" sz="2000" spc="-6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emitida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por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las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organizaciones</a:t>
            </a:r>
            <a:r>
              <a:rPr dirty="0" sz="2000" spc="-5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internacionales</a:t>
            </a:r>
            <a:r>
              <a:rPr dirty="0" sz="2000" spc="-5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indicando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el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destino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los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bienes</a:t>
            </a:r>
            <a:endParaRPr sz="2000">
              <a:latin typeface="Arial MT"/>
              <a:cs typeface="Arial MT"/>
            </a:endParaRPr>
          </a:p>
          <a:p>
            <a:pPr marL="355600">
              <a:lnSpc>
                <a:spcPct val="100000"/>
              </a:lnSpc>
            </a:pPr>
            <a:r>
              <a:rPr dirty="0" sz="2000">
                <a:latin typeface="Arial MT"/>
                <a:cs typeface="Arial MT"/>
              </a:rPr>
              <a:t>o </a:t>
            </a:r>
            <a:r>
              <a:rPr dirty="0" sz="2000" spc="-10">
                <a:latin typeface="Arial MT"/>
                <a:cs typeface="Arial MT"/>
              </a:rPr>
              <a:t>servicios.</a:t>
            </a:r>
            <a:endParaRPr sz="2000">
              <a:latin typeface="Arial MT"/>
              <a:cs typeface="Arial MT"/>
            </a:endParaRPr>
          </a:p>
          <a:p>
            <a:pPr marL="355600" marR="5080" indent="-343535">
              <a:lnSpc>
                <a:spcPct val="100000"/>
              </a:lnSpc>
              <a:spcBef>
                <a:spcPts val="480"/>
              </a:spcBef>
              <a:buChar char="-"/>
              <a:tabLst>
                <a:tab pos="355600" algn="l"/>
              </a:tabLst>
            </a:pPr>
            <a:r>
              <a:rPr dirty="0" sz="2000">
                <a:latin typeface="Arial MT"/>
                <a:cs typeface="Arial MT"/>
              </a:rPr>
              <a:t>“Comprobante</a:t>
            </a:r>
            <a:r>
              <a:rPr dirty="0" sz="2000" spc="-7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Recepción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Donaciones”,</a:t>
            </a:r>
            <a:r>
              <a:rPr dirty="0" sz="2000" spc="-6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tratándose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las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demás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entidades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perceptoras </a:t>
            </a:r>
            <a:r>
              <a:rPr dirty="0" sz="2000">
                <a:latin typeface="Arial MT"/>
                <a:cs typeface="Arial MT"/>
              </a:rPr>
              <a:t>de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donaciones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autorizadas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por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la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SUNAT.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0578" rIns="0" bIns="0" rtlCol="0" vert="horz">
            <a:spAutoFit/>
          </a:bodyPr>
          <a:lstStyle/>
          <a:p>
            <a:pPr marL="446405" marR="5080" indent="-99695">
              <a:lnSpc>
                <a:spcPct val="100000"/>
              </a:lnSpc>
              <a:spcBef>
                <a:spcPts val="95"/>
              </a:spcBef>
            </a:pPr>
            <a:r>
              <a:rPr dirty="0"/>
              <a:t>Declaración</a:t>
            </a:r>
            <a:r>
              <a:rPr dirty="0" spc="-85"/>
              <a:t> </a:t>
            </a:r>
            <a:r>
              <a:rPr dirty="0"/>
              <a:t>de</a:t>
            </a:r>
            <a:r>
              <a:rPr dirty="0" spc="-95"/>
              <a:t> </a:t>
            </a:r>
            <a:r>
              <a:rPr dirty="0"/>
              <a:t>Donaciones,</a:t>
            </a:r>
            <a:r>
              <a:rPr dirty="0" spc="-90"/>
              <a:t> </a:t>
            </a:r>
            <a:r>
              <a:rPr dirty="0"/>
              <a:t>Servicios</a:t>
            </a:r>
            <a:r>
              <a:rPr dirty="0" spc="-95"/>
              <a:t> </a:t>
            </a:r>
            <a:r>
              <a:rPr dirty="0" spc="-10"/>
              <a:t>gratuitos </a:t>
            </a:r>
            <a:r>
              <a:rPr dirty="0"/>
              <a:t>y/o</a:t>
            </a:r>
            <a:r>
              <a:rPr dirty="0" spc="-180"/>
              <a:t> </a:t>
            </a:r>
            <a:r>
              <a:rPr dirty="0" spc="-10"/>
              <a:t>Aportes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05739" y="1656079"/>
            <a:ext cx="10979150" cy="46355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Arial MT"/>
                <a:cs typeface="Arial MT"/>
              </a:rPr>
              <a:t>Las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donaciones,</a:t>
            </a:r>
            <a:r>
              <a:rPr dirty="0" sz="1800" spc="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servicios</a:t>
            </a:r>
            <a:r>
              <a:rPr dirty="0" sz="1800" spc="-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gratuitos</a:t>
            </a:r>
            <a:r>
              <a:rPr dirty="0" sz="1800" spc="-1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y/o</a:t>
            </a:r>
            <a:r>
              <a:rPr dirty="0" sz="1800" spc="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aportes,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tales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como: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mecenazgo deportivo</a:t>
            </a:r>
            <a:r>
              <a:rPr dirty="0" sz="1800" spc="-1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(Ley</a:t>
            </a:r>
            <a:r>
              <a:rPr dirty="0" sz="1800" spc="-1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30479),</a:t>
            </a:r>
            <a:r>
              <a:rPr dirty="0" sz="1800" spc="-5">
                <a:latin typeface="Arial MT"/>
                <a:cs typeface="Arial MT"/>
              </a:rPr>
              <a:t> </a:t>
            </a:r>
            <a:r>
              <a:rPr dirty="0" sz="1800" spc="-10">
                <a:latin typeface="Arial MT"/>
                <a:cs typeface="Arial MT"/>
              </a:rPr>
              <a:t>donaciones </a:t>
            </a:r>
            <a:r>
              <a:rPr dirty="0" sz="1800">
                <a:latin typeface="Arial MT"/>
                <a:cs typeface="Arial MT"/>
              </a:rPr>
              <a:t>en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situaciones</a:t>
            </a:r>
            <a:r>
              <a:rPr dirty="0" sz="1800" spc="1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</a:t>
            </a:r>
            <a:r>
              <a:rPr dirty="0" sz="1800" spc="-1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desastres</a:t>
            </a:r>
            <a:r>
              <a:rPr dirty="0" sz="1800" spc="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naturales (Ley 30498) o</a:t>
            </a:r>
            <a:r>
              <a:rPr dirty="0" sz="1800" spc="-1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las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efectuadas por el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inciso b)</a:t>
            </a:r>
            <a:r>
              <a:rPr dirty="0" sz="1800" spc="-1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del</a:t>
            </a:r>
            <a:r>
              <a:rPr dirty="0" sz="1800" spc="-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artículo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49</a:t>
            </a:r>
            <a:r>
              <a:rPr dirty="0" sz="1800" spc="-1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 la</a:t>
            </a:r>
            <a:r>
              <a:rPr dirty="0" sz="1800" spc="-20">
                <a:latin typeface="Arial MT"/>
                <a:cs typeface="Arial MT"/>
              </a:rPr>
              <a:t> LIR, </a:t>
            </a:r>
            <a:r>
              <a:rPr dirty="0" sz="1800">
                <a:latin typeface="Arial MT"/>
                <a:cs typeface="Arial MT"/>
              </a:rPr>
              <a:t>deberán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declararse</a:t>
            </a:r>
            <a:r>
              <a:rPr dirty="0" sz="1800" spc="-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en</a:t>
            </a:r>
            <a:r>
              <a:rPr dirty="0" sz="1800" spc="-3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el</a:t>
            </a:r>
            <a:r>
              <a:rPr dirty="0" sz="1800" spc="-4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Formulario</a:t>
            </a:r>
            <a:r>
              <a:rPr dirty="0" sz="1800" spc="-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Virtual</a:t>
            </a:r>
            <a:r>
              <a:rPr dirty="0" sz="1800" spc="-3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N°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709-</a:t>
            </a:r>
            <a:r>
              <a:rPr dirty="0" sz="1800" spc="-4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Renta</a:t>
            </a:r>
            <a:r>
              <a:rPr dirty="0" sz="1800" spc="-12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Anual</a:t>
            </a:r>
            <a:r>
              <a:rPr dirty="0" sz="1800" spc="-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2023-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Persona</a:t>
            </a:r>
            <a:r>
              <a:rPr dirty="0" sz="1800" spc="-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Natural,</a:t>
            </a:r>
            <a:r>
              <a:rPr dirty="0" sz="1800" spc="-4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indicando</a:t>
            </a:r>
            <a:r>
              <a:rPr dirty="0" sz="1800" spc="-10">
                <a:latin typeface="Arial MT"/>
                <a:cs typeface="Arial MT"/>
              </a:rPr>
              <a:t> </a:t>
            </a:r>
            <a:r>
              <a:rPr dirty="0" sz="1800" spc="-25">
                <a:latin typeface="Arial MT"/>
                <a:cs typeface="Arial MT"/>
              </a:rPr>
              <a:t>lo </a:t>
            </a:r>
            <a:r>
              <a:rPr dirty="0" sz="1800" spc="-10">
                <a:latin typeface="Arial MT"/>
                <a:cs typeface="Arial MT"/>
              </a:rPr>
              <a:t>siguiente: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955"/>
              </a:spcBef>
            </a:pPr>
            <a:endParaRPr sz="1800">
              <a:latin typeface="Arial MT"/>
              <a:cs typeface="Arial MT"/>
            </a:endParaRPr>
          </a:p>
          <a:p>
            <a:pPr marL="355600" marR="1096645" indent="-343535">
              <a:lnSpc>
                <a:spcPct val="100000"/>
              </a:lnSpc>
              <a:spcBef>
                <a:spcPts val="5"/>
              </a:spcBef>
              <a:buChar char="•"/>
              <a:tabLst>
                <a:tab pos="355600" algn="l"/>
              </a:tabLst>
            </a:pPr>
            <a:r>
              <a:rPr dirty="0" sz="1800">
                <a:latin typeface="Arial MT"/>
                <a:cs typeface="Arial MT"/>
              </a:rPr>
              <a:t>RUC</a:t>
            </a:r>
            <a:r>
              <a:rPr dirty="0" sz="1800" spc="-3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del</a:t>
            </a:r>
            <a:r>
              <a:rPr dirty="0" sz="1800" spc="-4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donatario,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entidad</a:t>
            </a:r>
            <a:r>
              <a:rPr dirty="0" sz="1800" spc="-3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perceptora</a:t>
            </a:r>
            <a:r>
              <a:rPr dirty="0" sz="1800" spc="-3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</a:t>
            </a:r>
            <a:r>
              <a:rPr dirty="0" sz="1800" spc="-4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donaciones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o</a:t>
            </a:r>
            <a:r>
              <a:rPr dirty="0" sz="1800" spc="-4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beneficiario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deportivo.</a:t>
            </a:r>
            <a:r>
              <a:rPr dirty="0" sz="1800" spc="-50">
                <a:latin typeface="Arial MT"/>
                <a:cs typeface="Arial MT"/>
              </a:rPr>
              <a:t> </a:t>
            </a:r>
            <a:r>
              <a:rPr dirty="0" sz="1800" spc="-25">
                <a:latin typeface="Arial MT"/>
                <a:cs typeface="Arial MT"/>
              </a:rPr>
              <a:t>También</a:t>
            </a:r>
            <a:r>
              <a:rPr dirty="0" sz="1800" spc="-40">
                <a:latin typeface="Arial MT"/>
                <a:cs typeface="Arial MT"/>
              </a:rPr>
              <a:t> </a:t>
            </a:r>
            <a:r>
              <a:rPr dirty="0" sz="1800" spc="-10">
                <a:latin typeface="Arial MT"/>
                <a:cs typeface="Arial MT"/>
              </a:rPr>
              <a:t>podrá </a:t>
            </a:r>
            <a:r>
              <a:rPr dirty="0" sz="1800">
                <a:latin typeface="Arial MT"/>
                <a:cs typeface="Arial MT"/>
              </a:rPr>
              <a:t>identificarse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al</a:t>
            </a:r>
            <a:r>
              <a:rPr dirty="0" sz="1800" spc="-3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beneficiario</a:t>
            </a:r>
            <a:r>
              <a:rPr dirty="0" sz="1800" spc="-1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deportivo</a:t>
            </a:r>
            <a:r>
              <a:rPr dirty="0" sz="1800" spc="-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con</a:t>
            </a:r>
            <a:r>
              <a:rPr dirty="0" sz="1800" spc="-3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su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DNI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</a:t>
            </a:r>
            <a:r>
              <a:rPr dirty="0" sz="1800" spc="-3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no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contar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con</a:t>
            </a:r>
            <a:r>
              <a:rPr dirty="0" sz="1800" spc="-35">
                <a:latin typeface="Arial MT"/>
                <a:cs typeface="Arial MT"/>
              </a:rPr>
              <a:t> </a:t>
            </a:r>
            <a:r>
              <a:rPr dirty="0" sz="1800" spc="-20">
                <a:latin typeface="Arial MT"/>
                <a:cs typeface="Arial MT"/>
              </a:rPr>
              <a:t>RUC.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950"/>
              </a:spcBef>
              <a:buFont typeface="Arial MT"/>
              <a:buChar char="•"/>
            </a:pPr>
            <a:endParaRPr sz="18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dirty="0" sz="1800">
                <a:latin typeface="Arial MT"/>
                <a:cs typeface="Arial MT"/>
              </a:rPr>
              <a:t>Nombre</a:t>
            </a:r>
            <a:r>
              <a:rPr dirty="0" sz="1800" spc="-3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o</a:t>
            </a:r>
            <a:r>
              <a:rPr dirty="0" sz="1800" spc="-4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denominación</a:t>
            </a:r>
            <a:r>
              <a:rPr dirty="0" sz="1800" spc="-1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del</a:t>
            </a:r>
            <a:r>
              <a:rPr dirty="0" sz="1800" spc="-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donatario,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entidad</a:t>
            </a:r>
            <a:r>
              <a:rPr dirty="0" sz="1800" spc="-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perceptora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</a:t>
            </a:r>
            <a:r>
              <a:rPr dirty="0" sz="1800" spc="-5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donaciones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o</a:t>
            </a:r>
            <a:r>
              <a:rPr dirty="0" sz="1800" spc="-3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beneficiario</a:t>
            </a:r>
            <a:r>
              <a:rPr dirty="0" sz="1800" spc="-10">
                <a:latin typeface="Arial MT"/>
                <a:cs typeface="Arial MT"/>
              </a:rPr>
              <a:t> deportivo.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955"/>
              </a:spcBef>
              <a:buFont typeface="Arial MT"/>
              <a:buChar char="•"/>
            </a:pPr>
            <a:endParaRPr sz="18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har char="•"/>
              <a:tabLst>
                <a:tab pos="355600" algn="l"/>
              </a:tabLst>
            </a:pPr>
            <a:r>
              <a:rPr dirty="0" sz="1800">
                <a:latin typeface="Arial MT"/>
                <a:cs typeface="Arial MT"/>
              </a:rPr>
              <a:t>Descripción</a:t>
            </a:r>
            <a:r>
              <a:rPr dirty="0" sz="1800" spc="-1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del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bien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o</a:t>
            </a:r>
            <a:r>
              <a:rPr dirty="0" sz="1800" spc="-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bienes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donados</a:t>
            </a:r>
            <a:r>
              <a:rPr dirty="0" sz="1800" spc="-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o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aportados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y/o de</a:t>
            </a:r>
            <a:r>
              <a:rPr dirty="0" sz="1800" spc="-4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los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servicios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prestados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a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título</a:t>
            </a:r>
            <a:r>
              <a:rPr dirty="0" sz="1800" spc="-40">
                <a:latin typeface="Arial MT"/>
                <a:cs typeface="Arial MT"/>
              </a:rPr>
              <a:t> </a:t>
            </a:r>
            <a:r>
              <a:rPr dirty="0" sz="1800" spc="-10">
                <a:latin typeface="Arial MT"/>
                <a:cs typeface="Arial MT"/>
              </a:rPr>
              <a:t>gratuito.</a:t>
            </a:r>
            <a:endParaRPr sz="18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430"/>
              </a:spcBef>
              <a:buChar char="•"/>
              <a:tabLst>
                <a:tab pos="355600" algn="l"/>
              </a:tabLst>
            </a:pPr>
            <a:r>
              <a:rPr dirty="0" sz="1800">
                <a:latin typeface="Arial MT"/>
                <a:cs typeface="Arial MT"/>
              </a:rPr>
              <a:t>Fecha</a:t>
            </a:r>
            <a:r>
              <a:rPr dirty="0" sz="1800" spc="-3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y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monto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la</a:t>
            </a:r>
            <a:r>
              <a:rPr dirty="0" sz="1800" spc="-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donación,</a:t>
            </a:r>
            <a:r>
              <a:rPr dirty="0" sz="1800" spc="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prestación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</a:t>
            </a:r>
            <a:r>
              <a:rPr dirty="0" sz="1800" spc="-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servicios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a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título</a:t>
            </a:r>
            <a:r>
              <a:rPr dirty="0" sz="1800" spc="-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gratuito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o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 spc="-10">
                <a:latin typeface="Arial MT"/>
                <a:cs typeface="Arial MT"/>
              </a:rPr>
              <a:t>aporte.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955"/>
              </a:spcBef>
            </a:pPr>
            <a:endParaRPr sz="1800">
              <a:latin typeface="Arial MT"/>
              <a:cs typeface="Arial MT"/>
            </a:endParaRPr>
          </a:p>
          <a:p>
            <a:pPr marL="12700" marR="233679">
              <a:lnSpc>
                <a:spcPct val="100000"/>
              </a:lnSpc>
            </a:pPr>
            <a:r>
              <a:rPr dirty="0" sz="1800">
                <a:latin typeface="Arial MT"/>
                <a:cs typeface="Arial MT"/>
              </a:rPr>
              <a:t>El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plazo</a:t>
            </a:r>
            <a:r>
              <a:rPr dirty="0" sz="1800" spc="-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para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la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presentación</a:t>
            </a:r>
            <a:r>
              <a:rPr dirty="0" sz="1800" spc="-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las</a:t>
            </a:r>
            <a:r>
              <a:rPr dirty="0" sz="1800" spc="-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declaraciones</a:t>
            </a:r>
            <a:r>
              <a:rPr dirty="0" sz="1800" spc="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a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que</a:t>
            </a:r>
            <a:r>
              <a:rPr dirty="0" sz="1800" spc="-1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se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refiere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el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párrafo</a:t>
            </a:r>
            <a:r>
              <a:rPr dirty="0" sz="1800" spc="-1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anterior es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el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señalado en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 spc="-25">
                <a:latin typeface="Arial MT"/>
                <a:cs typeface="Arial MT"/>
              </a:rPr>
              <a:t>el </a:t>
            </a:r>
            <a:r>
              <a:rPr dirty="0" sz="1800">
                <a:latin typeface="Arial MT"/>
                <a:cs typeface="Arial MT"/>
              </a:rPr>
              <a:t>artículo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14</a:t>
            </a:r>
            <a:r>
              <a:rPr dirty="0" sz="1800" spc="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</a:t>
            </a:r>
            <a:r>
              <a:rPr dirty="0" sz="1800" spc="-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la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RS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N°</a:t>
            </a:r>
            <a:r>
              <a:rPr dirty="0" sz="1800" spc="10">
                <a:latin typeface="Arial MT"/>
                <a:cs typeface="Arial MT"/>
              </a:rPr>
              <a:t> </a:t>
            </a:r>
            <a:r>
              <a:rPr dirty="0" sz="1800" spc="-10">
                <a:latin typeface="Arial MT"/>
                <a:cs typeface="Arial MT"/>
              </a:rPr>
              <a:t>271-</a:t>
            </a:r>
            <a:r>
              <a:rPr dirty="0" sz="1800">
                <a:latin typeface="Arial MT"/>
                <a:cs typeface="Arial MT"/>
              </a:rPr>
              <a:t>2019</a:t>
            </a:r>
            <a:r>
              <a:rPr dirty="0" sz="1800" spc="1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y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 spc="-10">
                <a:latin typeface="Arial MT"/>
                <a:cs typeface="Arial MT"/>
              </a:rPr>
              <a:t>modificatoria.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75132" rIns="0" bIns="0" rtlCol="0" vert="horz">
            <a:spAutoFit/>
          </a:bodyPr>
          <a:lstStyle/>
          <a:p>
            <a:pPr marL="347345">
              <a:lnSpc>
                <a:spcPct val="100000"/>
              </a:lnSpc>
              <a:spcBef>
                <a:spcPts val="95"/>
              </a:spcBef>
            </a:pPr>
            <a:r>
              <a:rPr dirty="0" spc="-20"/>
              <a:t>11.</a:t>
            </a:r>
            <a:r>
              <a:rPr dirty="0" spc="-75"/>
              <a:t> </a:t>
            </a:r>
            <a:r>
              <a:rPr dirty="0"/>
              <a:t>Devolución</a:t>
            </a:r>
            <a:r>
              <a:rPr dirty="0" spc="-60"/>
              <a:t> </a:t>
            </a:r>
            <a:r>
              <a:rPr dirty="0"/>
              <a:t>de</a:t>
            </a:r>
            <a:r>
              <a:rPr dirty="0" spc="-70"/>
              <a:t> </a:t>
            </a:r>
            <a:r>
              <a:rPr dirty="0"/>
              <a:t>saldo</a:t>
            </a:r>
            <a:r>
              <a:rPr dirty="0" spc="-70"/>
              <a:t> </a:t>
            </a:r>
            <a:r>
              <a:rPr dirty="0"/>
              <a:t>a</a:t>
            </a:r>
            <a:r>
              <a:rPr dirty="0" spc="-70"/>
              <a:t> </a:t>
            </a:r>
            <a:r>
              <a:rPr dirty="0" spc="-10"/>
              <a:t>favor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05739" y="1656079"/>
            <a:ext cx="11078210" cy="4471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468630" marR="6985" indent="-456565">
              <a:lnSpc>
                <a:spcPct val="100000"/>
              </a:lnSpc>
              <a:spcBef>
                <a:spcPts val="100"/>
              </a:spcBef>
              <a:buAutoNum type="alphaLcParenR"/>
              <a:tabLst>
                <a:tab pos="469900" algn="l"/>
              </a:tabLst>
            </a:pPr>
            <a:r>
              <a:rPr dirty="0" sz="1800">
                <a:latin typeface="Arial MT"/>
                <a:cs typeface="Arial MT"/>
              </a:rPr>
              <a:t>Si</a:t>
            </a:r>
            <a:r>
              <a:rPr dirty="0" sz="1800" spc="15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se</a:t>
            </a:r>
            <a:r>
              <a:rPr dirty="0" sz="1800" spc="15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ha</a:t>
            </a:r>
            <a:r>
              <a:rPr dirty="0" sz="1800" spc="16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efectuado</a:t>
            </a:r>
            <a:r>
              <a:rPr dirty="0" sz="1800" spc="16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la</a:t>
            </a:r>
            <a:r>
              <a:rPr dirty="0" sz="1800" spc="15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deducción</a:t>
            </a:r>
            <a:r>
              <a:rPr dirty="0" sz="1800" spc="15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</a:t>
            </a:r>
            <a:r>
              <a:rPr dirty="0" sz="1800" spc="15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las</a:t>
            </a:r>
            <a:r>
              <a:rPr dirty="0" sz="1800" spc="17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3</a:t>
            </a:r>
            <a:r>
              <a:rPr dirty="0" sz="1800" spc="16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UIT,</a:t>
            </a:r>
            <a:r>
              <a:rPr dirty="0" sz="1800" spc="16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y</a:t>
            </a:r>
            <a:r>
              <a:rPr dirty="0" sz="1800" spc="1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no</a:t>
            </a:r>
            <a:r>
              <a:rPr dirty="0" sz="1800" spc="15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se</a:t>
            </a:r>
            <a:r>
              <a:rPr dirty="0" sz="1800" spc="15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encuentra</a:t>
            </a:r>
            <a:r>
              <a:rPr dirty="0" sz="1800" spc="17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obligado</a:t>
            </a:r>
            <a:r>
              <a:rPr dirty="0" sz="1800" spc="15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a</a:t>
            </a:r>
            <a:r>
              <a:rPr dirty="0" sz="1800" spc="16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presentar</a:t>
            </a:r>
            <a:r>
              <a:rPr dirty="0" sz="1800" spc="16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DDJJ</a:t>
            </a:r>
            <a:r>
              <a:rPr dirty="0" sz="1800" spc="15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anual</a:t>
            </a:r>
            <a:r>
              <a:rPr dirty="0" sz="1800" spc="170">
                <a:latin typeface="Arial MT"/>
                <a:cs typeface="Arial MT"/>
              </a:rPr>
              <a:t> </a:t>
            </a:r>
            <a:r>
              <a:rPr dirty="0" sz="1800" spc="-25">
                <a:latin typeface="Arial MT"/>
                <a:cs typeface="Arial MT"/>
              </a:rPr>
              <a:t>se </a:t>
            </a:r>
            <a:r>
              <a:rPr dirty="0" sz="1800" spc="-25">
                <a:latin typeface="Arial MT"/>
                <a:cs typeface="Arial MT"/>
              </a:rPr>
              <a:t>	</a:t>
            </a:r>
            <a:r>
              <a:rPr dirty="0" sz="1800" b="1">
                <a:latin typeface="Arial"/>
                <a:cs typeface="Arial"/>
              </a:rPr>
              <a:t>procederá</a:t>
            </a:r>
            <a:r>
              <a:rPr dirty="0" sz="1800" spc="6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con</a:t>
            </a:r>
            <a:r>
              <a:rPr dirty="0" sz="1800" spc="8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la</a:t>
            </a:r>
            <a:r>
              <a:rPr dirty="0" sz="1800" spc="6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devolución</a:t>
            </a:r>
            <a:r>
              <a:rPr dirty="0" sz="1800" spc="9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de</a:t>
            </a:r>
            <a:r>
              <a:rPr dirty="0" sz="1800" spc="6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oficio</a:t>
            </a:r>
            <a:r>
              <a:rPr dirty="0" sz="1800" spc="85" b="1">
                <a:latin typeface="Arial"/>
                <a:cs typeface="Arial"/>
              </a:rPr>
              <a:t> </a:t>
            </a:r>
            <a:r>
              <a:rPr dirty="0" sz="1800">
                <a:latin typeface="Arial MT"/>
                <a:cs typeface="Arial MT"/>
              </a:rPr>
              <a:t>(Ley</a:t>
            </a:r>
            <a:r>
              <a:rPr dirty="0" sz="1800" spc="5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N°</a:t>
            </a:r>
            <a:r>
              <a:rPr dirty="0" sz="1800" spc="7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30734)</a:t>
            </a:r>
            <a:r>
              <a:rPr dirty="0" sz="1800" spc="90">
                <a:latin typeface="Arial MT"/>
                <a:cs typeface="Arial MT"/>
              </a:rPr>
              <a:t> </a:t>
            </a:r>
            <a:r>
              <a:rPr dirty="0" u="sng" sz="18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</a:t>
            </a:r>
            <a:r>
              <a:rPr dirty="0" u="sng" sz="1800" spc="7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8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partir</a:t>
            </a:r>
            <a:r>
              <a:rPr dirty="0" u="sng" sz="1800" spc="7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8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del</a:t>
            </a:r>
            <a:r>
              <a:rPr dirty="0" u="sng" sz="1800" spc="7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8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día</a:t>
            </a:r>
            <a:r>
              <a:rPr dirty="0" u="sng" sz="1800" spc="7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8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hábil</a:t>
            </a:r>
            <a:r>
              <a:rPr dirty="0" u="sng" sz="1800" spc="6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8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siguiente</a:t>
            </a:r>
            <a:r>
              <a:rPr dirty="0" u="sng" sz="1800" spc="8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8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al</a:t>
            </a:r>
            <a:r>
              <a:rPr dirty="0" u="sng" sz="1800" spc="7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8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último</a:t>
            </a:r>
            <a:r>
              <a:rPr dirty="0" u="sng" sz="1800" spc="6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800" spc="-2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día</a:t>
            </a:r>
            <a:r>
              <a:rPr dirty="0" sz="1800" spc="-25" b="1">
                <a:latin typeface="Arial"/>
                <a:cs typeface="Arial"/>
              </a:rPr>
              <a:t> </a:t>
            </a:r>
            <a:r>
              <a:rPr dirty="0" sz="1800" spc="-25" b="1">
                <a:latin typeface="Arial"/>
                <a:cs typeface="Arial"/>
              </a:rPr>
              <a:t>	</a:t>
            </a:r>
            <a:r>
              <a:rPr dirty="0" u="sng" sz="18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</a:t>
            </a:r>
            <a:r>
              <a:rPr dirty="0" u="sng" sz="1800" spc="42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8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vencimiento</a:t>
            </a:r>
            <a:r>
              <a:rPr dirty="0" u="sng" sz="1800" spc="434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8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del</a:t>
            </a:r>
            <a:r>
              <a:rPr dirty="0" u="sng" sz="1800" spc="42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8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plazo</a:t>
            </a:r>
            <a:r>
              <a:rPr dirty="0" u="sng" sz="1800" spc="41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8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establecido</a:t>
            </a:r>
            <a:r>
              <a:rPr dirty="0" u="sng" sz="1800" spc="44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8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para</a:t>
            </a:r>
            <a:r>
              <a:rPr dirty="0" u="sng" sz="1800" spc="42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8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la</a:t>
            </a:r>
            <a:r>
              <a:rPr dirty="0" u="sng" sz="1800" spc="42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8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presentación</a:t>
            </a:r>
            <a:r>
              <a:rPr dirty="0" u="sng" sz="1800" spc="44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8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</a:t>
            </a:r>
            <a:r>
              <a:rPr dirty="0" u="sng" sz="1800" spc="42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8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la</a:t>
            </a:r>
            <a:r>
              <a:rPr dirty="0" u="sng" sz="1800" spc="41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8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DJ</a:t>
            </a:r>
            <a:r>
              <a:rPr dirty="0" u="sng" sz="1800" spc="44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8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Anual</a:t>
            </a:r>
            <a:r>
              <a:rPr dirty="0" u="sng" sz="1800" spc="42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8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2023</a:t>
            </a:r>
            <a:r>
              <a:rPr dirty="0" u="sng" sz="1800" spc="42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(Decreto</a:t>
            </a:r>
            <a:r>
              <a:rPr dirty="0" u="sng" sz="1800" spc="43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dirty="0" u="sng" sz="1800" spc="-25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de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 spc="-25">
                <a:latin typeface="Arial MT"/>
                <a:cs typeface="Arial MT"/>
              </a:rPr>
              <a:t>	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Urgencia</a:t>
            </a:r>
            <a:r>
              <a:rPr dirty="0" u="sng" sz="1800" spc="-2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N°</a:t>
            </a:r>
            <a:r>
              <a:rPr dirty="0" u="sng" sz="1800" spc="-3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dirty="0" u="sng" sz="1800" spc="-1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025-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2019)</a:t>
            </a:r>
            <a:r>
              <a:rPr dirty="0" u="sng" sz="1800" spc="-1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dirty="0" u="sng" sz="1800" spc="-5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.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955"/>
              </a:spcBef>
              <a:buFont typeface="Arial MT"/>
              <a:buAutoNum type="alphaLcParenR"/>
            </a:pPr>
            <a:endParaRPr sz="1800">
              <a:latin typeface="Arial MT"/>
              <a:cs typeface="Arial MT"/>
            </a:endParaRPr>
          </a:p>
          <a:p>
            <a:pPr algn="just" marL="12700" marR="5080">
              <a:lnSpc>
                <a:spcPct val="100000"/>
              </a:lnSpc>
              <a:spcBef>
                <a:spcPts val="5"/>
              </a:spcBef>
            </a:pPr>
            <a:r>
              <a:rPr dirty="0" sz="1800">
                <a:latin typeface="Arial MT"/>
                <a:cs typeface="Arial MT"/>
              </a:rPr>
              <a:t>Para</a:t>
            </a:r>
            <a:r>
              <a:rPr dirty="0" sz="1800" spc="35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ello,</a:t>
            </a:r>
            <a:r>
              <a:rPr dirty="0" sz="1800" spc="36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la</a:t>
            </a:r>
            <a:r>
              <a:rPr dirty="0" sz="1800" spc="36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SUNAT</a:t>
            </a:r>
            <a:r>
              <a:rPr dirty="0" sz="1800" spc="34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deberá</a:t>
            </a:r>
            <a:r>
              <a:rPr dirty="0" sz="1800" spc="34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contar</a:t>
            </a:r>
            <a:r>
              <a:rPr dirty="0" sz="1800" spc="36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con</a:t>
            </a:r>
            <a:r>
              <a:rPr dirty="0" sz="1800" spc="35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el</a:t>
            </a:r>
            <a:r>
              <a:rPr dirty="0" sz="1800" spc="35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número</a:t>
            </a:r>
            <a:r>
              <a:rPr dirty="0" sz="1800" spc="34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</a:t>
            </a:r>
            <a:r>
              <a:rPr dirty="0" sz="1800" spc="35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cuenta</a:t>
            </a:r>
            <a:r>
              <a:rPr dirty="0" sz="1800" spc="35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o</a:t>
            </a:r>
            <a:r>
              <a:rPr dirty="0" sz="1800" spc="35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CCI</a:t>
            </a:r>
            <a:r>
              <a:rPr dirty="0" sz="1800" spc="36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del</a:t>
            </a:r>
            <a:r>
              <a:rPr dirty="0" sz="1800" spc="35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trabajador</a:t>
            </a:r>
            <a:r>
              <a:rPr dirty="0" sz="1800" spc="36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a</a:t>
            </a:r>
            <a:r>
              <a:rPr dirty="0" sz="1800" spc="36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fin</a:t>
            </a:r>
            <a:r>
              <a:rPr dirty="0" sz="1800" spc="35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</a:t>
            </a:r>
            <a:r>
              <a:rPr dirty="0" sz="1800" spc="35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efectuar</a:t>
            </a:r>
            <a:r>
              <a:rPr dirty="0" sz="1800" spc="360">
                <a:latin typeface="Arial MT"/>
                <a:cs typeface="Arial MT"/>
              </a:rPr>
              <a:t> </a:t>
            </a:r>
            <a:r>
              <a:rPr dirty="0" sz="1800" spc="-25">
                <a:latin typeface="Arial MT"/>
                <a:cs typeface="Arial MT"/>
              </a:rPr>
              <a:t>la </a:t>
            </a:r>
            <a:r>
              <a:rPr dirty="0" sz="1800">
                <a:latin typeface="Arial MT"/>
                <a:cs typeface="Arial MT"/>
              </a:rPr>
              <a:t>devolución</a:t>
            </a:r>
            <a:r>
              <a:rPr dirty="0" sz="1800" spc="4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mediante</a:t>
            </a:r>
            <a:r>
              <a:rPr dirty="0" sz="1800" spc="8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el</a:t>
            </a:r>
            <a:r>
              <a:rPr dirty="0" sz="1800" spc="7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abono</a:t>
            </a:r>
            <a:r>
              <a:rPr dirty="0" sz="1800" spc="6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en</a:t>
            </a:r>
            <a:r>
              <a:rPr dirty="0" sz="1800" spc="6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cuenta</a:t>
            </a:r>
            <a:r>
              <a:rPr dirty="0" sz="1800" spc="7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</a:t>
            </a:r>
            <a:r>
              <a:rPr dirty="0" sz="1800" spc="7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ahorros</a:t>
            </a:r>
            <a:r>
              <a:rPr dirty="0" sz="1800" spc="6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en</a:t>
            </a:r>
            <a:r>
              <a:rPr dirty="0" sz="1800" spc="6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moneda</a:t>
            </a:r>
            <a:r>
              <a:rPr dirty="0" sz="1800" spc="6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nacional</a:t>
            </a:r>
            <a:r>
              <a:rPr dirty="0" sz="1800" spc="7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abierta</a:t>
            </a:r>
            <a:r>
              <a:rPr dirty="0" sz="1800" spc="6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en</a:t>
            </a:r>
            <a:r>
              <a:rPr dirty="0" sz="1800" spc="7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una</a:t>
            </a:r>
            <a:r>
              <a:rPr dirty="0" sz="1800" spc="7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cuenta</a:t>
            </a:r>
            <a:r>
              <a:rPr dirty="0" sz="1800" spc="6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del</a:t>
            </a:r>
            <a:r>
              <a:rPr dirty="0" sz="1800" spc="65">
                <a:latin typeface="Arial MT"/>
                <a:cs typeface="Arial MT"/>
              </a:rPr>
              <a:t> </a:t>
            </a:r>
            <a:r>
              <a:rPr dirty="0" sz="1800" spc="-10">
                <a:latin typeface="Arial MT"/>
                <a:cs typeface="Arial MT"/>
              </a:rPr>
              <a:t>sistema </a:t>
            </a:r>
            <a:r>
              <a:rPr dirty="0" sz="1800">
                <a:latin typeface="Arial MT"/>
                <a:cs typeface="Arial MT"/>
              </a:rPr>
              <a:t>financiero</a:t>
            </a:r>
            <a:r>
              <a:rPr dirty="0" sz="1800" spc="-40">
                <a:latin typeface="Arial MT"/>
                <a:cs typeface="Arial MT"/>
              </a:rPr>
              <a:t> </a:t>
            </a:r>
            <a:r>
              <a:rPr dirty="0" sz="1800" spc="-10">
                <a:latin typeface="Arial MT"/>
                <a:cs typeface="Arial MT"/>
              </a:rPr>
              <a:t>nacional.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950"/>
              </a:spcBef>
            </a:pPr>
            <a:endParaRPr sz="1800">
              <a:latin typeface="Arial MT"/>
              <a:cs typeface="Arial MT"/>
            </a:endParaRPr>
          </a:p>
          <a:p>
            <a:pPr algn="just" marL="12700" marR="5715" indent="288925">
              <a:lnSpc>
                <a:spcPct val="100000"/>
              </a:lnSpc>
              <a:buAutoNum type="alphaLcParenR" startAt="2"/>
              <a:tabLst>
                <a:tab pos="301625" algn="l"/>
              </a:tabLst>
            </a:pPr>
            <a:r>
              <a:rPr dirty="0" sz="1800">
                <a:latin typeface="Arial MT"/>
                <a:cs typeface="Arial MT"/>
              </a:rPr>
              <a:t>En</a:t>
            </a:r>
            <a:r>
              <a:rPr dirty="0" sz="1800" spc="14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caso</a:t>
            </a:r>
            <a:r>
              <a:rPr dirty="0" sz="1800" spc="16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</a:t>
            </a:r>
            <a:r>
              <a:rPr dirty="0" sz="1800" spc="17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no</a:t>
            </a:r>
            <a:r>
              <a:rPr dirty="0" sz="1800" spc="15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proceder</a:t>
            </a:r>
            <a:r>
              <a:rPr dirty="0" sz="1800" spc="17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la</a:t>
            </a:r>
            <a:r>
              <a:rPr dirty="0" sz="1800" spc="16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devolución</a:t>
            </a:r>
            <a:r>
              <a:rPr dirty="0" sz="1800" spc="15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</a:t>
            </a:r>
            <a:r>
              <a:rPr dirty="0" sz="1800" spc="16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oficio,</a:t>
            </a:r>
            <a:r>
              <a:rPr dirty="0" sz="1800" spc="165">
                <a:latin typeface="Arial MT"/>
                <a:cs typeface="Arial MT"/>
              </a:rPr>
              <a:t> </a:t>
            </a:r>
            <a:r>
              <a:rPr dirty="0" sz="1800" b="1">
                <a:latin typeface="Arial"/>
                <a:cs typeface="Arial"/>
              </a:rPr>
              <a:t>se</a:t>
            </a:r>
            <a:r>
              <a:rPr dirty="0" sz="1800" spc="15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podrá</a:t>
            </a:r>
            <a:r>
              <a:rPr dirty="0" sz="1800" spc="16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solicitar</a:t>
            </a:r>
            <a:r>
              <a:rPr dirty="0" sz="1800" spc="16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la</a:t>
            </a:r>
            <a:r>
              <a:rPr dirty="0" sz="1800" spc="16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devolución</a:t>
            </a:r>
            <a:r>
              <a:rPr dirty="0" sz="1800" spc="17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del</a:t>
            </a:r>
            <a:r>
              <a:rPr dirty="0" sz="1800" spc="16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saldo</a:t>
            </a:r>
            <a:r>
              <a:rPr dirty="0" sz="1800" spc="17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a</a:t>
            </a:r>
            <a:r>
              <a:rPr dirty="0" sz="1800" spc="15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favor</a:t>
            </a:r>
            <a:r>
              <a:rPr dirty="0" sz="1800" spc="175" b="1">
                <a:latin typeface="Arial"/>
                <a:cs typeface="Arial"/>
              </a:rPr>
              <a:t> </a:t>
            </a:r>
            <a:r>
              <a:rPr dirty="0" sz="1800" spc="-50" b="1">
                <a:latin typeface="Arial"/>
                <a:cs typeface="Arial"/>
              </a:rPr>
              <a:t>a </a:t>
            </a:r>
            <a:r>
              <a:rPr dirty="0" sz="1800" b="1">
                <a:latin typeface="Arial"/>
                <a:cs typeface="Arial"/>
              </a:rPr>
              <a:t>través</a:t>
            </a:r>
            <a:r>
              <a:rPr dirty="0" sz="1800" spc="3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del</a:t>
            </a:r>
            <a:r>
              <a:rPr dirty="0" sz="1800" spc="6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FV</a:t>
            </a:r>
            <a:r>
              <a:rPr dirty="0" sz="1800" spc="4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1649</a:t>
            </a:r>
            <a:r>
              <a:rPr dirty="0" sz="1800">
                <a:latin typeface="Arial MT"/>
                <a:cs typeface="Arial MT"/>
              </a:rPr>
              <a:t>,</a:t>
            </a:r>
            <a:r>
              <a:rPr dirty="0" sz="1800" spc="6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para</a:t>
            </a:r>
            <a:r>
              <a:rPr dirty="0" sz="1800" spc="5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lo</a:t>
            </a:r>
            <a:r>
              <a:rPr dirty="0" sz="1800" spc="5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cual</a:t>
            </a:r>
            <a:r>
              <a:rPr dirty="0" sz="1800" spc="5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previamente</a:t>
            </a:r>
            <a:r>
              <a:rPr dirty="0" sz="1800" spc="6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se</a:t>
            </a:r>
            <a:r>
              <a:rPr dirty="0" sz="1800" spc="5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deberá</a:t>
            </a:r>
            <a:r>
              <a:rPr dirty="0" sz="1800" spc="5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haber</a:t>
            </a:r>
            <a:r>
              <a:rPr dirty="0" sz="1800" spc="6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presentado</a:t>
            </a:r>
            <a:r>
              <a:rPr dirty="0" sz="1800" spc="6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la</a:t>
            </a:r>
            <a:r>
              <a:rPr dirty="0" sz="1800" spc="5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DJ</a:t>
            </a:r>
            <a:r>
              <a:rPr dirty="0" sz="1800" spc="6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Anual</a:t>
            </a:r>
            <a:r>
              <a:rPr dirty="0" sz="1800" spc="5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Renta,</a:t>
            </a:r>
            <a:r>
              <a:rPr dirty="0" sz="1800" spc="6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en</a:t>
            </a:r>
            <a:r>
              <a:rPr dirty="0" sz="1800" spc="5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la</a:t>
            </a:r>
            <a:r>
              <a:rPr dirty="0" sz="1800" spc="5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cual</a:t>
            </a:r>
            <a:r>
              <a:rPr dirty="0" sz="1800" spc="60">
                <a:latin typeface="Arial MT"/>
                <a:cs typeface="Arial MT"/>
              </a:rPr>
              <a:t> </a:t>
            </a:r>
            <a:r>
              <a:rPr dirty="0" sz="1800" spc="-25">
                <a:latin typeface="Arial MT"/>
                <a:cs typeface="Arial MT"/>
              </a:rPr>
              <a:t>se </a:t>
            </a:r>
            <a:r>
              <a:rPr dirty="0" sz="1800">
                <a:latin typeface="Arial MT"/>
                <a:cs typeface="Arial MT"/>
              </a:rPr>
              <a:t>seleccionará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la</a:t>
            </a:r>
            <a:r>
              <a:rPr dirty="0" sz="1800" spc="-1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opción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“Devolución”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y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un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monto</a:t>
            </a:r>
            <a:r>
              <a:rPr dirty="0" sz="1800" spc="-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mayor</a:t>
            </a:r>
            <a:r>
              <a:rPr dirty="0" sz="1800" spc="-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a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cero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para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devolver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(R.</a:t>
            </a:r>
            <a:r>
              <a:rPr dirty="0" sz="1800" spc="-2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S.</a:t>
            </a:r>
            <a:r>
              <a:rPr dirty="0" sz="1800" spc="-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N°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 spc="-10">
                <a:latin typeface="Arial MT"/>
                <a:cs typeface="Arial MT"/>
              </a:rPr>
              <a:t>031-2015/SUNAT).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955"/>
              </a:spcBef>
              <a:buFont typeface="Arial MT"/>
              <a:buAutoNum type="alphaLcParenR" startAt="2"/>
            </a:pPr>
            <a:endParaRPr sz="1800">
              <a:latin typeface="Arial MT"/>
              <a:cs typeface="Arial MT"/>
            </a:endParaRPr>
          </a:p>
          <a:p>
            <a:pPr algn="just" marL="321945" indent="-309245">
              <a:lnSpc>
                <a:spcPct val="100000"/>
              </a:lnSpc>
              <a:spcBef>
                <a:spcPts val="5"/>
              </a:spcBef>
              <a:buAutoNum type="alphaLcParenR" startAt="2"/>
              <a:tabLst>
                <a:tab pos="321945" algn="l"/>
              </a:tabLst>
            </a:pPr>
            <a:r>
              <a:rPr dirty="0" sz="1800">
                <a:latin typeface="Arial MT"/>
                <a:cs typeface="Arial MT"/>
              </a:rPr>
              <a:t>En</a:t>
            </a:r>
            <a:r>
              <a:rPr dirty="0" sz="1800" spc="40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caso</a:t>
            </a:r>
            <a:r>
              <a:rPr dirty="0" sz="1800" spc="40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</a:t>
            </a:r>
            <a:r>
              <a:rPr dirty="0" sz="1800" spc="39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no</a:t>
            </a:r>
            <a:r>
              <a:rPr dirty="0" sz="1800" spc="40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solicitarse</a:t>
            </a:r>
            <a:r>
              <a:rPr dirty="0" sz="1800" spc="41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con</a:t>
            </a:r>
            <a:r>
              <a:rPr dirty="0" sz="1800" spc="40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el</a:t>
            </a:r>
            <a:r>
              <a:rPr dirty="0" sz="1800" spc="409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FV</a:t>
            </a:r>
            <a:r>
              <a:rPr dirty="0" sz="1800" spc="39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1649,</a:t>
            </a:r>
            <a:r>
              <a:rPr dirty="0" sz="1800" spc="415">
                <a:latin typeface="Arial MT"/>
                <a:cs typeface="Arial MT"/>
              </a:rPr>
              <a:t> </a:t>
            </a:r>
            <a:r>
              <a:rPr dirty="0" sz="1800" b="1">
                <a:latin typeface="Arial"/>
                <a:cs typeface="Arial"/>
              </a:rPr>
              <a:t>se</a:t>
            </a:r>
            <a:r>
              <a:rPr dirty="0" sz="1800" spc="40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deberá</a:t>
            </a:r>
            <a:r>
              <a:rPr dirty="0" sz="1800" spc="40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presentar</a:t>
            </a:r>
            <a:r>
              <a:rPr dirty="0" sz="1800" spc="40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el</a:t>
            </a:r>
            <a:r>
              <a:rPr dirty="0" sz="1800" spc="41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Formulario</a:t>
            </a:r>
            <a:r>
              <a:rPr dirty="0" sz="1800" spc="39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físico</a:t>
            </a:r>
            <a:r>
              <a:rPr dirty="0" sz="1800" spc="40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N°</a:t>
            </a:r>
            <a:r>
              <a:rPr dirty="0" sz="1800" spc="409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4949</a:t>
            </a:r>
            <a:r>
              <a:rPr dirty="0" sz="1800" spc="395" b="1">
                <a:latin typeface="Arial"/>
                <a:cs typeface="Arial"/>
              </a:rPr>
              <a:t> </a:t>
            </a:r>
            <a:r>
              <a:rPr dirty="0" sz="1800" spc="-25">
                <a:latin typeface="Arial MT"/>
                <a:cs typeface="Arial MT"/>
              </a:rPr>
              <a:t>en</a:t>
            </a:r>
            <a:endParaRPr sz="1800">
              <a:latin typeface="Arial MT"/>
              <a:cs typeface="Arial MT"/>
            </a:endParaRPr>
          </a:p>
          <a:p>
            <a:pPr algn="just" marL="12700">
              <a:lnSpc>
                <a:spcPct val="100000"/>
              </a:lnSpc>
            </a:pPr>
            <a:r>
              <a:rPr dirty="0" sz="1800">
                <a:latin typeface="Arial MT"/>
                <a:cs typeface="Arial MT"/>
              </a:rPr>
              <a:t>cualquier</a:t>
            </a:r>
            <a:r>
              <a:rPr dirty="0" sz="1800" spc="-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Centro</a:t>
            </a:r>
            <a:r>
              <a:rPr dirty="0" sz="1800" spc="-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de</a:t>
            </a:r>
            <a:r>
              <a:rPr dirty="0" sz="1800" spc="-4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Servicios</a:t>
            </a:r>
            <a:r>
              <a:rPr dirty="0" sz="1800" spc="-30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al</a:t>
            </a:r>
            <a:r>
              <a:rPr dirty="0" sz="1800" spc="-3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Contribuyente</a:t>
            </a:r>
            <a:r>
              <a:rPr dirty="0" sz="1800" spc="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para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su</a:t>
            </a:r>
            <a:r>
              <a:rPr dirty="0" sz="1800" spc="-45">
                <a:latin typeface="Arial MT"/>
                <a:cs typeface="Arial MT"/>
              </a:rPr>
              <a:t> </a:t>
            </a:r>
            <a:r>
              <a:rPr dirty="0" sz="1800">
                <a:latin typeface="Arial MT"/>
                <a:cs typeface="Arial MT"/>
              </a:rPr>
              <a:t>evaluación</a:t>
            </a:r>
            <a:r>
              <a:rPr dirty="0" sz="1800" spc="-25">
                <a:latin typeface="Arial MT"/>
                <a:cs typeface="Arial MT"/>
              </a:rPr>
              <a:t> </a:t>
            </a:r>
            <a:r>
              <a:rPr dirty="0" sz="1800" spc="-10">
                <a:latin typeface="Arial MT"/>
                <a:cs typeface="Arial MT"/>
              </a:rPr>
              <a:t>respectiva.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89737" rIns="0" bIns="0" rtlCol="0" vert="horz">
            <a:spAutoFit/>
          </a:bodyPr>
          <a:lstStyle/>
          <a:p>
            <a:pPr marL="83820">
              <a:lnSpc>
                <a:spcPct val="100000"/>
              </a:lnSpc>
              <a:spcBef>
                <a:spcPts val="95"/>
              </a:spcBef>
            </a:pPr>
            <a:r>
              <a:rPr dirty="0"/>
              <a:t>12.</a:t>
            </a:r>
            <a:r>
              <a:rPr dirty="0" spc="-110"/>
              <a:t> </a:t>
            </a:r>
            <a:r>
              <a:rPr dirty="0"/>
              <a:t>Solicitud</a:t>
            </a:r>
            <a:r>
              <a:rPr dirty="0" spc="-90"/>
              <a:t> </a:t>
            </a:r>
            <a:r>
              <a:rPr dirty="0"/>
              <a:t>de</a:t>
            </a:r>
            <a:r>
              <a:rPr dirty="0" spc="-190"/>
              <a:t> </a:t>
            </a:r>
            <a:r>
              <a:rPr dirty="0"/>
              <a:t>Aplazamiento</a:t>
            </a:r>
            <a:r>
              <a:rPr dirty="0" spc="-75"/>
              <a:t> </a:t>
            </a:r>
            <a:r>
              <a:rPr dirty="0"/>
              <a:t>y/o</a:t>
            </a:r>
            <a:r>
              <a:rPr dirty="0" spc="-85"/>
              <a:t> </a:t>
            </a:r>
            <a:r>
              <a:rPr dirty="0" spc="-10"/>
              <a:t>Fraccionamiento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1815083" y="1667268"/>
            <a:ext cx="6466840" cy="1224280"/>
            <a:chOff x="1815083" y="1667268"/>
            <a:chExt cx="6466840" cy="1224280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80602" y="1702220"/>
              <a:ext cx="6336818" cy="1088298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15083" y="1667268"/>
              <a:ext cx="6466332" cy="1223759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18715" y="1720596"/>
              <a:ext cx="6265163" cy="1016508"/>
            </a:xfrm>
            <a:prstGeom prst="rect">
              <a:avLst/>
            </a:prstGeom>
          </p:spPr>
        </p:pic>
      </p:grpSp>
      <p:sp>
        <p:nvSpPr>
          <p:cNvPr id="7" name="object 7" descr=""/>
          <p:cNvSpPr txBox="1"/>
          <p:nvPr/>
        </p:nvSpPr>
        <p:spPr>
          <a:xfrm>
            <a:off x="1918716" y="1720595"/>
            <a:ext cx="6265545" cy="1016635"/>
          </a:xfrm>
          <a:prstGeom prst="rect">
            <a:avLst/>
          </a:prstGeom>
          <a:ln w="9525">
            <a:solidFill>
              <a:srgbClr val="F69240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algn="just" marL="92075" marR="82550">
              <a:lnSpc>
                <a:spcPct val="100000"/>
              </a:lnSpc>
              <a:spcBef>
                <a:spcPts val="320"/>
              </a:spcBef>
            </a:pPr>
            <a:r>
              <a:rPr dirty="0" sz="2000" spc="-195">
                <a:solidFill>
                  <a:srgbClr val="000066"/>
                </a:solidFill>
                <a:latin typeface="Arial MT"/>
                <a:cs typeface="Arial MT"/>
              </a:rPr>
              <a:t>Marcar</a:t>
            </a:r>
            <a:r>
              <a:rPr dirty="0" sz="2000" spc="42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55">
                <a:solidFill>
                  <a:srgbClr val="000066"/>
                </a:solidFill>
                <a:latin typeface="Arial MT"/>
                <a:cs typeface="Arial MT"/>
              </a:rPr>
              <a:t>la</a:t>
            </a:r>
            <a:r>
              <a:rPr dirty="0" sz="2000" spc="41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90">
                <a:solidFill>
                  <a:srgbClr val="000066"/>
                </a:solidFill>
                <a:latin typeface="Arial MT"/>
                <a:cs typeface="Arial MT"/>
              </a:rPr>
              <a:t>opción</a:t>
            </a:r>
            <a:r>
              <a:rPr dirty="0" sz="2000" spc="42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04">
                <a:solidFill>
                  <a:srgbClr val="000066"/>
                </a:solidFill>
                <a:latin typeface="Arial MT"/>
                <a:cs typeface="Arial MT"/>
              </a:rPr>
              <a:t>de</a:t>
            </a:r>
            <a:r>
              <a:rPr dirty="0" sz="2000" spc="40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80">
                <a:solidFill>
                  <a:srgbClr val="000066"/>
                </a:solidFill>
                <a:latin typeface="Arial MT"/>
                <a:cs typeface="Arial MT"/>
              </a:rPr>
              <a:t>fraccionamiento</a:t>
            </a:r>
            <a:r>
              <a:rPr dirty="0" sz="2000" spc="409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80">
                <a:solidFill>
                  <a:srgbClr val="000066"/>
                </a:solidFill>
                <a:latin typeface="Arial MT"/>
                <a:cs typeface="Arial MT"/>
              </a:rPr>
              <a:t>por</a:t>
            </a:r>
            <a:r>
              <a:rPr dirty="0" sz="2000" spc="41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85">
                <a:solidFill>
                  <a:srgbClr val="000066"/>
                </a:solidFill>
                <a:latin typeface="Arial MT"/>
                <a:cs typeface="Arial MT"/>
              </a:rPr>
              <a:t>todo</a:t>
            </a:r>
            <a:r>
              <a:rPr dirty="0" sz="2000" spc="42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55">
                <a:solidFill>
                  <a:srgbClr val="000066"/>
                </a:solidFill>
                <a:latin typeface="Arial MT"/>
                <a:cs typeface="Arial MT"/>
              </a:rPr>
              <a:t>el</a:t>
            </a:r>
            <a:r>
              <a:rPr dirty="0" sz="2000" spc="41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80">
                <a:solidFill>
                  <a:srgbClr val="000066"/>
                </a:solidFill>
                <a:latin typeface="Arial MT"/>
                <a:cs typeface="Arial MT"/>
              </a:rPr>
              <a:t>importe</a:t>
            </a:r>
            <a:r>
              <a:rPr dirty="0" sz="2000" spc="409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75">
                <a:solidFill>
                  <a:srgbClr val="000066"/>
                </a:solidFill>
                <a:latin typeface="Arial MT"/>
                <a:cs typeface="Arial MT"/>
              </a:rPr>
              <a:t>del</a:t>
            </a:r>
            <a:r>
              <a:rPr dirty="0" sz="2000" spc="-11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90">
                <a:solidFill>
                  <a:srgbClr val="000066"/>
                </a:solidFill>
                <a:latin typeface="Arial MT"/>
                <a:cs typeface="Arial MT"/>
              </a:rPr>
              <a:t>impuesto</a:t>
            </a:r>
            <a:r>
              <a:rPr dirty="0" sz="2000" spc="5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04">
                <a:solidFill>
                  <a:srgbClr val="000066"/>
                </a:solidFill>
                <a:latin typeface="Arial MT"/>
                <a:cs typeface="Arial MT"/>
              </a:rPr>
              <a:t>que</a:t>
            </a:r>
            <a:r>
              <a:rPr dirty="0" sz="2000" spc="5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45">
                <a:solidFill>
                  <a:srgbClr val="000066"/>
                </a:solidFill>
                <a:latin typeface="Arial MT"/>
                <a:cs typeface="Arial MT"/>
              </a:rPr>
              <a:t>elija</a:t>
            </a:r>
            <a:r>
              <a:rPr dirty="0" sz="2000" spc="5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70">
                <a:solidFill>
                  <a:srgbClr val="000066"/>
                </a:solidFill>
                <a:latin typeface="Arial MT"/>
                <a:cs typeface="Arial MT"/>
              </a:rPr>
              <a:t>fraccionar.</a:t>
            </a:r>
            <a:r>
              <a:rPr dirty="0" sz="2000" spc="5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90">
                <a:solidFill>
                  <a:srgbClr val="000066"/>
                </a:solidFill>
                <a:latin typeface="Arial MT"/>
                <a:cs typeface="Arial MT"/>
              </a:rPr>
              <a:t>Considerar</a:t>
            </a:r>
            <a:r>
              <a:rPr dirty="0" sz="2000" spc="6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04">
                <a:solidFill>
                  <a:srgbClr val="000066"/>
                </a:solidFill>
                <a:latin typeface="Arial MT"/>
                <a:cs typeface="Arial MT"/>
              </a:rPr>
              <a:t>que</a:t>
            </a:r>
            <a:r>
              <a:rPr dirty="0" sz="2000" spc="5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55">
                <a:solidFill>
                  <a:srgbClr val="000066"/>
                </a:solidFill>
                <a:latin typeface="Arial MT"/>
                <a:cs typeface="Arial MT"/>
              </a:rPr>
              <a:t>la</a:t>
            </a:r>
            <a:r>
              <a:rPr dirty="0" sz="2000" spc="5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04">
                <a:solidFill>
                  <a:srgbClr val="000066"/>
                </a:solidFill>
                <a:latin typeface="Arial MT"/>
                <a:cs typeface="Arial MT"/>
              </a:rPr>
              <a:t>deuda</a:t>
            </a:r>
            <a:r>
              <a:rPr dirty="0" sz="2000" spc="5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04">
                <a:solidFill>
                  <a:srgbClr val="000066"/>
                </a:solidFill>
                <a:latin typeface="Arial MT"/>
                <a:cs typeface="Arial MT"/>
              </a:rPr>
              <a:t>a</a:t>
            </a:r>
            <a:r>
              <a:rPr dirty="0" sz="2000" spc="5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90">
                <a:solidFill>
                  <a:srgbClr val="000066"/>
                </a:solidFill>
                <a:latin typeface="Arial MT"/>
                <a:cs typeface="Arial MT"/>
              </a:rPr>
              <a:t>acoger</a:t>
            </a:r>
            <a:r>
              <a:rPr dirty="0" sz="2000" spc="-10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04">
                <a:solidFill>
                  <a:srgbClr val="000066"/>
                </a:solidFill>
                <a:latin typeface="Arial MT"/>
                <a:cs typeface="Arial MT"/>
              </a:rPr>
              <a:t>debe</a:t>
            </a:r>
            <a:r>
              <a:rPr dirty="0" sz="2000" spc="-10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75">
                <a:solidFill>
                  <a:srgbClr val="000066"/>
                </a:solidFill>
                <a:latin typeface="Arial MT"/>
                <a:cs typeface="Arial MT"/>
              </a:rPr>
              <a:t>ser</a:t>
            </a:r>
            <a:r>
              <a:rPr dirty="0" sz="2000" spc="-9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04">
                <a:solidFill>
                  <a:srgbClr val="000066"/>
                </a:solidFill>
                <a:latin typeface="Arial MT"/>
                <a:cs typeface="Arial MT"/>
              </a:rPr>
              <a:t>mayor</a:t>
            </a:r>
            <a:r>
              <a:rPr dirty="0" sz="2000" spc="-11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04">
                <a:solidFill>
                  <a:srgbClr val="000066"/>
                </a:solidFill>
                <a:latin typeface="Arial MT"/>
                <a:cs typeface="Arial MT"/>
              </a:rPr>
              <a:t>o</a:t>
            </a:r>
            <a:r>
              <a:rPr dirty="0" sz="2000" spc="-10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70">
                <a:solidFill>
                  <a:srgbClr val="000066"/>
                </a:solidFill>
                <a:latin typeface="Arial MT"/>
                <a:cs typeface="Arial MT"/>
              </a:rPr>
              <a:t>igual</a:t>
            </a:r>
            <a:r>
              <a:rPr dirty="0" sz="2000" spc="-11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55">
                <a:solidFill>
                  <a:srgbClr val="000066"/>
                </a:solidFill>
                <a:latin typeface="Arial MT"/>
                <a:cs typeface="Arial MT"/>
              </a:rPr>
              <a:t>al</a:t>
            </a:r>
            <a:r>
              <a:rPr dirty="0" sz="2000" spc="-10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45">
                <a:solidFill>
                  <a:srgbClr val="000066"/>
                </a:solidFill>
                <a:latin typeface="Arial MT"/>
                <a:cs typeface="Arial MT"/>
              </a:rPr>
              <a:t>10%</a:t>
            </a:r>
            <a:r>
              <a:rPr dirty="0" sz="2000" spc="-11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04">
                <a:solidFill>
                  <a:srgbClr val="000066"/>
                </a:solidFill>
                <a:latin typeface="Arial MT"/>
                <a:cs typeface="Arial MT"/>
              </a:rPr>
              <a:t>de</a:t>
            </a:r>
            <a:r>
              <a:rPr dirty="0" sz="2000" spc="-10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55">
                <a:solidFill>
                  <a:srgbClr val="000066"/>
                </a:solidFill>
                <a:latin typeface="Arial MT"/>
                <a:cs typeface="Arial MT"/>
              </a:rPr>
              <a:t>la</a:t>
            </a:r>
            <a:r>
              <a:rPr dirty="0" sz="2000" spc="-10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20">
                <a:solidFill>
                  <a:srgbClr val="000066"/>
                </a:solidFill>
                <a:latin typeface="Arial MT"/>
                <a:cs typeface="Arial MT"/>
              </a:rPr>
              <a:t>UIT.</a:t>
            </a:r>
            <a:endParaRPr sz="2000">
              <a:latin typeface="Arial MT"/>
              <a:cs typeface="Arial MT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3471671" y="2945892"/>
            <a:ext cx="6682740" cy="919480"/>
            <a:chOff x="3471671" y="2945892"/>
            <a:chExt cx="6682740" cy="919480"/>
          </a:xfrm>
        </p:grpSpPr>
        <p:pic>
          <p:nvPicPr>
            <p:cNvPr id="9" name="object 9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537199" y="2980844"/>
              <a:ext cx="6553208" cy="778949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471671" y="2945892"/>
              <a:ext cx="6682740" cy="918972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575303" y="2999232"/>
              <a:ext cx="6481572" cy="707135"/>
            </a:xfrm>
            <a:prstGeom prst="rect">
              <a:avLst/>
            </a:prstGeom>
          </p:spPr>
        </p:pic>
      </p:grpSp>
      <p:sp>
        <p:nvSpPr>
          <p:cNvPr id="12" name="object 12" descr=""/>
          <p:cNvSpPr txBox="1"/>
          <p:nvPr/>
        </p:nvSpPr>
        <p:spPr>
          <a:xfrm>
            <a:off x="3575303" y="2999232"/>
            <a:ext cx="6482080" cy="707390"/>
          </a:xfrm>
          <a:prstGeom prst="rect">
            <a:avLst/>
          </a:prstGeom>
          <a:ln w="9525">
            <a:solidFill>
              <a:srgbClr val="46AAC5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315"/>
              </a:spcBef>
            </a:pPr>
            <a:r>
              <a:rPr dirty="0" sz="2000" spc="-30">
                <a:solidFill>
                  <a:srgbClr val="000066"/>
                </a:solidFill>
                <a:latin typeface="Arial MT"/>
                <a:cs typeface="Arial MT"/>
              </a:rPr>
              <a:t>El</a:t>
            </a:r>
            <a:r>
              <a:rPr dirty="0" sz="2000" spc="3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50">
                <a:solidFill>
                  <a:srgbClr val="000066"/>
                </a:solidFill>
                <a:latin typeface="Arial MT"/>
                <a:cs typeface="Arial MT"/>
              </a:rPr>
              <a:t>sistema</a:t>
            </a:r>
            <a:r>
              <a:rPr dirty="0" sz="2000" spc="3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40">
                <a:solidFill>
                  <a:srgbClr val="000066"/>
                </a:solidFill>
                <a:latin typeface="Arial MT"/>
                <a:cs typeface="Arial MT"/>
              </a:rPr>
              <a:t>permite</a:t>
            </a:r>
            <a:r>
              <a:rPr dirty="0" sz="2000" spc="3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60">
                <a:solidFill>
                  <a:srgbClr val="000066"/>
                </a:solidFill>
                <a:latin typeface="Arial MT"/>
                <a:cs typeface="Arial MT"/>
              </a:rPr>
              <a:t>un</a:t>
            </a:r>
            <a:r>
              <a:rPr dirty="0" sz="2000" spc="4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45">
                <a:solidFill>
                  <a:srgbClr val="000066"/>
                </a:solidFill>
                <a:latin typeface="Arial MT"/>
                <a:cs typeface="Arial MT"/>
              </a:rPr>
              <a:t>enlace</a:t>
            </a:r>
            <a:r>
              <a:rPr dirty="0" sz="2000" spc="3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05">
                <a:solidFill>
                  <a:srgbClr val="000066"/>
                </a:solidFill>
                <a:latin typeface="Arial MT"/>
                <a:cs typeface="Arial MT"/>
              </a:rPr>
              <a:t>con</a:t>
            </a:r>
            <a:r>
              <a:rPr dirty="0" sz="2000" spc="4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0">
                <a:solidFill>
                  <a:srgbClr val="000066"/>
                </a:solidFill>
                <a:latin typeface="Arial MT"/>
                <a:cs typeface="Arial MT"/>
              </a:rPr>
              <a:t>el</a:t>
            </a:r>
            <a:r>
              <a:rPr dirty="0" sz="2000" spc="3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45">
                <a:solidFill>
                  <a:srgbClr val="000066"/>
                </a:solidFill>
                <a:latin typeface="Arial MT"/>
                <a:cs typeface="Arial MT"/>
              </a:rPr>
              <a:t>formulario</a:t>
            </a:r>
            <a:r>
              <a:rPr dirty="0" sz="2000" spc="4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10">
                <a:solidFill>
                  <a:srgbClr val="000066"/>
                </a:solidFill>
                <a:latin typeface="Arial MT"/>
                <a:cs typeface="Arial MT"/>
              </a:rPr>
              <a:t>virtual</a:t>
            </a:r>
            <a:r>
              <a:rPr dirty="0" sz="2000" spc="3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0066"/>
                </a:solidFill>
                <a:latin typeface="Arial MT"/>
                <a:cs typeface="Arial MT"/>
              </a:rPr>
              <a:t>N°</a:t>
            </a:r>
            <a:r>
              <a:rPr dirty="0" sz="2000" spc="4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10">
                <a:solidFill>
                  <a:srgbClr val="000066"/>
                </a:solidFill>
                <a:latin typeface="Arial MT"/>
                <a:cs typeface="Arial MT"/>
              </a:rPr>
              <a:t>687</a:t>
            </a:r>
            <a:r>
              <a:rPr dirty="0" sz="2000" spc="3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50">
                <a:solidFill>
                  <a:srgbClr val="000066"/>
                </a:solidFill>
                <a:latin typeface="Arial MT"/>
                <a:cs typeface="Arial MT"/>
              </a:rPr>
              <a:t>-</a:t>
            </a:r>
            <a:endParaRPr sz="2000">
              <a:latin typeface="Arial MT"/>
              <a:cs typeface="Arial MT"/>
            </a:endParaRPr>
          </a:p>
          <a:p>
            <a:pPr marL="91440">
              <a:lnSpc>
                <a:spcPct val="100000"/>
              </a:lnSpc>
            </a:pPr>
            <a:r>
              <a:rPr dirty="0" sz="2000" spc="-160">
                <a:solidFill>
                  <a:srgbClr val="000066"/>
                </a:solidFill>
                <a:latin typeface="Arial MT"/>
                <a:cs typeface="Arial MT"/>
              </a:rPr>
              <a:t>solicitud</a:t>
            </a:r>
            <a:r>
              <a:rPr dirty="0" sz="2000" spc="-6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70">
                <a:solidFill>
                  <a:srgbClr val="000066"/>
                </a:solidFill>
                <a:latin typeface="Arial MT"/>
                <a:cs typeface="Arial MT"/>
              </a:rPr>
              <a:t>del</a:t>
            </a:r>
            <a:r>
              <a:rPr dirty="0" sz="2000" spc="-7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14">
                <a:solidFill>
                  <a:srgbClr val="000066"/>
                </a:solidFill>
                <a:latin typeface="Arial MT"/>
                <a:cs typeface="Arial MT"/>
              </a:rPr>
              <a:t>fraccionamiento.</a:t>
            </a:r>
            <a:endParaRPr sz="2000">
              <a:latin typeface="Arial MT"/>
              <a:cs typeface="Arial MT"/>
            </a:endParaRPr>
          </a:p>
        </p:txBody>
      </p:sp>
      <p:grpSp>
        <p:nvGrpSpPr>
          <p:cNvPr id="13" name="object 13" descr=""/>
          <p:cNvGrpSpPr/>
          <p:nvPr/>
        </p:nvGrpSpPr>
        <p:grpSpPr>
          <a:xfrm>
            <a:off x="1959864" y="3881628"/>
            <a:ext cx="7329170" cy="919480"/>
            <a:chOff x="1959864" y="3881628"/>
            <a:chExt cx="7329170" cy="919480"/>
          </a:xfrm>
        </p:grpSpPr>
        <p:pic>
          <p:nvPicPr>
            <p:cNvPr id="14" name="object 14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025388" y="3916598"/>
              <a:ext cx="7199391" cy="780438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959864" y="3881628"/>
              <a:ext cx="7328916" cy="918972"/>
            </a:xfrm>
            <a:prstGeom prst="rect">
              <a:avLst/>
            </a:prstGeom>
          </p:spPr>
        </p:pic>
        <p:pic>
          <p:nvPicPr>
            <p:cNvPr id="16" name="object 16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063496" y="3934968"/>
              <a:ext cx="7127748" cy="708660"/>
            </a:xfrm>
            <a:prstGeom prst="rect">
              <a:avLst/>
            </a:prstGeom>
          </p:spPr>
        </p:pic>
      </p:grpSp>
      <p:sp>
        <p:nvSpPr>
          <p:cNvPr id="17" name="object 17" descr=""/>
          <p:cNvSpPr txBox="1"/>
          <p:nvPr/>
        </p:nvSpPr>
        <p:spPr>
          <a:xfrm>
            <a:off x="2063495" y="3934967"/>
            <a:ext cx="7127875" cy="708660"/>
          </a:xfrm>
          <a:prstGeom prst="rect">
            <a:avLst/>
          </a:prstGeom>
          <a:ln w="9525">
            <a:solidFill>
              <a:srgbClr val="7C5F9F"/>
            </a:solidFill>
          </a:ln>
        </p:spPr>
        <p:txBody>
          <a:bodyPr wrap="square" lIns="0" tIns="41275" rIns="0" bIns="0" rtlCol="0" vert="horz">
            <a:spAutoFit/>
          </a:bodyPr>
          <a:lstStyle/>
          <a:p>
            <a:pPr marL="92075" marR="85090">
              <a:lnSpc>
                <a:spcPct val="100000"/>
              </a:lnSpc>
              <a:spcBef>
                <a:spcPts val="325"/>
              </a:spcBef>
            </a:pPr>
            <a:r>
              <a:rPr dirty="0" sz="2000" spc="-95">
                <a:solidFill>
                  <a:srgbClr val="000066"/>
                </a:solidFill>
                <a:latin typeface="Arial MT"/>
                <a:cs typeface="Arial MT"/>
              </a:rPr>
              <a:t>En</a:t>
            </a:r>
            <a:r>
              <a:rPr dirty="0" sz="2000" spc="-4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45">
                <a:solidFill>
                  <a:srgbClr val="000066"/>
                </a:solidFill>
                <a:latin typeface="Arial MT"/>
                <a:cs typeface="Arial MT"/>
              </a:rPr>
              <a:t>caso</a:t>
            </a:r>
            <a:r>
              <a:rPr dirty="0" sz="2000" spc="1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5">
                <a:solidFill>
                  <a:srgbClr val="000066"/>
                </a:solidFill>
                <a:latin typeface="Arial MT"/>
                <a:cs typeface="Arial MT"/>
              </a:rPr>
              <a:t>la</a:t>
            </a:r>
            <a:r>
              <a:rPr dirty="0" sz="2000" spc="1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65">
                <a:solidFill>
                  <a:srgbClr val="000066"/>
                </a:solidFill>
                <a:latin typeface="Arial MT"/>
                <a:cs typeface="Arial MT"/>
              </a:rPr>
              <a:t>deuda</a:t>
            </a:r>
            <a:r>
              <a:rPr dirty="0" sz="2000" spc="2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90">
                <a:solidFill>
                  <a:srgbClr val="000066"/>
                </a:solidFill>
                <a:latin typeface="Arial MT"/>
                <a:cs typeface="Arial MT"/>
              </a:rPr>
              <a:t>del</a:t>
            </a:r>
            <a:r>
              <a:rPr dirty="0" sz="2000" spc="1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65">
                <a:solidFill>
                  <a:srgbClr val="000066"/>
                </a:solidFill>
                <a:latin typeface="Arial MT"/>
                <a:cs typeface="Arial MT"/>
              </a:rPr>
              <a:t>impuesto</a:t>
            </a:r>
            <a:r>
              <a:rPr dirty="0" sz="2000" spc="3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45">
                <a:solidFill>
                  <a:srgbClr val="000066"/>
                </a:solidFill>
                <a:latin typeface="Arial MT"/>
                <a:cs typeface="Arial MT"/>
              </a:rPr>
              <a:t>anual</a:t>
            </a:r>
            <a:r>
              <a:rPr dirty="0" sz="2000" spc="1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25">
                <a:solidFill>
                  <a:srgbClr val="000066"/>
                </a:solidFill>
                <a:latin typeface="Arial MT"/>
                <a:cs typeface="Arial MT"/>
              </a:rPr>
              <a:t>sea</a:t>
            </a:r>
            <a:r>
              <a:rPr dirty="0" sz="2000" spc="1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70">
                <a:solidFill>
                  <a:srgbClr val="000066"/>
                </a:solidFill>
                <a:latin typeface="Arial MT"/>
                <a:cs typeface="Arial MT"/>
              </a:rPr>
              <a:t>menor</a:t>
            </a:r>
            <a:r>
              <a:rPr dirty="0" sz="2000" spc="3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0066"/>
                </a:solidFill>
                <a:latin typeface="Arial MT"/>
                <a:cs typeface="Arial MT"/>
              </a:rPr>
              <a:t>a</a:t>
            </a:r>
            <a:r>
              <a:rPr dirty="0" sz="2000" spc="1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60">
                <a:solidFill>
                  <a:srgbClr val="000066"/>
                </a:solidFill>
                <a:latin typeface="Arial MT"/>
                <a:cs typeface="Arial MT"/>
              </a:rPr>
              <a:t>3UIT</a:t>
            </a:r>
            <a:r>
              <a:rPr dirty="0" sz="2000" spc="2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>
                <a:solidFill>
                  <a:srgbClr val="000066"/>
                </a:solidFill>
                <a:latin typeface="Arial MT"/>
                <a:cs typeface="Arial MT"/>
              </a:rPr>
              <a:t>y</a:t>
            </a:r>
            <a:r>
              <a:rPr dirty="0" sz="2000" spc="1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5">
                <a:solidFill>
                  <a:srgbClr val="000066"/>
                </a:solidFill>
                <a:latin typeface="Arial MT"/>
                <a:cs typeface="Arial MT"/>
              </a:rPr>
              <a:t>el</a:t>
            </a:r>
            <a:r>
              <a:rPr dirty="0" sz="2000" spc="1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40">
                <a:solidFill>
                  <a:srgbClr val="000066"/>
                </a:solidFill>
                <a:latin typeface="Arial MT"/>
                <a:cs typeface="Arial MT"/>
              </a:rPr>
              <a:t>plazo</a:t>
            </a:r>
            <a:r>
              <a:rPr dirty="0" sz="2000" spc="1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35">
                <a:solidFill>
                  <a:srgbClr val="000066"/>
                </a:solidFill>
                <a:latin typeface="Arial MT"/>
                <a:cs typeface="Arial MT"/>
              </a:rPr>
              <a:t>no </a:t>
            </a:r>
            <a:r>
              <a:rPr dirty="0" sz="2000" spc="-204">
                <a:solidFill>
                  <a:srgbClr val="000066"/>
                </a:solidFill>
                <a:latin typeface="Arial MT"/>
                <a:cs typeface="Arial MT"/>
              </a:rPr>
              <a:t>mayor</a:t>
            </a:r>
            <a:r>
              <a:rPr dirty="0" sz="2000" spc="-10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10">
                <a:solidFill>
                  <a:srgbClr val="000066"/>
                </a:solidFill>
                <a:latin typeface="Arial MT"/>
                <a:cs typeface="Arial MT"/>
              </a:rPr>
              <a:t>a</a:t>
            </a:r>
            <a:r>
              <a:rPr dirty="0" sz="2000" spc="-10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10">
                <a:solidFill>
                  <a:srgbClr val="000066"/>
                </a:solidFill>
                <a:latin typeface="Arial MT"/>
                <a:cs typeface="Arial MT"/>
              </a:rPr>
              <a:t>12</a:t>
            </a:r>
            <a:r>
              <a:rPr dirty="0" sz="2000" spc="-9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00">
                <a:solidFill>
                  <a:srgbClr val="000066"/>
                </a:solidFill>
                <a:latin typeface="Arial MT"/>
                <a:cs typeface="Arial MT"/>
              </a:rPr>
              <a:t>meses,</a:t>
            </a:r>
            <a:r>
              <a:rPr dirty="0" sz="2000" spc="-8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10">
                <a:solidFill>
                  <a:srgbClr val="000066"/>
                </a:solidFill>
                <a:latin typeface="Arial MT"/>
                <a:cs typeface="Arial MT"/>
              </a:rPr>
              <a:t>no</a:t>
            </a:r>
            <a:r>
              <a:rPr dirty="0" sz="2000" spc="-9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04">
                <a:solidFill>
                  <a:srgbClr val="000066"/>
                </a:solidFill>
                <a:latin typeface="Arial MT"/>
                <a:cs typeface="Arial MT"/>
              </a:rPr>
              <a:t>se</a:t>
            </a:r>
            <a:r>
              <a:rPr dirty="0" sz="2000" spc="-9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04">
                <a:solidFill>
                  <a:srgbClr val="000066"/>
                </a:solidFill>
                <a:latin typeface="Arial MT"/>
                <a:cs typeface="Arial MT"/>
              </a:rPr>
              <a:t>paga</a:t>
            </a:r>
            <a:r>
              <a:rPr dirty="0" sz="2000" spc="-9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85">
                <a:solidFill>
                  <a:srgbClr val="000066"/>
                </a:solidFill>
                <a:latin typeface="Arial MT"/>
                <a:cs typeface="Arial MT"/>
              </a:rPr>
              <a:t>cuota</a:t>
            </a:r>
            <a:r>
              <a:rPr dirty="0" sz="2000" spc="-10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10">
                <a:solidFill>
                  <a:srgbClr val="000066"/>
                </a:solidFill>
                <a:latin typeface="Arial MT"/>
                <a:cs typeface="Arial MT"/>
              </a:rPr>
              <a:t>de</a:t>
            </a:r>
            <a:r>
              <a:rPr dirty="0" sz="2000" spc="-9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00">
                <a:solidFill>
                  <a:srgbClr val="000066"/>
                </a:solidFill>
                <a:latin typeface="Arial MT"/>
                <a:cs typeface="Arial MT"/>
              </a:rPr>
              <a:t>acogimiento.</a:t>
            </a:r>
            <a:endParaRPr sz="2000">
              <a:latin typeface="Arial MT"/>
              <a:cs typeface="Arial MT"/>
            </a:endParaRPr>
          </a:p>
        </p:txBody>
      </p:sp>
      <p:grpSp>
        <p:nvGrpSpPr>
          <p:cNvPr id="18" name="object 18" descr=""/>
          <p:cNvGrpSpPr/>
          <p:nvPr/>
        </p:nvGrpSpPr>
        <p:grpSpPr>
          <a:xfrm>
            <a:off x="3040379" y="4815840"/>
            <a:ext cx="7122159" cy="1214755"/>
            <a:chOff x="3040379" y="4815840"/>
            <a:chExt cx="7122159" cy="1214755"/>
          </a:xfrm>
        </p:grpSpPr>
        <p:pic>
          <p:nvPicPr>
            <p:cNvPr id="19" name="object 19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105907" y="4850879"/>
              <a:ext cx="7056127" cy="1086624"/>
            </a:xfrm>
            <a:prstGeom prst="rect">
              <a:avLst/>
            </a:prstGeom>
          </p:spPr>
        </p:pic>
        <p:pic>
          <p:nvPicPr>
            <p:cNvPr id="20" name="object 20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040379" y="4815840"/>
              <a:ext cx="7033259" cy="1214615"/>
            </a:xfrm>
            <a:prstGeom prst="rect">
              <a:avLst/>
            </a:prstGeom>
          </p:spPr>
        </p:pic>
        <p:pic>
          <p:nvPicPr>
            <p:cNvPr id="21" name="object 21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144011" y="4869180"/>
              <a:ext cx="6984492" cy="1014984"/>
            </a:xfrm>
            <a:prstGeom prst="rect">
              <a:avLst/>
            </a:prstGeom>
          </p:spPr>
        </p:pic>
      </p:grpSp>
      <p:sp>
        <p:nvSpPr>
          <p:cNvPr id="22" name="object 22" descr=""/>
          <p:cNvSpPr txBox="1"/>
          <p:nvPr/>
        </p:nvSpPr>
        <p:spPr>
          <a:xfrm>
            <a:off x="3144011" y="4869179"/>
            <a:ext cx="6985000" cy="1015365"/>
          </a:xfrm>
          <a:prstGeom prst="rect">
            <a:avLst/>
          </a:prstGeom>
          <a:ln w="9525">
            <a:solidFill>
              <a:srgbClr val="97B853"/>
            </a:solidFill>
          </a:ln>
        </p:spPr>
        <p:txBody>
          <a:bodyPr wrap="square" lIns="0" tIns="45085" rIns="0" bIns="0" rtlCol="0" vert="horz">
            <a:spAutoFit/>
          </a:bodyPr>
          <a:lstStyle/>
          <a:p>
            <a:pPr algn="just" marL="90805" marR="296545">
              <a:lnSpc>
                <a:spcPct val="98600"/>
              </a:lnSpc>
              <a:spcBef>
                <a:spcPts val="355"/>
              </a:spcBef>
            </a:pPr>
            <a:r>
              <a:rPr dirty="0" sz="2000" spc="-225">
                <a:solidFill>
                  <a:srgbClr val="000066"/>
                </a:solidFill>
                <a:latin typeface="Arial MT"/>
                <a:cs typeface="Arial MT"/>
              </a:rPr>
              <a:t>En</a:t>
            </a:r>
            <a:r>
              <a:rPr dirty="0" sz="2000" spc="-10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00">
                <a:solidFill>
                  <a:srgbClr val="000066"/>
                </a:solidFill>
                <a:latin typeface="Arial MT"/>
                <a:cs typeface="Arial MT"/>
              </a:rPr>
              <a:t>caso</a:t>
            </a:r>
            <a:r>
              <a:rPr dirty="0" sz="2000" spc="-9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55">
                <a:solidFill>
                  <a:srgbClr val="000066"/>
                </a:solidFill>
                <a:latin typeface="Arial MT"/>
                <a:cs typeface="Arial MT"/>
              </a:rPr>
              <a:t>la</a:t>
            </a:r>
            <a:r>
              <a:rPr dirty="0" sz="2000" spc="-10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10">
                <a:solidFill>
                  <a:srgbClr val="000066"/>
                </a:solidFill>
                <a:latin typeface="Arial MT"/>
                <a:cs typeface="Arial MT"/>
              </a:rPr>
              <a:t>deuda</a:t>
            </a:r>
            <a:r>
              <a:rPr dirty="0" sz="2000" spc="-10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04">
                <a:solidFill>
                  <a:srgbClr val="000066"/>
                </a:solidFill>
                <a:latin typeface="Arial MT"/>
                <a:cs typeface="Arial MT"/>
              </a:rPr>
              <a:t>sea</a:t>
            </a:r>
            <a:r>
              <a:rPr dirty="0" sz="2000" spc="-10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10">
                <a:solidFill>
                  <a:srgbClr val="000066"/>
                </a:solidFill>
                <a:latin typeface="Arial MT"/>
                <a:cs typeface="Arial MT"/>
              </a:rPr>
              <a:t>mayor</a:t>
            </a:r>
            <a:r>
              <a:rPr dirty="0" sz="2000" spc="-10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04">
                <a:solidFill>
                  <a:srgbClr val="000066"/>
                </a:solidFill>
                <a:latin typeface="Arial MT"/>
                <a:cs typeface="Arial MT"/>
              </a:rPr>
              <a:t>a</a:t>
            </a:r>
            <a:r>
              <a:rPr dirty="0" sz="2000" spc="-11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04">
                <a:solidFill>
                  <a:srgbClr val="000066"/>
                </a:solidFill>
                <a:latin typeface="Arial MT"/>
                <a:cs typeface="Arial MT"/>
              </a:rPr>
              <a:t>3</a:t>
            </a:r>
            <a:r>
              <a:rPr dirty="0" sz="2000" spc="-10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95">
                <a:solidFill>
                  <a:srgbClr val="000066"/>
                </a:solidFill>
                <a:latin typeface="Arial MT"/>
                <a:cs typeface="Arial MT"/>
              </a:rPr>
              <a:t>UIT</a:t>
            </a:r>
            <a:r>
              <a:rPr dirty="0" sz="2000" spc="-14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65">
                <a:solidFill>
                  <a:srgbClr val="000066"/>
                </a:solidFill>
                <a:latin typeface="Arial MT"/>
                <a:cs typeface="Arial MT"/>
              </a:rPr>
              <a:t>y/o</a:t>
            </a:r>
            <a:r>
              <a:rPr dirty="0" sz="2000" spc="-10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55">
                <a:solidFill>
                  <a:srgbClr val="000066"/>
                </a:solidFill>
                <a:latin typeface="Arial MT"/>
                <a:cs typeface="Arial MT"/>
              </a:rPr>
              <a:t>el</a:t>
            </a:r>
            <a:r>
              <a:rPr dirty="0" sz="2000" spc="-12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85">
                <a:solidFill>
                  <a:srgbClr val="000066"/>
                </a:solidFill>
                <a:latin typeface="Arial MT"/>
                <a:cs typeface="Arial MT"/>
              </a:rPr>
              <a:t>plazo</a:t>
            </a:r>
            <a:r>
              <a:rPr dirty="0" sz="2000" spc="-9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04">
                <a:solidFill>
                  <a:srgbClr val="000066"/>
                </a:solidFill>
                <a:latin typeface="Arial MT"/>
                <a:cs typeface="Arial MT"/>
              </a:rPr>
              <a:t>mayor</a:t>
            </a:r>
            <a:r>
              <a:rPr dirty="0" sz="2000" spc="-10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04">
                <a:solidFill>
                  <a:srgbClr val="000066"/>
                </a:solidFill>
                <a:latin typeface="Arial MT"/>
                <a:cs typeface="Arial MT"/>
              </a:rPr>
              <a:t>a</a:t>
            </a:r>
            <a:r>
              <a:rPr dirty="0" sz="2000" spc="-114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04">
                <a:solidFill>
                  <a:srgbClr val="000066"/>
                </a:solidFill>
                <a:latin typeface="Arial MT"/>
                <a:cs typeface="Arial MT"/>
              </a:rPr>
              <a:t>12</a:t>
            </a:r>
            <a:r>
              <a:rPr dirty="0" sz="2000" spc="-10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00">
                <a:solidFill>
                  <a:srgbClr val="000066"/>
                </a:solidFill>
                <a:latin typeface="Arial MT"/>
                <a:cs typeface="Arial MT"/>
              </a:rPr>
              <a:t>meses,</a:t>
            </a:r>
            <a:r>
              <a:rPr dirty="0" sz="2000" spc="-10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55">
                <a:solidFill>
                  <a:srgbClr val="000066"/>
                </a:solidFill>
                <a:latin typeface="Arial MT"/>
                <a:cs typeface="Arial MT"/>
              </a:rPr>
              <a:t>el</a:t>
            </a:r>
            <a:r>
              <a:rPr dirty="0" sz="2000" spc="-11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80">
                <a:solidFill>
                  <a:srgbClr val="000066"/>
                </a:solidFill>
                <a:latin typeface="Arial MT"/>
                <a:cs typeface="Arial MT"/>
              </a:rPr>
              <a:t>importe</a:t>
            </a:r>
            <a:r>
              <a:rPr dirty="0" sz="2000" spc="-12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04">
                <a:solidFill>
                  <a:srgbClr val="000066"/>
                </a:solidFill>
                <a:latin typeface="Arial MT"/>
                <a:cs typeface="Arial MT"/>
              </a:rPr>
              <a:t>de</a:t>
            </a:r>
            <a:r>
              <a:rPr dirty="0" sz="2000" spc="-12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55">
                <a:solidFill>
                  <a:srgbClr val="000066"/>
                </a:solidFill>
                <a:latin typeface="Arial MT"/>
                <a:cs typeface="Arial MT"/>
              </a:rPr>
              <a:t>la</a:t>
            </a:r>
            <a:r>
              <a:rPr dirty="0" sz="2000" spc="-11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85">
                <a:solidFill>
                  <a:srgbClr val="000066"/>
                </a:solidFill>
                <a:latin typeface="Arial MT"/>
                <a:cs typeface="Arial MT"/>
              </a:rPr>
              <a:t>cuota</a:t>
            </a:r>
            <a:r>
              <a:rPr dirty="0" sz="2000" spc="-10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10">
                <a:solidFill>
                  <a:srgbClr val="000066"/>
                </a:solidFill>
                <a:latin typeface="Arial MT"/>
                <a:cs typeface="Arial MT"/>
              </a:rPr>
              <a:t>de</a:t>
            </a:r>
            <a:r>
              <a:rPr dirty="0" sz="2000" spc="-10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85">
                <a:solidFill>
                  <a:srgbClr val="000066"/>
                </a:solidFill>
                <a:latin typeface="Arial MT"/>
                <a:cs typeface="Arial MT"/>
              </a:rPr>
              <a:t>acogimiento</a:t>
            </a:r>
            <a:r>
              <a:rPr dirty="0" sz="2000" spc="-114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75">
                <a:solidFill>
                  <a:srgbClr val="000066"/>
                </a:solidFill>
                <a:latin typeface="Arial MT"/>
                <a:cs typeface="Arial MT"/>
              </a:rPr>
              <a:t>estará</a:t>
            </a:r>
            <a:r>
              <a:rPr dirty="0" sz="2000" spc="-10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10">
                <a:solidFill>
                  <a:srgbClr val="000066"/>
                </a:solidFill>
                <a:latin typeface="Arial MT"/>
                <a:cs typeface="Arial MT"/>
              </a:rPr>
              <a:t>en</a:t>
            </a:r>
            <a:r>
              <a:rPr dirty="0" sz="2000" spc="-10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80">
                <a:solidFill>
                  <a:srgbClr val="000066"/>
                </a:solidFill>
                <a:latin typeface="Arial MT"/>
                <a:cs typeface="Arial MT"/>
              </a:rPr>
              <a:t>función</a:t>
            </a:r>
            <a:r>
              <a:rPr dirty="0" sz="2000" spc="-10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50">
                <a:solidFill>
                  <a:srgbClr val="000066"/>
                </a:solidFill>
                <a:latin typeface="Arial MT"/>
                <a:cs typeface="Arial MT"/>
              </a:rPr>
              <a:t>al</a:t>
            </a:r>
            <a:r>
              <a:rPr dirty="0" sz="2000" spc="-10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85">
                <a:solidFill>
                  <a:srgbClr val="000066"/>
                </a:solidFill>
                <a:latin typeface="Arial MT"/>
                <a:cs typeface="Arial MT"/>
              </a:rPr>
              <a:t>plazo</a:t>
            </a:r>
            <a:r>
              <a:rPr dirty="0" sz="2000" spc="-10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65">
                <a:solidFill>
                  <a:srgbClr val="000066"/>
                </a:solidFill>
                <a:latin typeface="Arial MT"/>
                <a:cs typeface="Arial MT"/>
              </a:rPr>
              <a:t>solicitado</a:t>
            </a:r>
            <a:r>
              <a:rPr dirty="0" sz="2000" spc="-10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04">
                <a:solidFill>
                  <a:srgbClr val="000066"/>
                </a:solidFill>
                <a:latin typeface="Arial MT"/>
                <a:cs typeface="Arial MT"/>
              </a:rPr>
              <a:t>en</a:t>
            </a:r>
            <a:r>
              <a:rPr dirty="0" sz="2000" spc="-10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50">
                <a:solidFill>
                  <a:srgbClr val="000066"/>
                </a:solidFill>
                <a:latin typeface="Arial MT"/>
                <a:cs typeface="Arial MT"/>
              </a:rPr>
              <a:t>el</a:t>
            </a:r>
            <a:r>
              <a:rPr dirty="0" sz="2000" spc="-12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80">
                <a:solidFill>
                  <a:srgbClr val="000066"/>
                </a:solidFill>
                <a:latin typeface="Arial MT"/>
                <a:cs typeface="Arial MT"/>
              </a:rPr>
              <a:t>fraccionamiento</a:t>
            </a:r>
            <a:r>
              <a:rPr dirty="0" sz="2000" spc="-10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20">
                <a:solidFill>
                  <a:srgbClr val="000066"/>
                </a:solidFill>
                <a:latin typeface="Arial MT"/>
                <a:cs typeface="Arial MT"/>
              </a:rPr>
              <a:t>(</a:t>
            </a:r>
            <a:r>
              <a:rPr dirty="0" sz="2000" spc="-10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85">
                <a:solidFill>
                  <a:srgbClr val="000066"/>
                </a:solidFill>
                <a:latin typeface="Arial MT"/>
                <a:cs typeface="Arial MT"/>
              </a:rPr>
              <a:t>hasta</a:t>
            </a:r>
            <a:r>
              <a:rPr dirty="0" sz="2000" spc="-10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04">
                <a:solidFill>
                  <a:srgbClr val="000066"/>
                </a:solidFill>
                <a:latin typeface="Arial MT"/>
                <a:cs typeface="Arial MT"/>
              </a:rPr>
              <a:t>en</a:t>
            </a:r>
            <a:r>
              <a:rPr dirty="0" sz="2000" spc="-12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204">
                <a:solidFill>
                  <a:srgbClr val="000066"/>
                </a:solidFill>
                <a:latin typeface="Arial MT"/>
                <a:cs typeface="Arial MT"/>
              </a:rPr>
              <a:t>72</a:t>
            </a:r>
            <a:r>
              <a:rPr dirty="0" sz="2000" spc="-10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2000" spc="-190">
                <a:solidFill>
                  <a:srgbClr val="000066"/>
                </a:solidFill>
                <a:latin typeface="Arial MT"/>
                <a:cs typeface="Arial MT"/>
              </a:rPr>
              <a:t>meses).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2574798" y="6216497"/>
            <a:ext cx="56064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60" b="1">
                <a:solidFill>
                  <a:srgbClr val="006FC0"/>
                </a:solidFill>
                <a:latin typeface="Arial"/>
                <a:cs typeface="Arial"/>
              </a:rPr>
              <a:t>R.</a:t>
            </a:r>
            <a:r>
              <a:rPr dirty="0" sz="1600" spc="-45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600" spc="-180" b="1">
                <a:solidFill>
                  <a:srgbClr val="006FC0"/>
                </a:solidFill>
                <a:latin typeface="Arial"/>
                <a:cs typeface="Arial"/>
              </a:rPr>
              <a:t>de</a:t>
            </a:r>
            <a:r>
              <a:rPr dirty="0" sz="1600" spc="-65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600" spc="-150" b="1">
                <a:solidFill>
                  <a:srgbClr val="006FC0"/>
                </a:solidFill>
                <a:latin typeface="Arial"/>
                <a:cs typeface="Arial"/>
              </a:rPr>
              <a:t>S.</a:t>
            </a:r>
            <a:r>
              <a:rPr dirty="0" sz="1600" spc="-65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600" spc="-110" b="1">
                <a:solidFill>
                  <a:srgbClr val="006FC0"/>
                </a:solidFill>
                <a:latin typeface="Arial"/>
                <a:cs typeface="Arial"/>
              </a:rPr>
              <a:t>N°</a:t>
            </a:r>
            <a:r>
              <a:rPr dirty="0" sz="1600" spc="-40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600" spc="-155" b="1">
                <a:solidFill>
                  <a:srgbClr val="006FC0"/>
                </a:solidFill>
                <a:latin typeface="Arial"/>
                <a:cs typeface="Arial"/>
              </a:rPr>
              <a:t>161-</a:t>
            </a:r>
            <a:r>
              <a:rPr dirty="0" sz="1600" spc="-195" b="1">
                <a:solidFill>
                  <a:srgbClr val="006FC0"/>
                </a:solidFill>
                <a:latin typeface="Arial"/>
                <a:cs typeface="Arial"/>
              </a:rPr>
              <a:t>2015/SUNAT.</a:t>
            </a:r>
            <a:r>
              <a:rPr dirty="0" sz="1600" spc="-90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600" spc="-190" b="1">
                <a:solidFill>
                  <a:srgbClr val="006FC0"/>
                </a:solidFill>
                <a:latin typeface="Arial"/>
                <a:cs typeface="Arial"/>
              </a:rPr>
              <a:t>Régimen</a:t>
            </a:r>
            <a:r>
              <a:rPr dirty="0" sz="1600" spc="-75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600" spc="-180" b="1">
                <a:solidFill>
                  <a:srgbClr val="006FC0"/>
                </a:solidFill>
                <a:latin typeface="Arial"/>
                <a:cs typeface="Arial"/>
              </a:rPr>
              <a:t>de</a:t>
            </a:r>
            <a:r>
              <a:rPr dirty="0" sz="1600" spc="-105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600" spc="-140" b="1">
                <a:solidFill>
                  <a:srgbClr val="006FC0"/>
                </a:solidFill>
                <a:latin typeface="Arial"/>
                <a:cs typeface="Arial"/>
              </a:rPr>
              <a:t>Apl.</a:t>
            </a:r>
            <a:r>
              <a:rPr dirty="0" sz="1600" spc="-60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600" spc="-165" b="1">
                <a:solidFill>
                  <a:srgbClr val="006FC0"/>
                </a:solidFill>
                <a:latin typeface="Arial"/>
                <a:cs typeface="Arial"/>
              </a:rPr>
              <a:t>y</a:t>
            </a:r>
            <a:r>
              <a:rPr dirty="0" sz="1600" spc="-55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600" spc="-160" b="1">
                <a:solidFill>
                  <a:srgbClr val="006FC0"/>
                </a:solidFill>
                <a:latin typeface="Arial"/>
                <a:cs typeface="Arial"/>
              </a:rPr>
              <a:t>Fracc.</a:t>
            </a:r>
            <a:r>
              <a:rPr dirty="0" sz="1600" spc="-70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600" spc="-180" b="1">
                <a:solidFill>
                  <a:srgbClr val="006FC0"/>
                </a:solidFill>
                <a:latin typeface="Arial"/>
                <a:cs typeface="Arial"/>
              </a:rPr>
              <a:t>de</a:t>
            </a:r>
            <a:r>
              <a:rPr dirty="0" sz="1600" spc="-65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600" spc="-175" b="1">
                <a:solidFill>
                  <a:srgbClr val="006FC0"/>
                </a:solidFill>
                <a:latin typeface="Arial"/>
                <a:cs typeface="Arial"/>
              </a:rPr>
              <a:t>deuda</a:t>
            </a:r>
            <a:r>
              <a:rPr dirty="0" sz="1600" spc="-80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600" spc="-155" b="1">
                <a:solidFill>
                  <a:srgbClr val="006FC0"/>
                </a:solidFill>
                <a:latin typeface="Arial"/>
                <a:cs typeface="Arial"/>
              </a:rPr>
              <a:t>por</a:t>
            </a:r>
            <a:r>
              <a:rPr dirty="0" sz="1600" spc="-60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600" spc="-40" b="1">
                <a:solidFill>
                  <a:srgbClr val="006FC0"/>
                </a:solidFill>
                <a:latin typeface="Arial"/>
                <a:cs typeface="Arial"/>
              </a:rPr>
              <a:t>TI.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96163" rIns="0" bIns="0" rtlCol="0" vert="horz">
            <a:spAutoFit/>
          </a:bodyPr>
          <a:lstStyle/>
          <a:p>
            <a:pPr marL="347345">
              <a:lnSpc>
                <a:spcPct val="100000"/>
              </a:lnSpc>
              <a:spcBef>
                <a:spcPts val="95"/>
              </a:spcBef>
            </a:pPr>
            <a:r>
              <a:rPr dirty="0"/>
              <a:t>Medios</a:t>
            </a:r>
            <a:r>
              <a:rPr dirty="0" spc="-55"/>
              <a:t> </a:t>
            </a:r>
            <a:r>
              <a:rPr dirty="0"/>
              <a:t>para</a:t>
            </a:r>
            <a:r>
              <a:rPr dirty="0" spc="-55"/>
              <a:t> </a:t>
            </a:r>
            <a:r>
              <a:rPr dirty="0"/>
              <a:t>presentar</a:t>
            </a:r>
            <a:r>
              <a:rPr dirty="0" spc="-60"/>
              <a:t> </a:t>
            </a:r>
            <a:r>
              <a:rPr dirty="0"/>
              <a:t>la</a:t>
            </a:r>
            <a:r>
              <a:rPr dirty="0" spc="-60"/>
              <a:t> </a:t>
            </a:r>
            <a:r>
              <a:rPr dirty="0" spc="-10"/>
              <a:t>declaración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18477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5"/>
              </a:spcBef>
            </a:pPr>
            <a:r>
              <a:rPr dirty="0"/>
              <a:t>Los</a:t>
            </a:r>
            <a:r>
              <a:rPr dirty="0" spc="235"/>
              <a:t> </a:t>
            </a:r>
            <a:r>
              <a:rPr dirty="0"/>
              <a:t>sujetos</a:t>
            </a:r>
            <a:r>
              <a:rPr dirty="0" spc="245"/>
              <a:t> </a:t>
            </a:r>
            <a:r>
              <a:rPr dirty="0"/>
              <a:t>obligados</a:t>
            </a:r>
            <a:r>
              <a:rPr dirty="0" spc="254"/>
              <a:t> </a:t>
            </a:r>
            <a:r>
              <a:rPr dirty="0"/>
              <a:t>a</a:t>
            </a:r>
            <a:r>
              <a:rPr dirty="0" spc="235"/>
              <a:t> </a:t>
            </a:r>
            <a:r>
              <a:rPr dirty="0"/>
              <a:t>presentar</a:t>
            </a:r>
            <a:r>
              <a:rPr dirty="0" spc="250"/>
              <a:t> </a:t>
            </a:r>
            <a:r>
              <a:rPr dirty="0"/>
              <a:t>la</a:t>
            </a:r>
            <a:r>
              <a:rPr dirty="0" spc="250"/>
              <a:t> </a:t>
            </a:r>
            <a:r>
              <a:rPr dirty="0"/>
              <a:t>Declaración</a:t>
            </a:r>
            <a:r>
              <a:rPr dirty="0" spc="250"/>
              <a:t> </a:t>
            </a:r>
            <a:r>
              <a:rPr dirty="0"/>
              <a:t>o</a:t>
            </a:r>
            <a:r>
              <a:rPr dirty="0" spc="254"/>
              <a:t> </a:t>
            </a:r>
            <a:r>
              <a:rPr dirty="0"/>
              <a:t>que</a:t>
            </a:r>
            <a:r>
              <a:rPr dirty="0" spc="245"/>
              <a:t> </a:t>
            </a:r>
            <a:r>
              <a:rPr dirty="0"/>
              <a:t>sin</a:t>
            </a:r>
            <a:r>
              <a:rPr dirty="0" spc="245"/>
              <a:t> </a:t>
            </a:r>
            <a:r>
              <a:rPr dirty="0"/>
              <a:t>estarlo</a:t>
            </a:r>
            <a:r>
              <a:rPr dirty="0" spc="250"/>
              <a:t> </a:t>
            </a:r>
            <a:r>
              <a:rPr dirty="0"/>
              <a:t>opten</a:t>
            </a:r>
            <a:r>
              <a:rPr dirty="0" spc="245"/>
              <a:t> </a:t>
            </a:r>
            <a:r>
              <a:rPr dirty="0"/>
              <a:t>por</a:t>
            </a:r>
            <a:r>
              <a:rPr dirty="0" spc="250"/>
              <a:t> </a:t>
            </a:r>
            <a:r>
              <a:rPr dirty="0"/>
              <a:t>hacerlo,</a:t>
            </a:r>
            <a:r>
              <a:rPr dirty="0" spc="250"/>
              <a:t> </a:t>
            </a:r>
            <a:r>
              <a:rPr dirty="0"/>
              <a:t>lo</a:t>
            </a:r>
            <a:r>
              <a:rPr dirty="0" spc="235"/>
              <a:t> </a:t>
            </a:r>
            <a:r>
              <a:rPr dirty="0" spc="-10"/>
              <a:t>harán </a:t>
            </a:r>
            <a:r>
              <a:rPr dirty="0"/>
              <a:t>mediante</a:t>
            </a:r>
            <a:r>
              <a:rPr dirty="0" spc="110"/>
              <a:t> </a:t>
            </a:r>
            <a:r>
              <a:rPr dirty="0"/>
              <a:t>el</a:t>
            </a:r>
            <a:r>
              <a:rPr dirty="0" spc="100"/>
              <a:t> </a:t>
            </a:r>
            <a:r>
              <a:rPr dirty="0" b="1">
                <a:latin typeface="Arial"/>
                <a:cs typeface="Arial"/>
              </a:rPr>
              <a:t>Formulario</a:t>
            </a:r>
            <a:r>
              <a:rPr dirty="0" spc="100" b="1">
                <a:latin typeface="Arial"/>
                <a:cs typeface="Arial"/>
              </a:rPr>
              <a:t> </a:t>
            </a:r>
            <a:r>
              <a:rPr dirty="0" b="1">
                <a:latin typeface="Arial"/>
                <a:cs typeface="Arial"/>
              </a:rPr>
              <a:t>Virtual</a:t>
            </a:r>
            <a:r>
              <a:rPr dirty="0" spc="95" b="1">
                <a:latin typeface="Arial"/>
                <a:cs typeface="Arial"/>
              </a:rPr>
              <a:t> </a:t>
            </a:r>
            <a:r>
              <a:rPr dirty="0" b="1">
                <a:latin typeface="Arial"/>
                <a:cs typeface="Arial"/>
              </a:rPr>
              <a:t>N°</a:t>
            </a:r>
            <a:r>
              <a:rPr dirty="0" spc="114" b="1">
                <a:latin typeface="Arial"/>
                <a:cs typeface="Arial"/>
              </a:rPr>
              <a:t> </a:t>
            </a:r>
            <a:r>
              <a:rPr dirty="0" b="1">
                <a:latin typeface="Arial"/>
                <a:cs typeface="Arial"/>
              </a:rPr>
              <a:t>709</a:t>
            </a:r>
            <a:r>
              <a:rPr dirty="0" spc="114" b="1">
                <a:latin typeface="Arial"/>
                <a:cs typeface="Arial"/>
              </a:rPr>
              <a:t> </a:t>
            </a:r>
            <a:r>
              <a:rPr dirty="0" b="1">
                <a:latin typeface="Arial"/>
                <a:cs typeface="Arial"/>
              </a:rPr>
              <a:t>–</a:t>
            </a:r>
            <a:r>
              <a:rPr dirty="0" spc="114" b="1">
                <a:latin typeface="Arial"/>
                <a:cs typeface="Arial"/>
              </a:rPr>
              <a:t> </a:t>
            </a:r>
            <a:r>
              <a:rPr dirty="0" b="1">
                <a:latin typeface="Arial"/>
                <a:cs typeface="Arial"/>
              </a:rPr>
              <a:t>Renta</a:t>
            </a:r>
            <a:r>
              <a:rPr dirty="0" spc="110" b="1">
                <a:latin typeface="Arial"/>
                <a:cs typeface="Arial"/>
              </a:rPr>
              <a:t> </a:t>
            </a:r>
            <a:r>
              <a:rPr dirty="0" b="1">
                <a:latin typeface="Arial"/>
                <a:cs typeface="Arial"/>
              </a:rPr>
              <a:t>Anual</a:t>
            </a:r>
            <a:r>
              <a:rPr dirty="0" spc="105" b="1">
                <a:latin typeface="Arial"/>
                <a:cs typeface="Arial"/>
              </a:rPr>
              <a:t> </a:t>
            </a:r>
            <a:r>
              <a:rPr dirty="0" b="1">
                <a:latin typeface="Arial"/>
                <a:cs typeface="Arial"/>
              </a:rPr>
              <a:t>2023</a:t>
            </a:r>
            <a:r>
              <a:rPr dirty="0" spc="120" b="1">
                <a:latin typeface="Arial"/>
                <a:cs typeface="Arial"/>
              </a:rPr>
              <a:t> </a:t>
            </a:r>
            <a:r>
              <a:rPr dirty="0" b="1">
                <a:latin typeface="Arial"/>
                <a:cs typeface="Arial"/>
              </a:rPr>
              <a:t>–</a:t>
            </a:r>
            <a:r>
              <a:rPr dirty="0" spc="100" b="1">
                <a:latin typeface="Arial"/>
                <a:cs typeface="Arial"/>
              </a:rPr>
              <a:t> </a:t>
            </a:r>
            <a:r>
              <a:rPr dirty="0" b="1">
                <a:latin typeface="Arial"/>
                <a:cs typeface="Arial"/>
              </a:rPr>
              <a:t>Persona</a:t>
            </a:r>
            <a:r>
              <a:rPr dirty="0" spc="114" b="1">
                <a:latin typeface="Arial"/>
                <a:cs typeface="Arial"/>
              </a:rPr>
              <a:t> </a:t>
            </a:r>
            <a:r>
              <a:rPr dirty="0" b="1">
                <a:latin typeface="Arial"/>
                <a:cs typeface="Arial"/>
              </a:rPr>
              <a:t>Natural</a:t>
            </a:r>
            <a:r>
              <a:rPr dirty="0" spc="110" b="1">
                <a:latin typeface="Arial"/>
                <a:cs typeface="Arial"/>
              </a:rPr>
              <a:t> </a:t>
            </a:r>
            <a:r>
              <a:rPr dirty="0" b="1" i="1">
                <a:latin typeface="Arial"/>
                <a:cs typeface="Arial"/>
              </a:rPr>
              <a:t>a</a:t>
            </a:r>
            <a:r>
              <a:rPr dirty="0" spc="114" b="1" i="1">
                <a:latin typeface="Arial"/>
                <a:cs typeface="Arial"/>
              </a:rPr>
              <a:t> </a:t>
            </a:r>
            <a:r>
              <a:rPr dirty="0" b="1" i="1">
                <a:latin typeface="Arial"/>
                <a:cs typeface="Arial"/>
              </a:rPr>
              <a:t>partir</a:t>
            </a:r>
            <a:r>
              <a:rPr dirty="0" spc="90" b="1" i="1">
                <a:latin typeface="Arial"/>
                <a:cs typeface="Arial"/>
              </a:rPr>
              <a:t> </a:t>
            </a:r>
            <a:r>
              <a:rPr dirty="0" b="1" i="1">
                <a:latin typeface="Arial"/>
                <a:cs typeface="Arial"/>
              </a:rPr>
              <a:t>del</a:t>
            </a:r>
            <a:r>
              <a:rPr dirty="0" spc="110" b="1" i="1">
                <a:latin typeface="Arial"/>
                <a:cs typeface="Arial"/>
              </a:rPr>
              <a:t> </a:t>
            </a:r>
            <a:r>
              <a:rPr dirty="0" u="sng" spc="-25" b="1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13</a:t>
            </a:r>
            <a:r>
              <a:rPr dirty="0" spc="-25" b="1" i="1">
                <a:latin typeface="Arial"/>
                <a:cs typeface="Arial"/>
              </a:rPr>
              <a:t> </a:t>
            </a:r>
            <a:r>
              <a:rPr dirty="0" u="sng" b="1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</a:t>
            </a:r>
            <a:r>
              <a:rPr dirty="0" u="sng" spc="240" b="1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b="1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mayo</a:t>
            </a:r>
            <a:r>
              <a:rPr dirty="0" u="sng" spc="220" b="1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b="1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</a:t>
            </a:r>
            <a:r>
              <a:rPr dirty="0" u="sng" spc="229" b="1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b="1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2024</a:t>
            </a:r>
            <a:r>
              <a:rPr dirty="0" u="sng">
                <a:uFill>
                  <a:solidFill>
                    <a:srgbClr val="000000"/>
                  </a:solidFill>
                </a:uFill>
              </a:rPr>
              <a:t>.</a:t>
            </a:r>
            <a:r>
              <a:rPr dirty="0" u="sng" spc="229">
                <a:uFill>
                  <a:solidFill>
                    <a:srgbClr val="000000"/>
                  </a:solidFill>
                </a:uFill>
              </a:rPr>
              <a:t> </a:t>
            </a:r>
            <a:r>
              <a:rPr dirty="0"/>
              <a:t>Para</a:t>
            </a:r>
            <a:r>
              <a:rPr dirty="0" spc="215"/>
              <a:t> </a:t>
            </a:r>
            <a:r>
              <a:rPr dirty="0"/>
              <a:t>dicha</a:t>
            </a:r>
            <a:r>
              <a:rPr dirty="0" spc="229"/>
              <a:t> </a:t>
            </a:r>
            <a:r>
              <a:rPr dirty="0"/>
              <a:t>presentación</a:t>
            </a:r>
            <a:r>
              <a:rPr dirty="0" spc="229"/>
              <a:t> </a:t>
            </a:r>
            <a:r>
              <a:rPr dirty="0"/>
              <a:t>se</a:t>
            </a:r>
            <a:r>
              <a:rPr dirty="0" spc="229"/>
              <a:t> </a:t>
            </a:r>
            <a:r>
              <a:rPr dirty="0"/>
              <a:t>debe</a:t>
            </a:r>
            <a:r>
              <a:rPr dirty="0" spc="240"/>
              <a:t> </a:t>
            </a:r>
            <a:r>
              <a:rPr dirty="0"/>
              <a:t>contar</a:t>
            </a:r>
            <a:r>
              <a:rPr dirty="0" spc="235"/>
              <a:t> </a:t>
            </a:r>
            <a:r>
              <a:rPr dirty="0"/>
              <a:t>con</a:t>
            </a:r>
            <a:r>
              <a:rPr dirty="0" spc="225"/>
              <a:t> </a:t>
            </a:r>
            <a:r>
              <a:rPr dirty="0"/>
              <a:t>la</a:t>
            </a:r>
            <a:r>
              <a:rPr dirty="0" spc="240"/>
              <a:t> </a:t>
            </a:r>
            <a:r>
              <a:rPr dirty="0"/>
              <a:t>Clave</a:t>
            </a:r>
            <a:r>
              <a:rPr dirty="0" spc="240"/>
              <a:t> </a:t>
            </a:r>
            <a:r>
              <a:rPr dirty="0"/>
              <a:t>SOL</a:t>
            </a:r>
            <a:r>
              <a:rPr dirty="0" spc="175"/>
              <a:t> </a:t>
            </a:r>
            <a:r>
              <a:rPr dirty="0"/>
              <a:t>y</a:t>
            </a:r>
            <a:r>
              <a:rPr dirty="0" spc="220"/>
              <a:t> </a:t>
            </a:r>
            <a:r>
              <a:rPr dirty="0"/>
              <a:t>se</a:t>
            </a:r>
            <a:r>
              <a:rPr dirty="0" spc="229"/>
              <a:t> </a:t>
            </a:r>
            <a:r>
              <a:rPr dirty="0"/>
              <a:t>realizará</a:t>
            </a:r>
            <a:r>
              <a:rPr dirty="0" spc="229"/>
              <a:t> </a:t>
            </a:r>
            <a:r>
              <a:rPr dirty="0" spc="-50"/>
              <a:t>a </a:t>
            </a:r>
            <a:r>
              <a:rPr dirty="0"/>
              <a:t>través</a:t>
            </a:r>
            <a:r>
              <a:rPr dirty="0" spc="-40"/>
              <a:t> </a:t>
            </a:r>
            <a:r>
              <a:rPr dirty="0" spc="-25"/>
              <a:t>de:</a:t>
            </a:r>
          </a:p>
          <a:p>
            <a:pPr>
              <a:lnSpc>
                <a:spcPct val="100000"/>
              </a:lnSpc>
              <a:spcBef>
                <a:spcPts val="1065"/>
              </a:spcBef>
            </a:pPr>
          </a:p>
          <a:p>
            <a:pPr marL="240029" indent="-157480">
              <a:lnSpc>
                <a:spcPct val="100000"/>
              </a:lnSpc>
              <a:buChar char="•"/>
              <a:tabLst>
                <a:tab pos="240029" algn="l"/>
              </a:tabLst>
            </a:pPr>
            <a:r>
              <a:rPr dirty="0"/>
              <a:t>Internet,</a:t>
            </a:r>
            <a:r>
              <a:rPr dirty="0" spc="-80"/>
              <a:t> </a:t>
            </a:r>
            <a:r>
              <a:rPr dirty="0"/>
              <a:t>ingresando</a:t>
            </a:r>
            <a:r>
              <a:rPr dirty="0" spc="-50"/>
              <a:t> </a:t>
            </a:r>
            <a:r>
              <a:rPr dirty="0"/>
              <a:t>a</a:t>
            </a:r>
            <a:r>
              <a:rPr dirty="0" spc="-30"/>
              <a:t> </a:t>
            </a:r>
            <a:r>
              <a:rPr dirty="0" spc="-40"/>
              <a:t>SUNAT</a:t>
            </a:r>
            <a:r>
              <a:rPr dirty="0" spc="-65"/>
              <a:t> </a:t>
            </a:r>
            <a:r>
              <a:rPr dirty="0"/>
              <a:t>Virtual</a:t>
            </a:r>
            <a:r>
              <a:rPr dirty="0" spc="-35"/>
              <a:t> </a:t>
            </a:r>
            <a:r>
              <a:rPr dirty="0" spc="-10"/>
              <a:t>(www.sunat.gob.pe),</a:t>
            </a:r>
            <a:r>
              <a:rPr dirty="0" spc="-70"/>
              <a:t> </a:t>
            </a:r>
            <a:r>
              <a:rPr dirty="0" spc="-50"/>
              <a:t>o</a:t>
            </a:r>
          </a:p>
          <a:p>
            <a:pPr marL="12700" marR="5080" indent="278765">
              <a:lnSpc>
                <a:spcPct val="100000"/>
              </a:lnSpc>
              <a:spcBef>
                <a:spcPts val="480"/>
              </a:spcBef>
              <a:buChar char="•"/>
              <a:tabLst>
                <a:tab pos="291465" algn="l"/>
              </a:tabLst>
            </a:pPr>
            <a:r>
              <a:rPr dirty="0"/>
              <a:t>APP</a:t>
            </a:r>
            <a:r>
              <a:rPr dirty="0" spc="320"/>
              <a:t> </a:t>
            </a:r>
            <a:r>
              <a:rPr dirty="0"/>
              <a:t>Personas</a:t>
            </a:r>
            <a:r>
              <a:rPr dirty="0" spc="355"/>
              <a:t> </a:t>
            </a:r>
            <a:r>
              <a:rPr dirty="0" spc="-25"/>
              <a:t>SUNAT,</a:t>
            </a:r>
            <a:r>
              <a:rPr dirty="0" spc="330"/>
              <a:t> </a:t>
            </a:r>
            <a:r>
              <a:rPr dirty="0"/>
              <a:t>aplicativo</a:t>
            </a:r>
            <a:r>
              <a:rPr dirty="0" spc="355"/>
              <a:t> </a:t>
            </a:r>
            <a:r>
              <a:rPr dirty="0"/>
              <a:t>móvil</a:t>
            </a:r>
            <a:r>
              <a:rPr dirty="0" spc="345"/>
              <a:t> </a:t>
            </a:r>
            <a:r>
              <a:rPr dirty="0"/>
              <a:t>que</a:t>
            </a:r>
            <a:r>
              <a:rPr dirty="0" spc="350"/>
              <a:t> </a:t>
            </a:r>
            <a:r>
              <a:rPr dirty="0"/>
              <a:t>puedes</a:t>
            </a:r>
            <a:r>
              <a:rPr dirty="0" spc="350"/>
              <a:t> </a:t>
            </a:r>
            <a:r>
              <a:rPr dirty="0"/>
              <a:t>descargar</a:t>
            </a:r>
            <a:r>
              <a:rPr dirty="0" spc="345"/>
              <a:t> </a:t>
            </a:r>
            <a:r>
              <a:rPr dirty="0"/>
              <a:t>desde</a:t>
            </a:r>
            <a:r>
              <a:rPr dirty="0" spc="340"/>
              <a:t> </a:t>
            </a:r>
            <a:r>
              <a:rPr dirty="0"/>
              <a:t>el</a:t>
            </a:r>
            <a:r>
              <a:rPr dirty="0" spc="345"/>
              <a:t> </a:t>
            </a:r>
            <a:r>
              <a:rPr dirty="0"/>
              <a:t>App</a:t>
            </a:r>
            <a:r>
              <a:rPr dirty="0" spc="355"/>
              <a:t> </a:t>
            </a:r>
            <a:r>
              <a:rPr dirty="0"/>
              <a:t>Store</a:t>
            </a:r>
            <a:r>
              <a:rPr dirty="0" spc="340"/>
              <a:t> </a:t>
            </a:r>
            <a:r>
              <a:rPr dirty="0"/>
              <a:t>(iOS)</a:t>
            </a:r>
            <a:r>
              <a:rPr dirty="0" spc="340"/>
              <a:t> </a:t>
            </a:r>
            <a:r>
              <a:rPr dirty="0" spc="-50"/>
              <a:t>o </a:t>
            </a:r>
            <a:r>
              <a:rPr dirty="0"/>
              <a:t>Play</a:t>
            </a:r>
            <a:r>
              <a:rPr dirty="0" spc="-25"/>
              <a:t> </a:t>
            </a:r>
            <a:r>
              <a:rPr dirty="0"/>
              <a:t>Store</a:t>
            </a:r>
            <a:r>
              <a:rPr dirty="0" spc="-40"/>
              <a:t> </a:t>
            </a:r>
            <a:r>
              <a:rPr dirty="0" spc="-10"/>
              <a:t>(Android)</a:t>
            </a:r>
          </a:p>
          <a:p>
            <a:pPr>
              <a:lnSpc>
                <a:spcPct val="100000"/>
              </a:lnSpc>
              <a:spcBef>
                <a:spcPts val="1060"/>
              </a:spcBef>
            </a:pPr>
          </a:p>
          <a:p>
            <a:pPr algn="just" marL="12700" marR="6985">
              <a:lnSpc>
                <a:spcPct val="100000"/>
              </a:lnSpc>
            </a:pPr>
            <a:r>
              <a:rPr dirty="0"/>
              <a:t>Los</a:t>
            </a:r>
            <a:r>
              <a:rPr dirty="0" spc="85"/>
              <a:t> </a:t>
            </a:r>
            <a:r>
              <a:rPr dirty="0"/>
              <a:t>sujetos</a:t>
            </a:r>
            <a:r>
              <a:rPr dirty="0" spc="105"/>
              <a:t> </a:t>
            </a:r>
            <a:r>
              <a:rPr dirty="0"/>
              <a:t>que</a:t>
            </a:r>
            <a:r>
              <a:rPr dirty="0" spc="100"/>
              <a:t> </a:t>
            </a:r>
            <a:r>
              <a:rPr dirty="0"/>
              <a:t>presenten</a:t>
            </a:r>
            <a:r>
              <a:rPr dirty="0" spc="95"/>
              <a:t> </a:t>
            </a:r>
            <a:r>
              <a:rPr dirty="0"/>
              <a:t>su</a:t>
            </a:r>
            <a:r>
              <a:rPr dirty="0" spc="100"/>
              <a:t> </a:t>
            </a:r>
            <a:r>
              <a:rPr dirty="0"/>
              <a:t>Declaración</a:t>
            </a:r>
            <a:r>
              <a:rPr dirty="0" spc="105"/>
              <a:t> </a:t>
            </a:r>
            <a:r>
              <a:rPr dirty="0"/>
              <a:t>mediante</a:t>
            </a:r>
            <a:r>
              <a:rPr dirty="0" spc="85"/>
              <a:t> </a:t>
            </a:r>
            <a:r>
              <a:rPr dirty="0"/>
              <a:t>el</a:t>
            </a:r>
            <a:r>
              <a:rPr dirty="0" spc="95"/>
              <a:t> </a:t>
            </a:r>
            <a:r>
              <a:rPr dirty="0"/>
              <a:t>Formulario</a:t>
            </a:r>
            <a:r>
              <a:rPr dirty="0" spc="100"/>
              <a:t> </a:t>
            </a:r>
            <a:r>
              <a:rPr dirty="0"/>
              <a:t>Virtual</a:t>
            </a:r>
            <a:r>
              <a:rPr dirty="0" spc="95"/>
              <a:t> </a:t>
            </a:r>
            <a:r>
              <a:rPr dirty="0"/>
              <a:t>N°</a:t>
            </a:r>
            <a:r>
              <a:rPr dirty="0" spc="100"/>
              <a:t> </a:t>
            </a:r>
            <a:r>
              <a:rPr dirty="0"/>
              <a:t>709,</a:t>
            </a:r>
            <a:r>
              <a:rPr dirty="0" spc="95"/>
              <a:t> </a:t>
            </a:r>
            <a:r>
              <a:rPr dirty="0"/>
              <a:t>pueden</a:t>
            </a:r>
            <a:r>
              <a:rPr dirty="0" spc="95"/>
              <a:t> </a:t>
            </a:r>
            <a:r>
              <a:rPr dirty="0" spc="-10"/>
              <a:t>utilizar </a:t>
            </a:r>
            <a:r>
              <a:rPr dirty="0"/>
              <a:t>la</a:t>
            </a:r>
            <a:r>
              <a:rPr dirty="0" spc="-20"/>
              <a:t> </a:t>
            </a:r>
            <a:r>
              <a:rPr dirty="0"/>
              <a:t>información</a:t>
            </a:r>
            <a:r>
              <a:rPr dirty="0" spc="-60"/>
              <a:t> </a:t>
            </a:r>
            <a:r>
              <a:rPr dirty="0"/>
              <a:t>personalizada</a:t>
            </a:r>
            <a:r>
              <a:rPr dirty="0" spc="-45"/>
              <a:t> </a:t>
            </a:r>
            <a:r>
              <a:rPr dirty="0"/>
              <a:t>que</a:t>
            </a:r>
            <a:r>
              <a:rPr dirty="0" spc="-35"/>
              <a:t> </a:t>
            </a:r>
            <a:r>
              <a:rPr dirty="0"/>
              <a:t>se</a:t>
            </a:r>
            <a:r>
              <a:rPr dirty="0" spc="-30"/>
              <a:t> </a:t>
            </a:r>
            <a:r>
              <a:rPr dirty="0"/>
              <a:t>cargará</a:t>
            </a:r>
            <a:r>
              <a:rPr dirty="0" spc="-60"/>
              <a:t> </a:t>
            </a:r>
            <a:r>
              <a:rPr dirty="0"/>
              <a:t>de</a:t>
            </a:r>
            <a:r>
              <a:rPr dirty="0" spc="-30"/>
              <a:t> </a:t>
            </a:r>
            <a:r>
              <a:rPr dirty="0"/>
              <a:t>forma</a:t>
            </a:r>
            <a:r>
              <a:rPr dirty="0" spc="-45"/>
              <a:t> </a:t>
            </a:r>
            <a:r>
              <a:rPr dirty="0"/>
              <a:t>automática</a:t>
            </a:r>
            <a:r>
              <a:rPr dirty="0" spc="-50"/>
              <a:t> </a:t>
            </a:r>
            <a:r>
              <a:rPr dirty="0"/>
              <a:t>en</a:t>
            </a:r>
            <a:r>
              <a:rPr dirty="0" spc="-25"/>
              <a:t> </a:t>
            </a:r>
            <a:r>
              <a:rPr dirty="0"/>
              <a:t>el</a:t>
            </a:r>
            <a:r>
              <a:rPr dirty="0" spc="-25"/>
              <a:t> </a:t>
            </a:r>
            <a:r>
              <a:rPr dirty="0"/>
              <a:t>referido</a:t>
            </a:r>
            <a:r>
              <a:rPr dirty="0" spc="-50"/>
              <a:t> </a:t>
            </a:r>
            <a:r>
              <a:rPr dirty="0" spc="-10"/>
              <a:t>formulario.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264395" y="289559"/>
              <a:ext cx="2506979" cy="667512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12191999" cy="6857997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27760" y="1773935"/>
              <a:ext cx="3672713" cy="2843784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264021" y="2866389"/>
            <a:ext cx="3989704" cy="683895"/>
          </a:xfrm>
          <a:prstGeom prst="rect"/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4300"/>
              <a:t>Muchas</a:t>
            </a:r>
            <a:r>
              <a:rPr dirty="0" sz="4300" spc="5"/>
              <a:t> </a:t>
            </a:r>
            <a:r>
              <a:rPr dirty="0" sz="4300" spc="-10"/>
              <a:t>Gracias</a:t>
            </a:r>
            <a:endParaRPr sz="43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11454" rIns="0" bIns="0" rtlCol="0" vert="horz">
            <a:spAutoFit/>
          </a:bodyPr>
          <a:lstStyle/>
          <a:p>
            <a:pPr marL="347345">
              <a:lnSpc>
                <a:spcPct val="100000"/>
              </a:lnSpc>
              <a:spcBef>
                <a:spcPts val="100"/>
              </a:spcBef>
            </a:pPr>
            <a:r>
              <a:rPr dirty="0" sz="3600"/>
              <a:t>Cronograma:</a:t>
            </a:r>
            <a:r>
              <a:rPr dirty="0" sz="3600" spc="-10"/>
              <a:t> </a:t>
            </a:r>
            <a:r>
              <a:rPr dirty="0" sz="3600" spc="-25"/>
              <a:t>Vencimiento</a:t>
            </a:r>
            <a:r>
              <a:rPr dirty="0" sz="3600" spc="-180"/>
              <a:t> </a:t>
            </a:r>
            <a:r>
              <a:rPr dirty="0" sz="3600" spc="-10"/>
              <a:t>Anual</a:t>
            </a:r>
            <a:endParaRPr sz="3600"/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3352800" y="1838325"/>
          <a:ext cx="5057775" cy="42456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5095"/>
                <a:gridCol w="2304414"/>
              </a:tblGrid>
              <a:tr h="566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Último</a:t>
                      </a:r>
                      <a:r>
                        <a:rPr dirty="0" sz="1200" spc="-1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dígito del</a:t>
                      </a:r>
                      <a:r>
                        <a:rPr dirty="0" sz="1200" spc="-15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RUC</a:t>
                      </a:r>
                      <a:r>
                        <a:rPr dirty="0" sz="1200" spc="-3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1200" spc="-15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otros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3970">
                    <a:lnL w="12700">
                      <a:solidFill>
                        <a:srgbClr val="000066"/>
                      </a:solidFill>
                      <a:prstDash val="solid"/>
                    </a:lnL>
                    <a:lnR w="12700">
                      <a:solidFill>
                        <a:srgbClr val="000066"/>
                      </a:solidFill>
                      <a:prstDash val="solid"/>
                    </a:lnR>
                    <a:lnT w="12700">
                      <a:solidFill>
                        <a:srgbClr val="000066"/>
                      </a:solidFill>
                      <a:prstDash val="solid"/>
                    </a:lnT>
                    <a:lnB w="12700">
                      <a:solidFill>
                        <a:srgbClr val="000066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Fecha</a:t>
                      </a:r>
                      <a:r>
                        <a:rPr dirty="0" sz="1200" spc="-2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200" spc="-15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vencimiento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3970">
                    <a:lnL w="12700">
                      <a:solidFill>
                        <a:srgbClr val="000066"/>
                      </a:solidFill>
                      <a:prstDash val="solid"/>
                    </a:lnL>
                    <a:lnR w="12700">
                      <a:solidFill>
                        <a:srgbClr val="000066"/>
                      </a:solidFill>
                      <a:prstDash val="solid"/>
                    </a:lnR>
                    <a:lnT w="12700">
                      <a:solidFill>
                        <a:srgbClr val="000066"/>
                      </a:solidFill>
                      <a:prstDash val="solid"/>
                    </a:lnT>
                    <a:lnB w="12700">
                      <a:solidFill>
                        <a:srgbClr val="000066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200" spc="-5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000066"/>
                      </a:solidFill>
                      <a:prstDash val="solid"/>
                    </a:lnL>
                    <a:lnR w="12700">
                      <a:solidFill>
                        <a:srgbClr val="000066"/>
                      </a:solidFill>
                      <a:prstDash val="solid"/>
                    </a:lnR>
                    <a:lnT w="12700">
                      <a:solidFill>
                        <a:srgbClr val="000066"/>
                      </a:solidFill>
                      <a:prstDash val="solid"/>
                    </a:lnT>
                    <a:lnB w="12700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200" spc="-1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27/05/2024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000066"/>
                      </a:solidFill>
                      <a:prstDash val="solid"/>
                    </a:lnL>
                    <a:lnR w="12700">
                      <a:solidFill>
                        <a:srgbClr val="000066"/>
                      </a:solidFill>
                      <a:prstDash val="solid"/>
                    </a:lnR>
                    <a:lnT w="12700">
                      <a:solidFill>
                        <a:srgbClr val="000066"/>
                      </a:solidFill>
                      <a:prstDash val="solid"/>
                    </a:lnT>
                    <a:lnB w="12700">
                      <a:solidFill>
                        <a:srgbClr val="000066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2832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200" spc="-5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000066"/>
                      </a:solidFill>
                      <a:prstDash val="solid"/>
                    </a:lnL>
                    <a:lnR w="12700">
                      <a:solidFill>
                        <a:srgbClr val="000066"/>
                      </a:solidFill>
                      <a:prstDash val="solid"/>
                    </a:lnR>
                    <a:lnT w="12700">
                      <a:solidFill>
                        <a:srgbClr val="000066"/>
                      </a:solidFill>
                      <a:prstDash val="solid"/>
                    </a:lnT>
                    <a:lnB w="12700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200" spc="-1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28/05/2024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000066"/>
                      </a:solidFill>
                      <a:prstDash val="solid"/>
                    </a:lnL>
                    <a:lnR w="12700">
                      <a:solidFill>
                        <a:srgbClr val="000066"/>
                      </a:solidFill>
                      <a:prstDash val="solid"/>
                    </a:lnR>
                    <a:lnT w="12700">
                      <a:solidFill>
                        <a:srgbClr val="000066"/>
                      </a:solidFill>
                      <a:prstDash val="solid"/>
                    </a:lnT>
                    <a:lnB w="12700">
                      <a:solidFill>
                        <a:srgbClr val="000066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2832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5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000066"/>
                      </a:solidFill>
                      <a:prstDash val="solid"/>
                    </a:lnL>
                    <a:lnR w="12700">
                      <a:solidFill>
                        <a:srgbClr val="000066"/>
                      </a:solidFill>
                      <a:prstDash val="solid"/>
                    </a:lnR>
                    <a:lnT w="12700">
                      <a:solidFill>
                        <a:srgbClr val="000066"/>
                      </a:solidFill>
                      <a:prstDash val="solid"/>
                    </a:lnT>
                    <a:lnB w="12700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1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29/05/2024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000066"/>
                      </a:solidFill>
                      <a:prstDash val="solid"/>
                    </a:lnL>
                    <a:lnR w="12700">
                      <a:solidFill>
                        <a:srgbClr val="000066"/>
                      </a:solidFill>
                      <a:prstDash val="solid"/>
                    </a:lnR>
                    <a:lnT w="12700">
                      <a:solidFill>
                        <a:srgbClr val="000066"/>
                      </a:solidFill>
                      <a:prstDash val="solid"/>
                    </a:lnT>
                    <a:lnB w="12700">
                      <a:solidFill>
                        <a:srgbClr val="000066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2832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5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000066"/>
                      </a:solidFill>
                      <a:prstDash val="solid"/>
                    </a:lnL>
                    <a:lnR w="12700">
                      <a:solidFill>
                        <a:srgbClr val="000066"/>
                      </a:solidFill>
                      <a:prstDash val="solid"/>
                    </a:lnR>
                    <a:lnT w="12700">
                      <a:solidFill>
                        <a:srgbClr val="000066"/>
                      </a:solidFill>
                      <a:prstDash val="solid"/>
                    </a:lnT>
                    <a:lnB w="12700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1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30/05/2024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000066"/>
                      </a:solidFill>
                      <a:prstDash val="solid"/>
                    </a:lnL>
                    <a:lnR w="12700">
                      <a:solidFill>
                        <a:srgbClr val="000066"/>
                      </a:solidFill>
                      <a:prstDash val="solid"/>
                    </a:lnR>
                    <a:lnT w="12700">
                      <a:solidFill>
                        <a:srgbClr val="000066"/>
                      </a:solidFill>
                      <a:prstDash val="solid"/>
                    </a:lnT>
                    <a:lnB w="12700">
                      <a:solidFill>
                        <a:srgbClr val="000066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200" spc="-5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000066"/>
                      </a:solidFill>
                      <a:prstDash val="solid"/>
                    </a:lnL>
                    <a:lnR w="12700">
                      <a:solidFill>
                        <a:srgbClr val="000066"/>
                      </a:solidFill>
                      <a:prstDash val="solid"/>
                    </a:lnR>
                    <a:lnT w="12700">
                      <a:solidFill>
                        <a:srgbClr val="000066"/>
                      </a:solidFill>
                      <a:prstDash val="solid"/>
                    </a:lnT>
                    <a:lnB w="12700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200" spc="-1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31/05/2024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000066"/>
                      </a:solidFill>
                      <a:prstDash val="solid"/>
                    </a:lnL>
                    <a:lnR w="12700">
                      <a:solidFill>
                        <a:srgbClr val="000066"/>
                      </a:solidFill>
                      <a:prstDash val="solid"/>
                    </a:lnR>
                    <a:lnT w="12700">
                      <a:solidFill>
                        <a:srgbClr val="000066"/>
                      </a:solidFill>
                      <a:prstDash val="solid"/>
                    </a:lnT>
                    <a:lnB w="12700">
                      <a:solidFill>
                        <a:srgbClr val="000066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2832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5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000066"/>
                      </a:solidFill>
                      <a:prstDash val="solid"/>
                    </a:lnL>
                    <a:lnR w="12700">
                      <a:solidFill>
                        <a:srgbClr val="000066"/>
                      </a:solidFill>
                      <a:prstDash val="solid"/>
                    </a:lnR>
                    <a:lnT w="12700">
                      <a:solidFill>
                        <a:srgbClr val="000066"/>
                      </a:solidFill>
                      <a:prstDash val="solid"/>
                    </a:lnT>
                    <a:lnB w="12700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1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3/06/2024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000066"/>
                      </a:solidFill>
                      <a:prstDash val="solid"/>
                    </a:lnL>
                    <a:lnR w="12700">
                      <a:solidFill>
                        <a:srgbClr val="000066"/>
                      </a:solidFill>
                      <a:prstDash val="solid"/>
                    </a:lnR>
                    <a:lnT w="12700">
                      <a:solidFill>
                        <a:srgbClr val="000066"/>
                      </a:solidFill>
                      <a:prstDash val="solid"/>
                    </a:lnT>
                    <a:lnB w="12700">
                      <a:solidFill>
                        <a:srgbClr val="000066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5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000066"/>
                      </a:solidFill>
                      <a:prstDash val="solid"/>
                    </a:lnL>
                    <a:lnR w="12700">
                      <a:solidFill>
                        <a:srgbClr val="000066"/>
                      </a:solidFill>
                      <a:prstDash val="solid"/>
                    </a:lnR>
                    <a:lnT w="12700">
                      <a:solidFill>
                        <a:srgbClr val="000066"/>
                      </a:solidFill>
                      <a:prstDash val="solid"/>
                    </a:lnT>
                    <a:lnB w="12700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1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4/06/2024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000066"/>
                      </a:solidFill>
                      <a:prstDash val="solid"/>
                    </a:lnL>
                    <a:lnR w="12700">
                      <a:solidFill>
                        <a:srgbClr val="000066"/>
                      </a:solidFill>
                      <a:prstDash val="solid"/>
                    </a:lnR>
                    <a:lnT w="12700">
                      <a:solidFill>
                        <a:srgbClr val="000066"/>
                      </a:solidFill>
                      <a:prstDash val="solid"/>
                    </a:lnT>
                    <a:lnB w="12700">
                      <a:solidFill>
                        <a:srgbClr val="000066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2832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5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000066"/>
                      </a:solidFill>
                      <a:prstDash val="solid"/>
                    </a:lnL>
                    <a:lnR w="12700">
                      <a:solidFill>
                        <a:srgbClr val="000066"/>
                      </a:solidFill>
                      <a:prstDash val="solid"/>
                    </a:lnR>
                    <a:lnT w="12700">
                      <a:solidFill>
                        <a:srgbClr val="000066"/>
                      </a:solidFill>
                      <a:prstDash val="solid"/>
                    </a:lnT>
                    <a:lnB w="12700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1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5/06/2024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000066"/>
                      </a:solidFill>
                      <a:prstDash val="solid"/>
                    </a:lnL>
                    <a:lnR w="12700">
                      <a:solidFill>
                        <a:srgbClr val="000066"/>
                      </a:solidFill>
                      <a:prstDash val="solid"/>
                    </a:lnR>
                    <a:lnT w="12700">
                      <a:solidFill>
                        <a:srgbClr val="000066"/>
                      </a:solidFill>
                      <a:prstDash val="solid"/>
                    </a:lnT>
                    <a:lnB w="12700">
                      <a:solidFill>
                        <a:srgbClr val="000066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2832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5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000066"/>
                      </a:solidFill>
                      <a:prstDash val="solid"/>
                    </a:lnL>
                    <a:lnR w="12700">
                      <a:solidFill>
                        <a:srgbClr val="000066"/>
                      </a:solidFill>
                      <a:prstDash val="solid"/>
                    </a:lnR>
                    <a:lnT w="12700">
                      <a:solidFill>
                        <a:srgbClr val="000066"/>
                      </a:solidFill>
                      <a:prstDash val="solid"/>
                    </a:lnT>
                    <a:lnB w="12700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1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6/06/2024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000066"/>
                      </a:solidFill>
                      <a:prstDash val="solid"/>
                    </a:lnL>
                    <a:lnR w="12700">
                      <a:solidFill>
                        <a:srgbClr val="000066"/>
                      </a:solidFill>
                      <a:prstDash val="solid"/>
                    </a:lnR>
                    <a:lnT w="12700">
                      <a:solidFill>
                        <a:srgbClr val="000066"/>
                      </a:solidFill>
                      <a:prstDash val="solid"/>
                    </a:lnT>
                    <a:lnB w="12700">
                      <a:solidFill>
                        <a:srgbClr val="000066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5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000066"/>
                      </a:solidFill>
                      <a:prstDash val="solid"/>
                    </a:lnL>
                    <a:lnR w="12700">
                      <a:solidFill>
                        <a:srgbClr val="000066"/>
                      </a:solidFill>
                      <a:prstDash val="solid"/>
                    </a:lnR>
                    <a:lnT w="12700">
                      <a:solidFill>
                        <a:srgbClr val="000066"/>
                      </a:solidFill>
                      <a:prstDash val="solid"/>
                    </a:lnT>
                    <a:lnB w="12700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200" spc="-1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10/06/2024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000066"/>
                      </a:solidFill>
                      <a:prstDash val="solid"/>
                    </a:lnL>
                    <a:lnR w="12700">
                      <a:solidFill>
                        <a:srgbClr val="000066"/>
                      </a:solidFill>
                      <a:prstDash val="solid"/>
                    </a:lnR>
                    <a:lnT w="12700">
                      <a:solidFill>
                        <a:srgbClr val="000066"/>
                      </a:solidFill>
                      <a:prstDash val="solid"/>
                    </a:lnT>
                    <a:lnB w="12700">
                      <a:solidFill>
                        <a:srgbClr val="000066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8496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0014" marR="10795" indent="-100965">
                        <a:lnSpc>
                          <a:spcPct val="100000"/>
                        </a:lnSpc>
                      </a:pPr>
                      <a:r>
                        <a:rPr dirty="0" sz="120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Buenos</a:t>
                      </a:r>
                      <a:r>
                        <a:rPr dirty="0" sz="1200" spc="-25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contribuyentes</a:t>
                      </a:r>
                      <a:r>
                        <a:rPr dirty="0" sz="1200" spc="5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z="1200" spc="-3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sujetos </a:t>
                      </a:r>
                      <a:r>
                        <a:rPr dirty="0" sz="1200" spc="-25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no </a:t>
                      </a:r>
                      <a:r>
                        <a:rPr dirty="0" sz="120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obligados</a:t>
                      </a:r>
                      <a:r>
                        <a:rPr dirty="0" sz="1200" spc="-2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200" spc="-4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inscribirse</a:t>
                      </a:r>
                      <a:r>
                        <a:rPr dirty="0" sz="1200" spc="-5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dirty="0" sz="1200" spc="-35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el</a:t>
                      </a:r>
                      <a:r>
                        <a:rPr dirty="0" sz="1200" spc="-4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RUC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66"/>
                      </a:solidFill>
                      <a:prstDash val="solid"/>
                    </a:lnL>
                    <a:lnR w="12700">
                      <a:solidFill>
                        <a:srgbClr val="000066"/>
                      </a:solidFill>
                      <a:prstDash val="solid"/>
                    </a:lnR>
                    <a:lnT w="12700">
                      <a:solidFill>
                        <a:srgbClr val="000066"/>
                      </a:solidFill>
                      <a:prstDash val="solid"/>
                    </a:lnT>
                    <a:lnB w="12700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200" spc="-10" b="1">
                          <a:solidFill>
                            <a:srgbClr val="49452A"/>
                          </a:solidFill>
                          <a:latin typeface="Arial"/>
                          <a:cs typeface="Arial"/>
                        </a:rPr>
                        <a:t>11/06/2024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56210">
                    <a:lnL w="12700">
                      <a:solidFill>
                        <a:srgbClr val="000066"/>
                      </a:solidFill>
                      <a:prstDash val="solid"/>
                    </a:lnL>
                    <a:lnR w="12700">
                      <a:solidFill>
                        <a:srgbClr val="000066"/>
                      </a:solidFill>
                      <a:prstDash val="solid"/>
                    </a:lnR>
                    <a:lnT w="12700">
                      <a:solidFill>
                        <a:srgbClr val="000066"/>
                      </a:solidFill>
                      <a:prstDash val="solid"/>
                    </a:lnT>
                    <a:lnB w="12700">
                      <a:solidFill>
                        <a:srgbClr val="000066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42517" y="2863341"/>
            <a:ext cx="819467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b="1">
                <a:solidFill>
                  <a:srgbClr val="006FC0"/>
                </a:solidFill>
                <a:latin typeface="Arial"/>
                <a:cs typeface="Arial"/>
              </a:rPr>
              <a:t>2.</a:t>
            </a:r>
            <a:r>
              <a:rPr dirty="0" sz="3600" spc="-70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3600" spc="-10" b="1">
                <a:solidFill>
                  <a:srgbClr val="006FC0"/>
                </a:solidFill>
                <a:latin typeface="Arial"/>
                <a:cs typeface="Arial"/>
              </a:rPr>
              <a:t>RENTAS</a:t>
            </a:r>
            <a:r>
              <a:rPr dirty="0" sz="3600" spc="-65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3600" b="1">
                <a:solidFill>
                  <a:srgbClr val="006FC0"/>
                </a:solidFill>
                <a:latin typeface="Arial"/>
                <a:cs typeface="Arial"/>
              </a:rPr>
              <a:t>DE</a:t>
            </a:r>
            <a:r>
              <a:rPr dirty="0" sz="3600" spc="-70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3600" spc="-20" b="1">
                <a:solidFill>
                  <a:srgbClr val="006FC0"/>
                </a:solidFill>
                <a:latin typeface="Arial"/>
                <a:cs typeface="Arial"/>
              </a:rPr>
              <a:t>PRIMERA</a:t>
            </a:r>
            <a:r>
              <a:rPr dirty="0" sz="3600" spc="-210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3600" spc="-10" b="1">
                <a:solidFill>
                  <a:srgbClr val="006FC0"/>
                </a:solidFill>
                <a:latin typeface="Arial"/>
                <a:cs typeface="Arial"/>
              </a:rPr>
              <a:t>CATEGORÍA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42517" y="2471420"/>
            <a:ext cx="2018664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88889F"/>
                </a:solidFill>
                <a:latin typeface="Arial"/>
                <a:cs typeface="Arial"/>
              </a:rPr>
              <a:t>Renta</a:t>
            </a:r>
            <a:r>
              <a:rPr dirty="0" sz="2000" spc="-45" b="1">
                <a:solidFill>
                  <a:srgbClr val="88889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88889F"/>
                </a:solidFill>
                <a:latin typeface="Arial"/>
                <a:cs typeface="Arial"/>
              </a:rPr>
              <a:t>de</a:t>
            </a:r>
            <a:r>
              <a:rPr dirty="0" sz="2000" spc="-30" b="1">
                <a:solidFill>
                  <a:srgbClr val="88889F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88889F"/>
                </a:solidFill>
                <a:latin typeface="Arial"/>
                <a:cs typeface="Arial"/>
              </a:rPr>
              <a:t>Capital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1401170" y="6426809"/>
            <a:ext cx="10287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0">
                <a:solidFill>
                  <a:srgbClr val="88889F"/>
                </a:solidFill>
                <a:latin typeface="Calibri"/>
                <a:cs typeface="Calibri"/>
              </a:rPr>
              <a:t>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640070" y="6426809"/>
            <a:ext cx="91376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88889F"/>
                </a:solidFill>
                <a:latin typeface="Calibri"/>
                <a:cs typeface="Calibri"/>
              </a:rPr>
              <a:t>IGO-GOS-</a:t>
            </a:r>
            <a:r>
              <a:rPr dirty="0" sz="1200" spc="-25">
                <a:solidFill>
                  <a:srgbClr val="88889F"/>
                </a:solidFill>
                <a:latin typeface="Calibri"/>
                <a:cs typeface="Calibri"/>
              </a:rPr>
              <a:t>DGO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69925" rIns="0" bIns="0" rtlCol="0" vert="horz">
            <a:spAutoFit/>
          </a:bodyPr>
          <a:lstStyle/>
          <a:p>
            <a:pPr marL="83820">
              <a:lnSpc>
                <a:spcPct val="100000"/>
              </a:lnSpc>
              <a:spcBef>
                <a:spcPts val="105"/>
              </a:spcBef>
            </a:pPr>
            <a:r>
              <a:rPr dirty="0" sz="3200"/>
              <a:t>Rentas</a:t>
            </a:r>
            <a:r>
              <a:rPr dirty="0" sz="3200" spc="-40"/>
              <a:t> </a:t>
            </a:r>
            <a:r>
              <a:rPr dirty="0" sz="3200"/>
              <a:t>de</a:t>
            </a:r>
            <a:r>
              <a:rPr dirty="0" sz="3200" spc="-20"/>
              <a:t> </a:t>
            </a:r>
            <a:r>
              <a:rPr dirty="0" sz="3200"/>
              <a:t>Primera</a:t>
            </a:r>
            <a:r>
              <a:rPr dirty="0" sz="3200" spc="-35"/>
              <a:t> </a:t>
            </a:r>
            <a:r>
              <a:rPr dirty="0" sz="3200" spc="-10"/>
              <a:t>Categoría</a:t>
            </a:r>
            <a:endParaRPr sz="3200"/>
          </a:p>
        </p:txBody>
      </p:sp>
      <p:sp>
        <p:nvSpPr>
          <p:cNvPr id="3" name="object 3" descr=""/>
          <p:cNvSpPr txBox="1"/>
          <p:nvPr/>
        </p:nvSpPr>
        <p:spPr>
          <a:xfrm>
            <a:off x="496062" y="2059685"/>
            <a:ext cx="4015740" cy="1355090"/>
          </a:xfrm>
          <a:prstGeom prst="rect">
            <a:avLst/>
          </a:prstGeom>
          <a:ln w="25400">
            <a:solidFill>
              <a:srgbClr val="4AACC5"/>
            </a:solidFill>
          </a:ln>
        </p:spPr>
        <p:txBody>
          <a:bodyPr wrap="square" lIns="0" tIns="39370" rIns="0" bIns="0" rtlCol="0" vert="horz">
            <a:spAutoFit/>
          </a:bodyPr>
          <a:lstStyle/>
          <a:p>
            <a:pPr algn="just" marL="90170" marR="84455">
              <a:lnSpc>
                <a:spcPct val="100000"/>
              </a:lnSpc>
              <a:spcBef>
                <a:spcPts val="310"/>
              </a:spcBef>
            </a:pPr>
            <a:r>
              <a:rPr dirty="0" sz="1800" b="1">
                <a:latin typeface="Arial"/>
                <a:cs typeface="Arial"/>
              </a:rPr>
              <a:t>a.</a:t>
            </a:r>
            <a:r>
              <a:rPr dirty="0" sz="1800" spc="32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Renta</a:t>
            </a:r>
            <a:r>
              <a:rPr dirty="0" sz="1800" spc="33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Bruta.-</a:t>
            </a:r>
            <a:r>
              <a:rPr dirty="0" sz="1800" spc="320" b="1">
                <a:latin typeface="Arial"/>
                <a:cs typeface="Arial"/>
              </a:rPr>
              <a:t> </a:t>
            </a:r>
            <a:r>
              <a:rPr dirty="0" sz="1600">
                <a:latin typeface="Arial MT"/>
                <a:cs typeface="Arial MT"/>
              </a:rPr>
              <a:t>Es</a:t>
            </a:r>
            <a:r>
              <a:rPr dirty="0" sz="1600" spc="29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el</a:t>
            </a:r>
            <a:r>
              <a:rPr dirty="0" sz="1600" spc="28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monto</a:t>
            </a:r>
            <a:r>
              <a:rPr dirty="0" sz="1600" spc="28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total</a:t>
            </a:r>
            <a:r>
              <a:rPr dirty="0" sz="1600" spc="285">
                <a:latin typeface="Arial MT"/>
                <a:cs typeface="Arial MT"/>
              </a:rPr>
              <a:t> </a:t>
            </a:r>
            <a:r>
              <a:rPr dirty="0" sz="1600" spc="-25">
                <a:latin typeface="Arial MT"/>
                <a:cs typeface="Arial MT"/>
              </a:rPr>
              <a:t>de </a:t>
            </a:r>
            <a:r>
              <a:rPr dirty="0" sz="1600">
                <a:latin typeface="Arial MT"/>
                <a:cs typeface="Arial MT"/>
              </a:rPr>
              <a:t>los</a:t>
            </a:r>
            <a:r>
              <a:rPr dirty="0" sz="1600" spc="125">
                <a:latin typeface="Arial MT"/>
                <a:cs typeface="Arial MT"/>
              </a:rPr>
              <a:t>  </a:t>
            </a:r>
            <a:r>
              <a:rPr dirty="0" sz="1600">
                <a:latin typeface="Arial MT"/>
                <a:cs typeface="Arial MT"/>
              </a:rPr>
              <a:t>ingresos</a:t>
            </a:r>
            <a:r>
              <a:rPr dirty="0" sz="1600" spc="130">
                <a:latin typeface="Arial MT"/>
                <a:cs typeface="Arial MT"/>
              </a:rPr>
              <a:t>  </a:t>
            </a:r>
            <a:r>
              <a:rPr dirty="0" sz="1600">
                <a:latin typeface="Arial MT"/>
                <a:cs typeface="Arial MT"/>
              </a:rPr>
              <a:t>afectos</a:t>
            </a:r>
            <a:r>
              <a:rPr dirty="0" sz="1600" spc="135">
                <a:latin typeface="Arial MT"/>
                <a:cs typeface="Arial MT"/>
              </a:rPr>
              <a:t>  </a:t>
            </a:r>
            <a:r>
              <a:rPr dirty="0" sz="1600">
                <a:latin typeface="Arial MT"/>
                <a:cs typeface="Arial MT"/>
              </a:rPr>
              <a:t>al</a:t>
            </a:r>
            <a:r>
              <a:rPr dirty="0" sz="1600" spc="130">
                <a:latin typeface="Arial MT"/>
                <a:cs typeface="Arial MT"/>
              </a:rPr>
              <a:t>  </a:t>
            </a:r>
            <a:r>
              <a:rPr dirty="0" sz="1600">
                <a:latin typeface="Arial MT"/>
                <a:cs typeface="Arial MT"/>
              </a:rPr>
              <a:t>impuesto</a:t>
            </a:r>
            <a:r>
              <a:rPr dirty="0" sz="1600" spc="135">
                <a:latin typeface="Arial MT"/>
                <a:cs typeface="Arial MT"/>
              </a:rPr>
              <a:t>  </a:t>
            </a:r>
            <a:r>
              <a:rPr dirty="0" sz="1600">
                <a:latin typeface="Arial MT"/>
                <a:cs typeface="Arial MT"/>
              </a:rPr>
              <a:t>a</a:t>
            </a:r>
            <a:r>
              <a:rPr dirty="0" sz="1600" spc="710">
                <a:latin typeface="Arial MT"/>
                <a:cs typeface="Arial MT"/>
              </a:rPr>
              <a:t> </a:t>
            </a:r>
            <a:r>
              <a:rPr dirty="0" sz="1600" spc="-25">
                <a:latin typeface="Arial MT"/>
                <a:cs typeface="Arial MT"/>
              </a:rPr>
              <a:t>l</a:t>
            </a:r>
            <a:r>
              <a:rPr dirty="0" sz="1600" spc="-25">
                <a:latin typeface="Arial MT"/>
                <a:cs typeface="Arial MT"/>
              </a:rPr>
              <a:t>a</a:t>
            </a:r>
            <a:r>
              <a:rPr dirty="0" sz="1600" spc="-2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renta,</a:t>
            </a:r>
            <a:r>
              <a:rPr dirty="0" sz="1600" spc="365">
                <a:latin typeface="Arial MT"/>
                <a:cs typeface="Arial MT"/>
              </a:rPr>
              <a:t>    </a:t>
            </a:r>
            <a:r>
              <a:rPr dirty="0" sz="1600">
                <a:latin typeface="Arial MT"/>
                <a:cs typeface="Arial MT"/>
              </a:rPr>
              <a:t>que</a:t>
            </a:r>
            <a:r>
              <a:rPr dirty="0" sz="1600" spc="365">
                <a:latin typeface="Arial MT"/>
                <a:cs typeface="Arial MT"/>
              </a:rPr>
              <a:t>  </a:t>
            </a:r>
            <a:r>
              <a:rPr dirty="0" sz="1600">
                <a:latin typeface="Arial MT"/>
                <a:cs typeface="Arial MT"/>
              </a:rPr>
              <a:t>las</a:t>
            </a:r>
            <a:r>
              <a:rPr dirty="0" sz="1600" spc="370">
                <a:latin typeface="Arial MT"/>
                <a:cs typeface="Arial MT"/>
              </a:rPr>
              <a:t>  </a:t>
            </a:r>
            <a:r>
              <a:rPr dirty="0" sz="1600">
                <a:latin typeface="Arial MT"/>
                <a:cs typeface="Arial MT"/>
              </a:rPr>
              <a:t>personas</a:t>
            </a:r>
            <a:r>
              <a:rPr dirty="0" sz="1600" spc="370">
                <a:latin typeface="Arial MT"/>
                <a:cs typeface="Arial MT"/>
              </a:rPr>
              <a:t>  </a:t>
            </a:r>
            <a:r>
              <a:rPr dirty="0" sz="1600" spc="-10">
                <a:latin typeface="Arial MT"/>
                <a:cs typeface="Arial MT"/>
              </a:rPr>
              <a:t>naturales </a:t>
            </a:r>
            <a:r>
              <a:rPr dirty="0" sz="1600">
                <a:latin typeface="Arial MT"/>
                <a:cs typeface="Arial MT"/>
              </a:rPr>
              <a:t>generan</a:t>
            </a:r>
            <a:r>
              <a:rPr dirty="0" sz="1600" spc="36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por</a:t>
            </a:r>
            <a:r>
              <a:rPr dirty="0" sz="1600" spc="37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el</a:t>
            </a:r>
            <a:r>
              <a:rPr dirty="0" sz="1600" spc="38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alquiler</a:t>
            </a:r>
            <a:r>
              <a:rPr dirty="0" sz="1600" spc="36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o</a:t>
            </a:r>
            <a:r>
              <a:rPr dirty="0" sz="1600" spc="37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cesión</a:t>
            </a:r>
            <a:r>
              <a:rPr dirty="0" sz="1600" spc="370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de</a:t>
            </a:r>
            <a:r>
              <a:rPr dirty="0" sz="1600" spc="360">
                <a:latin typeface="Arial MT"/>
                <a:cs typeface="Arial MT"/>
              </a:rPr>
              <a:t> </a:t>
            </a:r>
            <a:r>
              <a:rPr dirty="0" sz="1600" spc="-25">
                <a:latin typeface="Arial MT"/>
                <a:cs typeface="Arial MT"/>
              </a:rPr>
              <a:t>sus </a:t>
            </a:r>
            <a:r>
              <a:rPr dirty="0" sz="1600">
                <a:latin typeface="Arial MT"/>
                <a:cs typeface="Arial MT"/>
              </a:rPr>
              <a:t>bienes</a:t>
            </a:r>
            <a:r>
              <a:rPr dirty="0" sz="1600" spc="-4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muebles</a:t>
            </a:r>
            <a:r>
              <a:rPr dirty="0" sz="1600" spc="-3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o</a:t>
            </a:r>
            <a:r>
              <a:rPr dirty="0" sz="1600" spc="-40">
                <a:latin typeface="Arial MT"/>
                <a:cs typeface="Arial MT"/>
              </a:rPr>
              <a:t> </a:t>
            </a:r>
            <a:r>
              <a:rPr dirty="0" sz="1600" spc="-10">
                <a:latin typeface="Arial MT"/>
                <a:cs typeface="Arial MT"/>
              </a:rPr>
              <a:t>inmuebles.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5232653" y="1416558"/>
            <a:ext cx="4897120" cy="739140"/>
          </a:xfrm>
          <a:prstGeom prst="rect">
            <a:avLst/>
          </a:prstGeom>
          <a:ln w="25400">
            <a:solidFill>
              <a:srgbClr val="9BBA58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algn="just" marL="91440" marR="82550">
              <a:lnSpc>
                <a:spcPct val="100000"/>
              </a:lnSpc>
              <a:spcBef>
                <a:spcPts val="315"/>
              </a:spcBef>
            </a:pP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En</a:t>
            </a:r>
            <a:r>
              <a:rPr dirty="0" sz="1400" spc="229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el</a:t>
            </a:r>
            <a:r>
              <a:rPr dirty="0" sz="1400" spc="23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arrendamiento</a:t>
            </a:r>
            <a:r>
              <a:rPr dirty="0" sz="1400" spc="23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de</a:t>
            </a:r>
            <a:r>
              <a:rPr dirty="0" sz="1400" spc="229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bienes</a:t>
            </a:r>
            <a:r>
              <a:rPr dirty="0" sz="1400" spc="24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inmuebles</a:t>
            </a:r>
            <a:r>
              <a:rPr dirty="0" sz="1400" spc="24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surge</a:t>
            </a:r>
            <a:r>
              <a:rPr dirty="0" sz="1400" spc="229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la</a:t>
            </a:r>
            <a:r>
              <a:rPr dirty="0" sz="1400" spc="23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0" b="1">
                <a:solidFill>
                  <a:srgbClr val="000066"/>
                </a:solidFill>
                <a:latin typeface="Arial"/>
                <a:cs typeface="Arial"/>
              </a:rPr>
              <a:t>renta </a:t>
            </a:r>
            <a:r>
              <a:rPr dirty="0" sz="1400" b="1">
                <a:solidFill>
                  <a:srgbClr val="000066"/>
                </a:solidFill>
                <a:latin typeface="Arial"/>
                <a:cs typeface="Arial"/>
              </a:rPr>
              <a:t>presunta</a:t>
            </a:r>
            <a:r>
              <a:rPr dirty="0" sz="1400" spc="215" b="1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y</a:t>
            </a:r>
            <a:r>
              <a:rPr dirty="0" sz="1400" spc="21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en</a:t>
            </a:r>
            <a:r>
              <a:rPr dirty="0" sz="1400" spc="22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la</a:t>
            </a:r>
            <a:r>
              <a:rPr dirty="0" sz="1400" spc="21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cesión</a:t>
            </a:r>
            <a:r>
              <a:rPr dirty="0" sz="1400" spc="22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temporal</a:t>
            </a:r>
            <a:r>
              <a:rPr dirty="0" sz="1400" spc="21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gratuita</a:t>
            </a:r>
            <a:r>
              <a:rPr dirty="0" sz="1400" spc="22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surge</a:t>
            </a:r>
            <a:r>
              <a:rPr dirty="0" sz="1400" spc="229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la</a:t>
            </a:r>
            <a:r>
              <a:rPr dirty="0" sz="1400" spc="21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0" b="1">
                <a:solidFill>
                  <a:srgbClr val="000066"/>
                </a:solidFill>
                <a:latin typeface="Arial"/>
                <a:cs typeface="Arial"/>
              </a:rPr>
              <a:t>renta ficta.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241797" y="3047238"/>
            <a:ext cx="4895215" cy="737870"/>
          </a:xfrm>
          <a:prstGeom prst="rect">
            <a:avLst/>
          </a:prstGeom>
          <a:ln w="25400">
            <a:solidFill>
              <a:srgbClr val="4AACC5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algn="just" marL="90170" marR="81915">
              <a:lnSpc>
                <a:spcPct val="100000"/>
              </a:lnSpc>
              <a:spcBef>
                <a:spcPts val="315"/>
              </a:spcBef>
            </a:pP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En</a:t>
            </a:r>
            <a:r>
              <a:rPr dirty="0" sz="1400" spc="4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bienes</a:t>
            </a:r>
            <a:r>
              <a:rPr dirty="0" sz="1400" spc="5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muebles</a:t>
            </a:r>
            <a:r>
              <a:rPr dirty="0" sz="1400" spc="3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o</a:t>
            </a:r>
            <a:r>
              <a:rPr dirty="0" sz="1400" spc="4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inmuebles</a:t>
            </a:r>
            <a:r>
              <a:rPr dirty="0" sz="1400" spc="4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distintos</a:t>
            </a:r>
            <a:r>
              <a:rPr dirty="0" sz="1400" spc="5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a</a:t>
            </a:r>
            <a:r>
              <a:rPr dirty="0" sz="1400" spc="4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predios</a:t>
            </a:r>
            <a:r>
              <a:rPr dirty="0" sz="1400" spc="4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0">
                <a:solidFill>
                  <a:srgbClr val="000066"/>
                </a:solidFill>
                <a:latin typeface="Arial MT"/>
                <a:cs typeface="Arial MT"/>
              </a:rPr>
              <a:t>cuando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se</a:t>
            </a:r>
            <a:r>
              <a:rPr dirty="0" sz="1400" spc="39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arriende</a:t>
            </a:r>
            <a:r>
              <a:rPr dirty="0" sz="1400" spc="40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o</a:t>
            </a:r>
            <a:r>
              <a:rPr dirty="0" sz="1400" spc="39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se</a:t>
            </a:r>
            <a:r>
              <a:rPr dirty="0" sz="1400" spc="39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den</a:t>
            </a:r>
            <a:r>
              <a:rPr dirty="0" sz="1400" spc="39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en</a:t>
            </a:r>
            <a:r>
              <a:rPr dirty="0" sz="1400" spc="39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cesión</a:t>
            </a:r>
            <a:r>
              <a:rPr dirty="0" sz="1400" spc="39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gratuita</a:t>
            </a:r>
            <a:r>
              <a:rPr dirty="0" sz="1400" spc="40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a</a:t>
            </a:r>
            <a:r>
              <a:rPr dirty="0" sz="1400" spc="40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sujetos</a:t>
            </a:r>
            <a:r>
              <a:rPr dirty="0" sz="1400" spc="409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25">
                <a:solidFill>
                  <a:srgbClr val="000066"/>
                </a:solidFill>
                <a:latin typeface="Arial MT"/>
                <a:cs typeface="Arial MT"/>
              </a:rPr>
              <a:t>que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realicen</a:t>
            </a:r>
            <a:r>
              <a:rPr dirty="0" sz="1400" spc="-5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actividad</a:t>
            </a:r>
            <a:r>
              <a:rPr dirty="0" sz="1400" spc="-5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0">
                <a:solidFill>
                  <a:srgbClr val="000066"/>
                </a:solidFill>
                <a:latin typeface="Arial MT"/>
                <a:cs typeface="Arial MT"/>
              </a:rPr>
              <a:t>empresarial.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3216401" y="4798314"/>
            <a:ext cx="6410325" cy="338455"/>
          </a:xfrm>
          <a:prstGeom prst="rect">
            <a:avLst/>
          </a:prstGeom>
          <a:solidFill>
            <a:srgbClr val="C0504D"/>
          </a:solidFill>
          <a:ln w="25400">
            <a:solidFill>
              <a:srgbClr val="8B3836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marL="626745">
              <a:lnSpc>
                <a:spcPct val="100000"/>
              </a:lnSpc>
              <a:spcBef>
                <a:spcPts val="320"/>
              </a:spcBef>
            </a:pP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b.</a:t>
            </a:r>
            <a:r>
              <a:rPr dirty="0" sz="16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Renta</a:t>
            </a:r>
            <a:r>
              <a:rPr dirty="0" sz="16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Neta</a:t>
            </a:r>
            <a:r>
              <a:rPr dirty="0" sz="16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dirty="0" sz="16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Renta</a:t>
            </a:r>
            <a:r>
              <a:rPr dirty="0" sz="16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Bruta</a:t>
            </a:r>
            <a:r>
              <a:rPr dirty="0" sz="16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dirty="0" sz="16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Deducción</a:t>
            </a:r>
            <a:r>
              <a:rPr dirty="0" sz="1600" spc="-20" b="1">
                <a:solidFill>
                  <a:srgbClr val="FFFFFF"/>
                </a:solidFill>
                <a:latin typeface="Arial"/>
                <a:cs typeface="Arial"/>
              </a:rPr>
              <a:t> 20%.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232653" y="2373629"/>
            <a:ext cx="4897120" cy="523240"/>
          </a:xfrm>
          <a:prstGeom prst="rect">
            <a:avLst/>
          </a:prstGeom>
          <a:ln w="25400">
            <a:solidFill>
              <a:srgbClr val="9BBA58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320"/>
              </a:spcBef>
            </a:pP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Renta</a:t>
            </a:r>
            <a:r>
              <a:rPr dirty="0" sz="1400" spc="8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bruta</a:t>
            </a:r>
            <a:r>
              <a:rPr dirty="0" sz="1400" spc="7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anual</a:t>
            </a:r>
            <a:r>
              <a:rPr dirty="0" sz="1400" spc="6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en</a:t>
            </a:r>
            <a:r>
              <a:rPr dirty="0" sz="1400" spc="7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ambos</a:t>
            </a:r>
            <a:r>
              <a:rPr dirty="0" sz="1400" spc="8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casos</a:t>
            </a:r>
            <a:r>
              <a:rPr dirty="0" sz="1400" spc="8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no</a:t>
            </a:r>
            <a:r>
              <a:rPr dirty="0" sz="1400" spc="8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puede</a:t>
            </a:r>
            <a:r>
              <a:rPr dirty="0" sz="1400" spc="7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ser</a:t>
            </a:r>
            <a:r>
              <a:rPr dirty="0" sz="1400" spc="9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menor</a:t>
            </a:r>
            <a:r>
              <a:rPr dirty="0" sz="1400" spc="8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25">
                <a:solidFill>
                  <a:srgbClr val="000066"/>
                </a:solidFill>
                <a:latin typeface="Arial MT"/>
                <a:cs typeface="Arial MT"/>
              </a:rPr>
              <a:t>al</a:t>
            </a:r>
            <a:endParaRPr sz="1400">
              <a:latin typeface="Arial MT"/>
              <a:cs typeface="Arial MT"/>
            </a:endParaRPr>
          </a:p>
          <a:p>
            <a:pPr marL="91440">
              <a:lnSpc>
                <a:spcPct val="100000"/>
              </a:lnSpc>
            </a:pPr>
            <a:r>
              <a:rPr dirty="0" sz="1400" b="1">
                <a:solidFill>
                  <a:srgbClr val="000066"/>
                </a:solidFill>
                <a:latin typeface="Arial"/>
                <a:cs typeface="Arial"/>
              </a:rPr>
              <a:t>6%</a:t>
            </a:r>
            <a:r>
              <a:rPr dirty="0" sz="1400" spc="-30" b="1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del</a:t>
            </a:r>
            <a:r>
              <a:rPr dirty="0" sz="1400" spc="-2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autoavalúo</a:t>
            </a:r>
            <a:r>
              <a:rPr dirty="0" sz="1400" spc="-4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del</a:t>
            </a:r>
            <a:r>
              <a:rPr dirty="0" sz="1400" spc="-4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0">
                <a:solidFill>
                  <a:srgbClr val="000066"/>
                </a:solidFill>
                <a:latin typeface="Arial MT"/>
                <a:cs typeface="Arial MT"/>
              </a:rPr>
              <a:t>predio.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241797" y="4024121"/>
            <a:ext cx="4895215" cy="521334"/>
          </a:xfrm>
          <a:prstGeom prst="rect">
            <a:avLst/>
          </a:prstGeom>
          <a:ln w="25400">
            <a:solidFill>
              <a:srgbClr val="4AACC5"/>
            </a:solidFill>
          </a:ln>
        </p:spPr>
        <p:txBody>
          <a:bodyPr wrap="square" lIns="0" tIns="39370" rIns="0" bIns="0" rtlCol="0" vert="horz">
            <a:spAutoFit/>
          </a:bodyPr>
          <a:lstStyle/>
          <a:p>
            <a:pPr marL="90170" marR="83820">
              <a:lnSpc>
                <a:spcPct val="100000"/>
              </a:lnSpc>
              <a:spcBef>
                <a:spcPts val="310"/>
              </a:spcBef>
            </a:pP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La</a:t>
            </a:r>
            <a:r>
              <a:rPr dirty="0" sz="1400" spc="5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renta</a:t>
            </a:r>
            <a:r>
              <a:rPr dirty="0" sz="1400" spc="5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bruta</a:t>
            </a:r>
            <a:r>
              <a:rPr dirty="0" sz="1400" spc="6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anual</a:t>
            </a:r>
            <a:r>
              <a:rPr dirty="0" sz="1400" spc="6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no</a:t>
            </a:r>
            <a:r>
              <a:rPr dirty="0" sz="1400" spc="4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podrá</a:t>
            </a:r>
            <a:r>
              <a:rPr dirty="0" sz="1400" spc="5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ser</a:t>
            </a:r>
            <a:r>
              <a:rPr dirty="0" sz="1400" spc="6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menor</a:t>
            </a:r>
            <a:r>
              <a:rPr dirty="0" sz="1400" spc="5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al</a:t>
            </a:r>
            <a:r>
              <a:rPr dirty="0" sz="1400" spc="6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b="1">
                <a:solidFill>
                  <a:srgbClr val="000066"/>
                </a:solidFill>
                <a:latin typeface="Arial"/>
                <a:cs typeface="Arial"/>
              </a:rPr>
              <a:t>8%</a:t>
            </a:r>
            <a:r>
              <a:rPr dirty="0" sz="1400" spc="15" b="1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de</a:t>
            </a:r>
            <a:r>
              <a:rPr dirty="0" sz="1400" spc="7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su</a:t>
            </a:r>
            <a:r>
              <a:rPr dirty="0" sz="1400" spc="7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 spc="-10">
                <a:solidFill>
                  <a:srgbClr val="000066"/>
                </a:solidFill>
                <a:latin typeface="Arial MT"/>
                <a:cs typeface="Arial MT"/>
              </a:rPr>
              <a:t>valor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actualizado</a:t>
            </a:r>
            <a:r>
              <a:rPr dirty="0" sz="1400" spc="-5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con</a:t>
            </a:r>
            <a:r>
              <a:rPr dirty="0" sz="1400" spc="-3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IPM</a:t>
            </a:r>
            <a:r>
              <a:rPr dirty="0" sz="1400" spc="-35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dirty="0" sz="1400">
                <a:solidFill>
                  <a:srgbClr val="000066"/>
                </a:solidFill>
                <a:latin typeface="Arial MT"/>
                <a:cs typeface="Arial MT"/>
              </a:rPr>
              <a:t>(</a:t>
            </a:r>
            <a:r>
              <a:rPr dirty="0" sz="1400" b="1">
                <a:solidFill>
                  <a:srgbClr val="000066"/>
                </a:solidFill>
                <a:latin typeface="Arial"/>
                <a:cs typeface="Arial"/>
              </a:rPr>
              <a:t>renta</a:t>
            </a:r>
            <a:r>
              <a:rPr dirty="0" sz="1400" spc="-40" b="1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00066"/>
                </a:solidFill>
                <a:latin typeface="Arial"/>
                <a:cs typeface="Arial"/>
              </a:rPr>
              <a:t>presunta</a:t>
            </a:r>
            <a:r>
              <a:rPr dirty="0" sz="1400" spc="-10">
                <a:solidFill>
                  <a:srgbClr val="000066"/>
                </a:solidFill>
                <a:latin typeface="Arial MT"/>
                <a:cs typeface="Arial MT"/>
              </a:rPr>
              <a:t>).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089397" y="5313426"/>
            <a:ext cx="3404870" cy="830580"/>
          </a:xfrm>
          <a:prstGeom prst="rect">
            <a:avLst/>
          </a:prstGeom>
          <a:solidFill>
            <a:srgbClr val="8063A1"/>
          </a:solidFill>
          <a:ln w="25400">
            <a:solidFill>
              <a:srgbClr val="5C4676"/>
            </a:solidFill>
          </a:ln>
        </p:spPr>
        <p:txBody>
          <a:bodyPr wrap="square" lIns="0" tIns="41910" rIns="0" bIns="0" rtlCol="0" vert="horz">
            <a:spAutoFit/>
          </a:bodyPr>
          <a:lstStyle/>
          <a:p>
            <a:pPr algn="ctr" marL="824230" marR="817880">
              <a:lnSpc>
                <a:spcPct val="100000"/>
              </a:lnSpc>
              <a:spcBef>
                <a:spcPts val="330"/>
              </a:spcBef>
            </a:pPr>
            <a:r>
              <a:rPr dirty="0" sz="1600" spc="-10" b="1">
                <a:solidFill>
                  <a:srgbClr val="FFFFFF"/>
                </a:solidFill>
                <a:latin typeface="Arial"/>
                <a:cs typeface="Arial"/>
              </a:rPr>
              <a:t>Tasa</a:t>
            </a:r>
            <a:r>
              <a:rPr dirty="0" sz="16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del</a:t>
            </a:r>
            <a:r>
              <a:rPr dirty="0" sz="1600" spc="-5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FFFFFF"/>
                </a:solidFill>
                <a:latin typeface="Arial"/>
                <a:cs typeface="Arial"/>
              </a:rPr>
              <a:t>impuesto 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6.25%</a:t>
            </a:r>
            <a:r>
              <a:rPr dirty="0" sz="16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Renta</a:t>
            </a:r>
            <a:r>
              <a:rPr dirty="0" sz="16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20" b="1">
                <a:solidFill>
                  <a:srgbClr val="FFFFFF"/>
                </a:solidFill>
                <a:latin typeface="Arial"/>
                <a:cs typeface="Arial"/>
              </a:rPr>
              <a:t>Neta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5%</a:t>
            </a:r>
            <a:r>
              <a:rPr dirty="0" sz="16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Renta</a:t>
            </a:r>
            <a:r>
              <a:rPr dirty="0" sz="16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Bruta</a:t>
            </a:r>
            <a:r>
              <a:rPr dirty="0" sz="16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FFFFFF"/>
                </a:solidFill>
                <a:latin typeface="Arial"/>
                <a:cs typeface="Arial"/>
              </a:rPr>
              <a:t>(tasa</a:t>
            </a:r>
            <a:r>
              <a:rPr dirty="0" sz="16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FFFFFF"/>
                </a:solidFill>
                <a:latin typeface="Arial"/>
                <a:cs typeface="Arial"/>
              </a:rPr>
              <a:t>efectiva)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4656582" y="1556766"/>
            <a:ext cx="502920" cy="2592705"/>
          </a:xfrm>
          <a:custGeom>
            <a:avLst/>
            <a:gdLst/>
            <a:ahLst/>
            <a:cxnLst/>
            <a:rect l="l" t="t" r="r" b="b"/>
            <a:pathLst>
              <a:path w="502920" h="2592704">
                <a:moveTo>
                  <a:pt x="502919" y="2592324"/>
                </a:moveTo>
                <a:lnTo>
                  <a:pt x="445243" y="2588810"/>
                </a:lnTo>
                <a:lnTo>
                  <a:pt x="392307" y="2578800"/>
                </a:lnTo>
                <a:lnTo>
                  <a:pt x="345619" y="2563092"/>
                </a:lnTo>
                <a:lnTo>
                  <a:pt x="306683" y="2542483"/>
                </a:lnTo>
                <a:lnTo>
                  <a:pt x="277008" y="2517771"/>
                </a:lnTo>
                <a:lnTo>
                  <a:pt x="251459" y="2459228"/>
                </a:lnTo>
                <a:lnTo>
                  <a:pt x="251459" y="1429258"/>
                </a:lnTo>
                <a:lnTo>
                  <a:pt x="244821" y="1398732"/>
                </a:lnTo>
                <a:lnTo>
                  <a:pt x="196236" y="1346002"/>
                </a:lnTo>
                <a:lnTo>
                  <a:pt x="157300" y="1325393"/>
                </a:lnTo>
                <a:lnTo>
                  <a:pt x="110612" y="1309685"/>
                </a:lnTo>
                <a:lnTo>
                  <a:pt x="57676" y="1299675"/>
                </a:lnTo>
                <a:lnTo>
                  <a:pt x="0" y="1296162"/>
                </a:lnTo>
                <a:lnTo>
                  <a:pt x="57676" y="1292648"/>
                </a:lnTo>
                <a:lnTo>
                  <a:pt x="110612" y="1282638"/>
                </a:lnTo>
                <a:lnTo>
                  <a:pt x="157300" y="1266930"/>
                </a:lnTo>
                <a:lnTo>
                  <a:pt x="196236" y="1246321"/>
                </a:lnTo>
                <a:lnTo>
                  <a:pt x="225911" y="1221609"/>
                </a:lnTo>
                <a:lnTo>
                  <a:pt x="251459" y="1163066"/>
                </a:lnTo>
                <a:lnTo>
                  <a:pt x="251459" y="133096"/>
                </a:lnTo>
                <a:lnTo>
                  <a:pt x="258098" y="102570"/>
                </a:lnTo>
                <a:lnTo>
                  <a:pt x="306683" y="49840"/>
                </a:lnTo>
                <a:lnTo>
                  <a:pt x="345619" y="29231"/>
                </a:lnTo>
                <a:lnTo>
                  <a:pt x="392307" y="13523"/>
                </a:lnTo>
                <a:lnTo>
                  <a:pt x="445243" y="3513"/>
                </a:lnTo>
                <a:lnTo>
                  <a:pt x="502919" y="0"/>
                </a:lnTo>
              </a:path>
            </a:pathLst>
          </a:custGeom>
          <a:ln w="28575">
            <a:solidFill>
              <a:srgbClr val="94373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42517" y="3150870"/>
            <a:ext cx="8373109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b="1">
                <a:solidFill>
                  <a:srgbClr val="006FC0"/>
                </a:solidFill>
                <a:latin typeface="Arial"/>
                <a:cs typeface="Arial"/>
              </a:rPr>
              <a:t>3.</a:t>
            </a:r>
            <a:r>
              <a:rPr dirty="0" sz="3600" spc="-65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3600" spc="-10" b="1">
                <a:solidFill>
                  <a:srgbClr val="006FC0"/>
                </a:solidFill>
                <a:latin typeface="Arial"/>
                <a:cs typeface="Arial"/>
              </a:rPr>
              <a:t>RENTAS</a:t>
            </a:r>
            <a:r>
              <a:rPr dirty="0" sz="3600" spc="-60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3600" b="1">
                <a:solidFill>
                  <a:srgbClr val="006FC0"/>
                </a:solidFill>
                <a:latin typeface="Arial"/>
                <a:cs typeface="Arial"/>
              </a:rPr>
              <a:t>DE</a:t>
            </a:r>
            <a:r>
              <a:rPr dirty="0" sz="3600" spc="-60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3600" b="1">
                <a:solidFill>
                  <a:srgbClr val="006FC0"/>
                </a:solidFill>
                <a:latin typeface="Arial"/>
                <a:cs typeface="Arial"/>
              </a:rPr>
              <a:t>SEGUNDA</a:t>
            </a:r>
            <a:r>
              <a:rPr dirty="0" sz="3600" spc="-190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3600" spc="-30" b="1">
                <a:solidFill>
                  <a:srgbClr val="006FC0"/>
                </a:solidFill>
                <a:latin typeface="Arial"/>
                <a:cs typeface="Arial"/>
              </a:rPr>
              <a:t>CATEGORÍA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42517" y="2758820"/>
            <a:ext cx="215900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88889F"/>
                </a:solidFill>
                <a:latin typeface="Arial"/>
                <a:cs typeface="Arial"/>
              </a:rPr>
              <a:t>Rentas</a:t>
            </a:r>
            <a:r>
              <a:rPr dirty="0" sz="2000" spc="-50" b="1">
                <a:solidFill>
                  <a:srgbClr val="88889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88889F"/>
                </a:solidFill>
                <a:latin typeface="Arial"/>
                <a:cs typeface="Arial"/>
              </a:rPr>
              <a:t>de</a:t>
            </a:r>
            <a:r>
              <a:rPr dirty="0" sz="2000" spc="-30" b="1">
                <a:solidFill>
                  <a:srgbClr val="88889F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88889F"/>
                </a:solidFill>
                <a:latin typeface="Arial"/>
                <a:cs typeface="Arial"/>
              </a:rPr>
              <a:t>Capital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1401170" y="6426809"/>
            <a:ext cx="10287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0">
                <a:solidFill>
                  <a:srgbClr val="88889F"/>
                </a:solidFill>
                <a:latin typeface="Calibri"/>
                <a:cs typeface="Calibri"/>
              </a:rPr>
              <a:t>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640070" y="6426809"/>
            <a:ext cx="91376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88889F"/>
                </a:solidFill>
                <a:latin typeface="Calibri"/>
                <a:cs typeface="Calibri"/>
              </a:rPr>
              <a:t>IGO-GOS-</a:t>
            </a:r>
            <a:r>
              <a:rPr dirty="0" sz="1200" spc="-25">
                <a:solidFill>
                  <a:srgbClr val="88889F"/>
                </a:solidFill>
                <a:latin typeface="Calibri"/>
                <a:cs typeface="Calibri"/>
              </a:rPr>
              <a:t>DGO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89737" rIns="0" bIns="0" rtlCol="0" vert="horz">
            <a:spAutoFit/>
          </a:bodyPr>
          <a:lstStyle/>
          <a:p>
            <a:pPr marL="83820">
              <a:lnSpc>
                <a:spcPct val="100000"/>
              </a:lnSpc>
              <a:spcBef>
                <a:spcPts val="100"/>
              </a:spcBef>
            </a:pPr>
            <a:r>
              <a:rPr dirty="0" sz="3600" spc="-10">
                <a:latin typeface="Calibri"/>
                <a:cs typeface="Calibri"/>
              </a:rPr>
              <a:t>Rentas</a:t>
            </a:r>
            <a:r>
              <a:rPr dirty="0" sz="3600" spc="-65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de</a:t>
            </a:r>
            <a:r>
              <a:rPr dirty="0" sz="3600" spc="-55">
                <a:latin typeface="Calibri"/>
                <a:cs typeface="Calibri"/>
              </a:rPr>
              <a:t> </a:t>
            </a:r>
            <a:r>
              <a:rPr dirty="0" sz="3600">
                <a:latin typeface="Calibri"/>
                <a:cs typeface="Calibri"/>
              </a:rPr>
              <a:t>Segunda</a:t>
            </a:r>
            <a:r>
              <a:rPr dirty="0" sz="3600" spc="-65">
                <a:latin typeface="Calibri"/>
                <a:cs typeface="Calibri"/>
              </a:rPr>
              <a:t> </a:t>
            </a:r>
            <a:r>
              <a:rPr dirty="0" sz="3600" spc="-10">
                <a:latin typeface="Calibri"/>
                <a:cs typeface="Calibri"/>
              </a:rPr>
              <a:t>Categoría</a:t>
            </a:r>
            <a:endParaRPr sz="3600">
              <a:latin typeface="Calibri"/>
              <a:cs typeface="Calibri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8155" y="2485198"/>
            <a:ext cx="2925367" cy="526494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1062634" y="2520441"/>
            <a:ext cx="172212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95" b="1">
                <a:solidFill>
                  <a:srgbClr val="FFFFFF"/>
                </a:solidFill>
                <a:latin typeface="Arial"/>
                <a:cs typeface="Arial"/>
              </a:rPr>
              <a:t>a.</a:t>
            </a:r>
            <a:r>
              <a:rPr dirty="0" sz="2400" spc="-10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260" b="1">
                <a:solidFill>
                  <a:srgbClr val="FFFFFF"/>
                </a:solidFill>
                <a:latin typeface="Arial"/>
                <a:cs typeface="Arial"/>
              </a:rPr>
              <a:t>Renta</a:t>
            </a:r>
            <a:r>
              <a:rPr dirty="0" sz="2400" spc="-8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204" b="1">
                <a:solidFill>
                  <a:srgbClr val="FFFFFF"/>
                </a:solidFill>
                <a:latin typeface="Arial"/>
                <a:cs typeface="Arial"/>
              </a:rPr>
              <a:t>Bruta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3778758" y="2134361"/>
            <a:ext cx="7703820" cy="4015740"/>
          </a:xfrm>
          <a:custGeom>
            <a:avLst/>
            <a:gdLst/>
            <a:ahLst/>
            <a:cxnLst/>
            <a:rect l="l" t="t" r="r" b="b"/>
            <a:pathLst>
              <a:path w="7703820" h="4015740">
                <a:moveTo>
                  <a:pt x="0" y="4015740"/>
                </a:moveTo>
                <a:lnTo>
                  <a:pt x="7703820" y="4015740"/>
                </a:lnTo>
                <a:lnTo>
                  <a:pt x="7703820" y="0"/>
                </a:lnTo>
                <a:lnTo>
                  <a:pt x="0" y="0"/>
                </a:lnTo>
                <a:lnTo>
                  <a:pt x="0" y="4015740"/>
                </a:lnTo>
                <a:close/>
              </a:path>
            </a:pathLst>
          </a:custGeom>
          <a:ln w="25400">
            <a:solidFill>
              <a:srgbClr val="C0504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3857625" y="2161158"/>
            <a:ext cx="7547609" cy="36544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Wingdings"/>
              <a:buChar char=""/>
              <a:tabLst>
                <a:tab pos="355600" algn="l"/>
                <a:tab pos="1836420" algn="l"/>
                <a:tab pos="2962910" algn="l"/>
                <a:tab pos="6256655" algn="l"/>
              </a:tabLst>
            </a:pPr>
            <a:r>
              <a:rPr dirty="0" sz="1700">
                <a:latin typeface="Arial MT"/>
                <a:cs typeface="Arial MT"/>
              </a:rPr>
              <a:t>Los</a:t>
            </a:r>
            <a:r>
              <a:rPr dirty="0" sz="1700" spc="495">
                <a:latin typeface="Arial MT"/>
                <a:cs typeface="Arial MT"/>
              </a:rPr>
              <a:t> </a:t>
            </a:r>
            <a:r>
              <a:rPr dirty="0" sz="1700" spc="-10">
                <a:latin typeface="Arial MT"/>
                <a:cs typeface="Arial MT"/>
              </a:rPr>
              <a:t>intereses</a:t>
            </a:r>
            <a:r>
              <a:rPr dirty="0" sz="1700">
                <a:latin typeface="Arial MT"/>
                <a:cs typeface="Arial MT"/>
              </a:rPr>
              <a:t>	</a:t>
            </a:r>
            <a:r>
              <a:rPr dirty="0" sz="1700" spc="-10">
                <a:latin typeface="Arial MT"/>
                <a:cs typeface="Arial MT"/>
              </a:rPr>
              <a:t>originados</a:t>
            </a:r>
            <a:r>
              <a:rPr dirty="0" sz="1700">
                <a:latin typeface="Arial MT"/>
                <a:cs typeface="Arial MT"/>
              </a:rPr>
              <a:t>	por</a:t>
            </a:r>
            <a:r>
              <a:rPr dirty="0" sz="1700" spc="10">
                <a:latin typeface="Arial MT"/>
                <a:cs typeface="Arial MT"/>
              </a:rPr>
              <a:t>  </a:t>
            </a:r>
            <a:r>
              <a:rPr dirty="0" sz="1700">
                <a:latin typeface="Arial MT"/>
                <a:cs typeface="Arial MT"/>
              </a:rPr>
              <a:t>la</a:t>
            </a:r>
            <a:r>
              <a:rPr dirty="0" sz="1700" spc="20">
                <a:latin typeface="Arial MT"/>
                <a:cs typeface="Arial MT"/>
              </a:rPr>
              <a:t>  </a:t>
            </a:r>
            <a:r>
              <a:rPr dirty="0" sz="1700">
                <a:latin typeface="Arial MT"/>
                <a:cs typeface="Arial MT"/>
              </a:rPr>
              <a:t>colocación</a:t>
            </a:r>
            <a:r>
              <a:rPr dirty="0" sz="1700" spc="10">
                <a:latin typeface="Arial MT"/>
                <a:cs typeface="Arial MT"/>
              </a:rPr>
              <a:t>  </a:t>
            </a:r>
            <a:r>
              <a:rPr dirty="0" sz="1700">
                <a:latin typeface="Arial MT"/>
                <a:cs typeface="Arial MT"/>
              </a:rPr>
              <a:t>de</a:t>
            </a:r>
            <a:r>
              <a:rPr dirty="0" sz="1700" spc="20">
                <a:latin typeface="Arial MT"/>
                <a:cs typeface="Arial MT"/>
              </a:rPr>
              <a:t>  </a:t>
            </a:r>
            <a:r>
              <a:rPr dirty="0" sz="1700" spc="-10">
                <a:latin typeface="Arial MT"/>
                <a:cs typeface="Arial MT"/>
              </a:rPr>
              <a:t>capitales,</a:t>
            </a:r>
            <a:r>
              <a:rPr dirty="0" sz="1700">
                <a:latin typeface="Arial MT"/>
                <a:cs typeface="Arial MT"/>
              </a:rPr>
              <a:t>	salvo</a:t>
            </a:r>
            <a:r>
              <a:rPr dirty="0" sz="1700" spc="10">
                <a:latin typeface="Arial MT"/>
                <a:cs typeface="Arial MT"/>
              </a:rPr>
              <a:t>  </a:t>
            </a:r>
            <a:r>
              <a:rPr dirty="0" sz="1700">
                <a:latin typeface="Arial MT"/>
                <a:cs typeface="Arial MT"/>
              </a:rPr>
              <a:t>los</a:t>
            </a:r>
            <a:r>
              <a:rPr dirty="0" sz="1700" spc="15">
                <a:latin typeface="Arial MT"/>
                <a:cs typeface="Arial MT"/>
              </a:rPr>
              <a:t>  </a:t>
            </a:r>
            <a:r>
              <a:rPr dirty="0" sz="1700" spc="-25">
                <a:latin typeface="Arial MT"/>
                <a:cs typeface="Arial MT"/>
              </a:rPr>
              <a:t>de </a:t>
            </a:r>
            <a:r>
              <a:rPr dirty="0" sz="1700">
                <a:latin typeface="Arial MT"/>
                <a:cs typeface="Arial MT"/>
              </a:rPr>
              <a:t>cuentas</a:t>
            </a:r>
            <a:r>
              <a:rPr dirty="0" sz="1700" spc="-4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de</a:t>
            </a:r>
            <a:r>
              <a:rPr dirty="0" sz="1700" spc="-35">
                <a:latin typeface="Arial MT"/>
                <a:cs typeface="Arial MT"/>
              </a:rPr>
              <a:t> </a:t>
            </a:r>
            <a:r>
              <a:rPr dirty="0" sz="1700" spc="-10">
                <a:latin typeface="Arial MT"/>
                <a:cs typeface="Arial MT"/>
              </a:rPr>
              <a:t>ahorros.</a:t>
            </a:r>
            <a:endParaRPr sz="1700">
              <a:latin typeface="Arial MT"/>
              <a:cs typeface="Arial MT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"/>
              <a:tabLst>
                <a:tab pos="354965" algn="l"/>
              </a:tabLst>
            </a:pPr>
            <a:r>
              <a:rPr dirty="0" sz="1700">
                <a:latin typeface="Arial MT"/>
                <a:cs typeface="Arial MT"/>
              </a:rPr>
              <a:t>Los</a:t>
            </a:r>
            <a:r>
              <a:rPr dirty="0" sz="1700" spc="15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intereses</a:t>
            </a:r>
            <a:r>
              <a:rPr dirty="0" sz="1700" spc="15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que</a:t>
            </a:r>
            <a:r>
              <a:rPr dirty="0" sz="1700" spc="16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reciben</a:t>
            </a:r>
            <a:r>
              <a:rPr dirty="0" sz="1700" spc="15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los</a:t>
            </a:r>
            <a:r>
              <a:rPr dirty="0" sz="1700" spc="16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socios</a:t>
            </a:r>
            <a:r>
              <a:rPr dirty="0" sz="1700" spc="15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de</a:t>
            </a:r>
            <a:r>
              <a:rPr dirty="0" sz="1700" spc="15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las</a:t>
            </a:r>
            <a:r>
              <a:rPr dirty="0" sz="1700" spc="15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cooperativas,</a:t>
            </a:r>
            <a:r>
              <a:rPr dirty="0" sz="1700" spc="14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excepto</a:t>
            </a:r>
            <a:r>
              <a:rPr dirty="0" sz="1700" spc="16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las</a:t>
            </a:r>
            <a:r>
              <a:rPr dirty="0" sz="1700" spc="155">
                <a:latin typeface="Arial MT"/>
                <a:cs typeface="Arial MT"/>
              </a:rPr>
              <a:t> </a:t>
            </a:r>
            <a:r>
              <a:rPr dirty="0" sz="1700" spc="-25">
                <a:latin typeface="Arial MT"/>
                <a:cs typeface="Arial MT"/>
              </a:rPr>
              <a:t>de</a:t>
            </a:r>
            <a:endParaRPr sz="1700">
              <a:latin typeface="Arial MT"/>
              <a:cs typeface="Arial MT"/>
            </a:endParaRPr>
          </a:p>
          <a:p>
            <a:pPr marL="355600">
              <a:lnSpc>
                <a:spcPct val="100000"/>
              </a:lnSpc>
            </a:pPr>
            <a:r>
              <a:rPr dirty="0" sz="1700" spc="-10">
                <a:latin typeface="Arial MT"/>
                <a:cs typeface="Arial MT"/>
              </a:rPr>
              <a:t>trabajo.</a:t>
            </a:r>
            <a:endParaRPr sz="1700">
              <a:latin typeface="Arial MT"/>
              <a:cs typeface="Arial MT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"/>
              <a:tabLst>
                <a:tab pos="354965" algn="l"/>
              </a:tabLst>
            </a:pPr>
            <a:r>
              <a:rPr dirty="0" sz="1700">
                <a:latin typeface="Arial MT"/>
                <a:cs typeface="Arial MT"/>
              </a:rPr>
              <a:t>Las</a:t>
            </a:r>
            <a:r>
              <a:rPr dirty="0" sz="1700" spc="-25">
                <a:latin typeface="Arial MT"/>
                <a:cs typeface="Arial MT"/>
              </a:rPr>
              <a:t> </a:t>
            </a:r>
            <a:r>
              <a:rPr dirty="0" sz="1700" spc="-10">
                <a:latin typeface="Arial MT"/>
                <a:cs typeface="Arial MT"/>
              </a:rPr>
              <a:t>regalías.</a:t>
            </a:r>
            <a:endParaRPr sz="1700">
              <a:latin typeface="Arial MT"/>
              <a:cs typeface="Arial MT"/>
            </a:endParaRPr>
          </a:p>
          <a:p>
            <a:pPr marL="355600" marR="5080" indent="-342900">
              <a:lnSpc>
                <a:spcPct val="100000"/>
              </a:lnSpc>
              <a:buFont typeface="Wingdings"/>
              <a:buChar char=""/>
              <a:tabLst>
                <a:tab pos="355600" algn="l"/>
              </a:tabLst>
            </a:pPr>
            <a:r>
              <a:rPr dirty="0" sz="1700">
                <a:latin typeface="Arial MT"/>
                <a:cs typeface="Arial MT"/>
              </a:rPr>
              <a:t>El</a:t>
            </a:r>
            <a:r>
              <a:rPr dirty="0" sz="1700" spc="41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producto</a:t>
            </a:r>
            <a:r>
              <a:rPr dirty="0" sz="1700" spc="40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de</a:t>
            </a:r>
            <a:r>
              <a:rPr dirty="0" sz="1700" spc="42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la</a:t>
            </a:r>
            <a:r>
              <a:rPr dirty="0" sz="1700" spc="42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cesión</a:t>
            </a:r>
            <a:r>
              <a:rPr dirty="0" sz="1700" spc="41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definitiva</a:t>
            </a:r>
            <a:r>
              <a:rPr dirty="0" sz="1700" spc="41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o</a:t>
            </a:r>
            <a:r>
              <a:rPr dirty="0" sz="1700" spc="41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temporal</a:t>
            </a:r>
            <a:r>
              <a:rPr dirty="0" sz="1700" spc="42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de</a:t>
            </a:r>
            <a:r>
              <a:rPr dirty="0" sz="1700" spc="409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derechos,</a:t>
            </a:r>
            <a:r>
              <a:rPr dirty="0" sz="1700" spc="409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marcas</a:t>
            </a:r>
            <a:r>
              <a:rPr dirty="0" sz="1700" spc="415">
                <a:latin typeface="Arial MT"/>
                <a:cs typeface="Arial MT"/>
              </a:rPr>
              <a:t> </a:t>
            </a:r>
            <a:r>
              <a:rPr dirty="0" sz="1700" spc="-50">
                <a:latin typeface="Arial MT"/>
                <a:cs typeface="Arial MT"/>
              </a:rPr>
              <a:t>y </a:t>
            </a:r>
            <a:r>
              <a:rPr dirty="0" sz="1700" spc="-10">
                <a:latin typeface="Arial MT"/>
                <a:cs typeface="Arial MT"/>
              </a:rPr>
              <a:t>patentes.</a:t>
            </a:r>
            <a:endParaRPr sz="1700">
              <a:latin typeface="Arial MT"/>
              <a:cs typeface="Arial MT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"/>
              <a:tabLst>
                <a:tab pos="354965" algn="l"/>
              </a:tabLst>
            </a:pPr>
            <a:r>
              <a:rPr dirty="0" sz="1700">
                <a:latin typeface="Arial MT"/>
                <a:cs typeface="Arial MT"/>
              </a:rPr>
              <a:t>Las</a:t>
            </a:r>
            <a:r>
              <a:rPr dirty="0" sz="1700" spc="-1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sumas</a:t>
            </a:r>
            <a:r>
              <a:rPr dirty="0" sz="1700" spc="-3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o</a:t>
            </a:r>
            <a:r>
              <a:rPr dirty="0" sz="1700" spc="-1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derechos</a:t>
            </a:r>
            <a:r>
              <a:rPr dirty="0" sz="1700" spc="-2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recibidos</a:t>
            </a:r>
            <a:r>
              <a:rPr dirty="0" sz="1700" spc="-3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en</a:t>
            </a:r>
            <a:r>
              <a:rPr dirty="0" sz="1700" spc="-1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pago</a:t>
            </a:r>
            <a:r>
              <a:rPr dirty="0" sz="1700" spc="-1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de</a:t>
            </a:r>
            <a:r>
              <a:rPr dirty="0" sz="1700" spc="-1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obligaciones</a:t>
            </a:r>
            <a:r>
              <a:rPr dirty="0" sz="1700" spc="-3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de</a:t>
            </a:r>
            <a:r>
              <a:rPr dirty="0" sz="1700" spc="-1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no</a:t>
            </a:r>
            <a:r>
              <a:rPr dirty="0" sz="1700" spc="-10">
                <a:latin typeface="Arial MT"/>
                <a:cs typeface="Arial MT"/>
              </a:rPr>
              <a:t> hacer.</a:t>
            </a:r>
            <a:endParaRPr sz="1700">
              <a:latin typeface="Arial MT"/>
              <a:cs typeface="Arial MT"/>
            </a:endParaRPr>
          </a:p>
          <a:p>
            <a:pPr marL="355600" marR="7620" indent="-342900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355600" algn="l"/>
              </a:tabLst>
            </a:pPr>
            <a:r>
              <a:rPr dirty="0" sz="1700">
                <a:latin typeface="Arial MT"/>
                <a:cs typeface="Arial MT"/>
              </a:rPr>
              <a:t>La</a:t>
            </a:r>
            <a:r>
              <a:rPr dirty="0" sz="1700" spc="5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atribución</a:t>
            </a:r>
            <a:r>
              <a:rPr dirty="0" sz="1700" spc="5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de</a:t>
            </a:r>
            <a:r>
              <a:rPr dirty="0" sz="1700" spc="5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utilidades,</a:t>
            </a:r>
            <a:r>
              <a:rPr dirty="0" sz="1700" spc="5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rentas</a:t>
            </a:r>
            <a:r>
              <a:rPr dirty="0" sz="1700" spc="5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o</a:t>
            </a:r>
            <a:r>
              <a:rPr dirty="0" sz="1700" spc="6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ganancias</a:t>
            </a:r>
            <a:r>
              <a:rPr dirty="0" sz="1700" spc="5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de</a:t>
            </a:r>
            <a:r>
              <a:rPr dirty="0" sz="1700" spc="5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capital</a:t>
            </a:r>
            <a:r>
              <a:rPr dirty="0" sz="1700" spc="5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provenientes</a:t>
            </a:r>
            <a:r>
              <a:rPr dirty="0" sz="1700" spc="50">
                <a:latin typeface="Arial MT"/>
                <a:cs typeface="Arial MT"/>
              </a:rPr>
              <a:t> </a:t>
            </a:r>
            <a:r>
              <a:rPr dirty="0" sz="1700" spc="-25">
                <a:latin typeface="Arial MT"/>
                <a:cs typeface="Arial MT"/>
              </a:rPr>
              <a:t>de </a:t>
            </a:r>
            <a:r>
              <a:rPr dirty="0" sz="1700">
                <a:latin typeface="Arial MT"/>
                <a:cs typeface="Arial MT"/>
              </a:rPr>
              <a:t>fondos</a:t>
            </a:r>
            <a:r>
              <a:rPr dirty="0" sz="1700" spc="-2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de</a:t>
            </a:r>
            <a:r>
              <a:rPr dirty="0" sz="1700" spc="-3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inversión</a:t>
            </a:r>
            <a:r>
              <a:rPr dirty="0" sz="1700" spc="-50">
                <a:latin typeface="Arial MT"/>
                <a:cs typeface="Arial MT"/>
              </a:rPr>
              <a:t> .</a:t>
            </a:r>
            <a:endParaRPr sz="1700">
              <a:latin typeface="Arial MT"/>
              <a:cs typeface="Arial MT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"/>
              <a:tabLst>
                <a:tab pos="354965" algn="l"/>
              </a:tabLst>
            </a:pPr>
            <a:r>
              <a:rPr dirty="0" sz="1700">
                <a:latin typeface="Arial MT"/>
                <a:cs typeface="Arial MT"/>
              </a:rPr>
              <a:t>Los</a:t>
            </a:r>
            <a:r>
              <a:rPr dirty="0" sz="1700" spc="-3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dividendos</a:t>
            </a:r>
            <a:r>
              <a:rPr dirty="0" sz="1700" spc="-4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y</a:t>
            </a:r>
            <a:r>
              <a:rPr dirty="0" sz="1700" spc="-2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cualquier</a:t>
            </a:r>
            <a:r>
              <a:rPr dirty="0" sz="1700" spc="-4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otra</a:t>
            </a:r>
            <a:r>
              <a:rPr dirty="0" sz="1700" spc="-3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forma</a:t>
            </a:r>
            <a:r>
              <a:rPr dirty="0" sz="1700" spc="-2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de</a:t>
            </a:r>
            <a:r>
              <a:rPr dirty="0" sz="1700" spc="-2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distribución</a:t>
            </a:r>
            <a:r>
              <a:rPr dirty="0" sz="1700" spc="-5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de</a:t>
            </a:r>
            <a:r>
              <a:rPr dirty="0" sz="1700" spc="-30">
                <a:latin typeface="Arial MT"/>
                <a:cs typeface="Arial MT"/>
              </a:rPr>
              <a:t> </a:t>
            </a:r>
            <a:r>
              <a:rPr dirty="0" sz="1700" spc="-10">
                <a:latin typeface="Arial MT"/>
                <a:cs typeface="Arial MT"/>
              </a:rPr>
              <a:t>utilidades.</a:t>
            </a:r>
            <a:endParaRPr sz="1700">
              <a:latin typeface="Arial MT"/>
              <a:cs typeface="Arial MT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"/>
              <a:tabLst>
                <a:tab pos="354965" algn="l"/>
              </a:tabLst>
            </a:pPr>
            <a:r>
              <a:rPr dirty="0" sz="1700">
                <a:latin typeface="Arial MT"/>
                <a:cs typeface="Arial MT"/>
              </a:rPr>
              <a:t>Las</a:t>
            </a:r>
            <a:r>
              <a:rPr dirty="0" sz="1700" spc="-5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ganancias</a:t>
            </a:r>
            <a:r>
              <a:rPr dirty="0" sz="1700" spc="-5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de</a:t>
            </a:r>
            <a:r>
              <a:rPr dirty="0" sz="1700" spc="-45">
                <a:latin typeface="Arial MT"/>
                <a:cs typeface="Arial MT"/>
              </a:rPr>
              <a:t> </a:t>
            </a:r>
            <a:r>
              <a:rPr dirty="0" sz="1700" spc="-10">
                <a:latin typeface="Arial MT"/>
                <a:cs typeface="Arial MT"/>
              </a:rPr>
              <a:t>capital.</a:t>
            </a:r>
            <a:endParaRPr sz="1700">
              <a:latin typeface="Arial MT"/>
              <a:cs typeface="Arial MT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"/>
              <a:tabLst>
                <a:tab pos="354965" algn="l"/>
              </a:tabLst>
            </a:pPr>
            <a:r>
              <a:rPr dirty="0" sz="1700">
                <a:latin typeface="Arial MT"/>
                <a:cs typeface="Arial MT"/>
              </a:rPr>
              <a:t>Las</a:t>
            </a:r>
            <a:r>
              <a:rPr dirty="0" sz="1700" spc="8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rentas</a:t>
            </a:r>
            <a:r>
              <a:rPr dirty="0" sz="1700" spc="8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producidas</a:t>
            </a:r>
            <a:r>
              <a:rPr dirty="0" sz="1700" spc="9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por</a:t>
            </a:r>
            <a:r>
              <a:rPr dirty="0" sz="1700" spc="8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la</a:t>
            </a:r>
            <a:r>
              <a:rPr dirty="0" sz="1700" spc="8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enajenación,</a:t>
            </a:r>
            <a:r>
              <a:rPr dirty="0" sz="1700" spc="8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redención</a:t>
            </a:r>
            <a:r>
              <a:rPr dirty="0" sz="1700" spc="8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o</a:t>
            </a:r>
            <a:r>
              <a:rPr dirty="0" sz="1700" spc="85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rescate</a:t>
            </a:r>
            <a:r>
              <a:rPr dirty="0" sz="1700" spc="90">
                <a:latin typeface="Arial MT"/>
                <a:cs typeface="Arial MT"/>
              </a:rPr>
              <a:t> </a:t>
            </a:r>
            <a:r>
              <a:rPr dirty="0" sz="1700">
                <a:latin typeface="Arial MT"/>
                <a:cs typeface="Arial MT"/>
              </a:rPr>
              <a:t>de</a:t>
            </a:r>
            <a:r>
              <a:rPr dirty="0" sz="1700" spc="85">
                <a:latin typeface="Arial MT"/>
                <a:cs typeface="Arial MT"/>
              </a:rPr>
              <a:t> </a:t>
            </a:r>
            <a:r>
              <a:rPr dirty="0" sz="1700" spc="-10">
                <a:latin typeface="Arial MT"/>
                <a:cs typeface="Arial MT"/>
              </a:rPr>
              <a:t>valores</a:t>
            </a:r>
            <a:endParaRPr sz="1700">
              <a:latin typeface="Arial MT"/>
              <a:cs typeface="Arial MT"/>
            </a:endParaRPr>
          </a:p>
          <a:p>
            <a:pPr marL="355600">
              <a:lnSpc>
                <a:spcPct val="100000"/>
              </a:lnSpc>
            </a:pPr>
            <a:r>
              <a:rPr dirty="0" sz="1700" spc="-10">
                <a:latin typeface="Arial MT"/>
                <a:cs typeface="Arial MT"/>
              </a:rPr>
              <a:t>mobiliarios.</a:t>
            </a:r>
            <a:endParaRPr sz="1700">
              <a:latin typeface="Arial MT"/>
              <a:cs typeface="Arial MT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1057910" y="3272282"/>
            <a:ext cx="1968500" cy="2021205"/>
            <a:chOff x="1057910" y="3272282"/>
            <a:chExt cx="1968500" cy="2021205"/>
          </a:xfrm>
        </p:grpSpPr>
        <p:sp>
          <p:nvSpPr>
            <p:cNvPr id="8" name="object 8" descr=""/>
            <p:cNvSpPr/>
            <p:nvPr/>
          </p:nvSpPr>
          <p:spPr>
            <a:xfrm>
              <a:off x="1070610" y="3928745"/>
              <a:ext cx="1943100" cy="1352550"/>
            </a:xfrm>
            <a:custGeom>
              <a:avLst/>
              <a:gdLst/>
              <a:ahLst/>
              <a:cxnLst/>
              <a:rect l="l" t="t" r="r" b="b"/>
              <a:pathLst>
                <a:path w="1943100" h="1352550">
                  <a:moveTo>
                    <a:pt x="0" y="0"/>
                  </a:moveTo>
                  <a:lnTo>
                    <a:pt x="0" y="485774"/>
                  </a:lnTo>
                  <a:lnTo>
                    <a:pt x="1380" y="510154"/>
                  </a:lnTo>
                  <a:lnTo>
                    <a:pt x="12290" y="558321"/>
                  </a:lnTo>
                  <a:lnTo>
                    <a:pt x="33776" y="605574"/>
                  </a:lnTo>
                  <a:lnTo>
                    <a:pt x="65485" y="651763"/>
                  </a:lnTo>
                  <a:lnTo>
                    <a:pt x="107066" y="696737"/>
                  </a:lnTo>
                  <a:lnTo>
                    <a:pt x="158170" y="740348"/>
                  </a:lnTo>
                  <a:lnTo>
                    <a:pt x="218445" y="782445"/>
                  </a:lnTo>
                  <a:lnTo>
                    <a:pt x="251913" y="802878"/>
                  </a:lnTo>
                  <a:lnTo>
                    <a:pt x="287541" y="822877"/>
                  </a:lnTo>
                  <a:lnTo>
                    <a:pt x="325287" y="842423"/>
                  </a:lnTo>
                  <a:lnTo>
                    <a:pt x="365106" y="861496"/>
                  </a:lnTo>
                  <a:lnTo>
                    <a:pt x="406955" y="880078"/>
                  </a:lnTo>
                  <a:lnTo>
                    <a:pt x="450790" y="898150"/>
                  </a:lnTo>
                  <a:lnTo>
                    <a:pt x="496567" y="915694"/>
                  </a:lnTo>
                  <a:lnTo>
                    <a:pt x="544242" y="932690"/>
                  </a:lnTo>
                  <a:lnTo>
                    <a:pt x="593771" y="949121"/>
                  </a:lnTo>
                  <a:lnTo>
                    <a:pt x="645111" y="964967"/>
                  </a:lnTo>
                  <a:lnTo>
                    <a:pt x="698217" y="980209"/>
                  </a:lnTo>
                  <a:lnTo>
                    <a:pt x="753046" y="994829"/>
                  </a:lnTo>
                  <a:lnTo>
                    <a:pt x="809554" y="1008808"/>
                  </a:lnTo>
                  <a:lnTo>
                    <a:pt x="867697" y="1022127"/>
                  </a:lnTo>
                  <a:lnTo>
                    <a:pt x="927431" y="1034768"/>
                  </a:lnTo>
                  <a:lnTo>
                    <a:pt x="988713" y="1046711"/>
                  </a:lnTo>
                  <a:lnTo>
                    <a:pt x="1051498" y="1057939"/>
                  </a:lnTo>
                  <a:lnTo>
                    <a:pt x="1115742" y="1068432"/>
                  </a:lnTo>
                  <a:lnTo>
                    <a:pt x="1181403" y="1078171"/>
                  </a:lnTo>
                  <a:lnTo>
                    <a:pt x="1248435" y="1087138"/>
                  </a:lnTo>
                  <a:lnTo>
                    <a:pt x="1316795" y="1095314"/>
                  </a:lnTo>
                  <a:lnTo>
                    <a:pt x="1386440" y="1102680"/>
                  </a:lnTo>
                  <a:lnTo>
                    <a:pt x="1457325" y="1109217"/>
                  </a:lnTo>
                  <a:lnTo>
                    <a:pt x="1457325" y="1352041"/>
                  </a:lnTo>
                  <a:lnTo>
                    <a:pt x="1943100" y="886713"/>
                  </a:lnTo>
                  <a:lnTo>
                    <a:pt x="1457325" y="380491"/>
                  </a:lnTo>
                  <a:lnTo>
                    <a:pt x="1457325" y="623442"/>
                  </a:lnTo>
                  <a:lnTo>
                    <a:pt x="1386440" y="616905"/>
                  </a:lnTo>
                  <a:lnTo>
                    <a:pt x="1316795" y="609539"/>
                  </a:lnTo>
                  <a:lnTo>
                    <a:pt x="1248435" y="601363"/>
                  </a:lnTo>
                  <a:lnTo>
                    <a:pt x="1181403" y="592396"/>
                  </a:lnTo>
                  <a:lnTo>
                    <a:pt x="1115742" y="582657"/>
                  </a:lnTo>
                  <a:lnTo>
                    <a:pt x="1051498" y="572164"/>
                  </a:lnTo>
                  <a:lnTo>
                    <a:pt x="988713" y="560936"/>
                  </a:lnTo>
                  <a:lnTo>
                    <a:pt x="927431" y="548993"/>
                  </a:lnTo>
                  <a:lnTo>
                    <a:pt x="867697" y="536352"/>
                  </a:lnTo>
                  <a:lnTo>
                    <a:pt x="809554" y="523033"/>
                  </a:lnTo>
                  <a:lnTo>
                    <a:pt x="753046" y="509054"/>
                  </a:lnTo>
                  <a:lnTo>
                    <a:pt x="698217" y="494434"/>
                  </a:lnTo>
                  <a:lnTo>
                    <a:pt x="645111" y="479192"/>
                  </a:lnTo>
                  <a:lnTo>
                    <a:pt x="593771" y="463346"/>
                  </a:lnTo>
                  <a:lnTo>
                    <a:pt x="544242" y="446915"/>
                  </a:lnTo>
                  <a:lnTo>
                    <a:pt x="496567" y="429919"/>
                  </a:lnTo>
                  <a:lnTo>
                    <a:pt x="450790" y="412375"/>
                  </a:lnTo>
                  <a:lnTo>
                    <a:pt x="406955" y="394303"/>
                  </a:lnTo>
                  <a:lnTo>
                    <a:pt x="365106" y="375721"/>
                  </a:lnTo>
                  <a:lnTo>
                    <a:pt x="325287" y="356648"/>
                  </a:lnTo>
                  <a:lnTo>
                    <a:pt x="287541" y="337102"/>
                  </a:lnTo>
                  <a:lnTo>
                    <a:pt x="251913" y="317103"/>
                  </a:lnTo>
                  <a:lnTo>
                    <a:pt x="218445" y="296670"/>
                  </a:lnTo>
                  <a:lnTo>
                    <a:pt x="158170" y="254573"/>
                  </a:lnTo>
                  <a:lnTo>
                    <a:pt x="107066" y="210962"/>
                  </a:lnTo>
                  <a:lnTo>
                    <a:pt x="65485" y="165988"/>
                  </a:lnTo>
                  <a:lnTo>
                    <a:pt x="33776" y="119799"/>
                  </a:lnTo>
                  <a:lnTo>
                    <a:pt x="12290" y="72546"/>
                  </a:lnTo>
                  <a:lnTo>
                    <a:pt x="1380" y="243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070120" y="3284982"/>
              <a:ext cx="1943735" cy="887094"/>
            </a:xfrm>
            <a:custGeom>
              <a:avLst/>
              <a:gdLst/>
              <a:ahLst/>
              <a:cxnLst/>
              <a:rect l="l" t="t" r="r" b="b"/>
              <a:pathLst>
                <a:path w="1943735" h="887095">
                  <a:moveTo>
                    <a:pt x="1943589" y="0"/>
                  </a:moveTo>
                  <a:lnTo>
                    <a:pt x="1889774" y="246"/>
                  </a:lnTo>
                  <a:lnTo>
                    <a:pt x="1836063" y="985"/>
                  </a:lnTo>
                  <a:lnTo>
                    <a:pt x="1782485" y="2214"/>
                  </a:lnTo>
                  <a:lnTo>
                    <a:pt x="1729072" y="3932"/>
                  </a:lnTo>
                  <a:lnTo>
                    <a:pt x="1675852" y="6137"/>
                  </a:lnTo>
                  <a:lnTo>
                    <a:pt x="1622856" y="8827"/>
                  </a:lnTo>
                  <a:lnTo>
                    <a:pt x="1570114" y="12001"/>
                  </a:lnTo>
                  <a:lnTo>
                    <a:pt x="1517655" y="15657"/>
                  </a:lnTo>
                  <a:lnTo>
                    <a:pt x="1465511" y="19794"/>
                  </a:lnTo>
                  <a:lnTo>
                    <a:pt x="1413710" y="24409"/>
                  </a:lnTo>
                  <a:lnTo>
                    <a:pt x="1362283" y="29501"/>
                  </a:lnTo>
                  <a:lnTo>
                    <a:pt x="1311260" y="35069"/>
                  </a:lnTo>
                  <a:lnTo>
                    <a:pt x="1260671" y="41111"/>
                  </a:lnTo>
                  <a:lnTo>
                    <a:pt x="1210545" y="47625"/>
                  </a:lnTo>
                  <a:lnTo>
                    <a:pt x="1140435" y="57611"/>
                  </a:lnTo>
                  <a:lnTo>
                    <a:pt x="1072112" y="68395"/>
                  </a:lnTo>
                  <a:lnTo>
                    <a:pt x="1005604" y="79955"/>
                  </a:lnTo>
                  <a:lnTo>
                    <a:pt x="940943" y="92266"/>
                  </a:lnTo>
                  <a:lnTo>
                    <a:pt x="878156" y="105306"/>
                  </a:lnTo>
                  <a:lnTo>
                    <a:pt x="817274" y="119051"/>
                  </a:lnTo>
                  <a:lnTo>
                    <a:pt x="758327" y="133477"/>
                  </a:lnTo>
                  <a:lnTo>
                    <a:pt x="701344" y="148562"/>
                  </a:lnTo>
                  <a:lnTo>
                    <a:pt x="646354" y="164282"/>
                  </a:lnTo>
                  <a:lnTo>
                    <a:pt x="593388" y="180613"/>
                  </a:lnTo>
                  <a:lnTo>
                    <a:pt x="542475" y="197533"/>
                  </a:lnTo>
                  <a:lnTo>
                    <a:pt x="493644" y="215019"/>
                  </a:lnTo>
                  <a:lnTo>
                    <a:pt x="446926" y="233046"/>
                  </a:lnTo>
                  <a:lnTo>
                    <a:pt x="402349" y="251591"/>
                  </a:lnTo>
                  <a:lnTo>
                    <a:pt x="359944" y="270632"/>
                  </a:lnTo>
                  <a:lnTo>
                    <a:pt x="319740" y="290145"/>
                  </a:lnTo>
                  <a:lnTo>
                    <a:pt x="281767" y="310106"/>
                  </a:lnTo>
                  <a:lnTo>
                    <a:pt x="246054" y="330492"/>
                  </a:lnTo>
                  <a:lnTo>
                    <a:pt x="212631" y="351280"/>
                  </a:lnTo>
                  <a:lnTo>
                    <a:pt x="152773" y="393969"/>
                  </a:lnTo>
                  <a:lnTo>
                    <a:pt x="102431" y="437986"/>
                  </a:lnTo>
                  <a:lnTo>
                    <a:pt x="61841" y="483145"/>
                  </a:lnTo>
                  <a:lnTo>
                    <a:pt x="31241" y="529258"/>
                  </a:lnTo>
                  <a:lnTo>
                    <a:pt x="10867" y="576139"/>
                  </a:lnTo>
                  <a:lnTo>
                    <a:pt x="957" y="623602"/>
                  </a:lnTo>
                  <a:lnTo>
                    <a:pt x="0" y="647494"/>
                  </a:lnTo>
                  <a:lnTo>
                    <a:pt x="1747" y="671461"/>
                  </a:lnTo>
                  <a:lnTo>
                    <a:pt x="13474" y="719528"/>
                  </a:lnTo>
                  <a:lnTo>
                    <a:pt x="36376" y="767617"/>
                  </a:lnTo>
                  <a:lnTo>
                    <a:pt x="70690" y="815542"/>
                  </a:lnTo>
                  <a:lnTo>
                    <a:pt x="116652" y="863116"/>
                  </a:lnTo>
                  <a:lnTo>
                    <a:pt x="144075" y="886713"/>
                  </a:lnTo>
                  <a:lnTo>
                    <a:pt x="169146" y="867241"/>
                  </a:lnTo>
                  <a:lnTo>
                    <a:pt x="195988" y="848146"/>
                  </a:lnTo>
                  <a:lnTo>
                    <a:pt x="254828" y="811121"/>
                  </a:lnTo>
                  <a:lnTo>
                    <a:pt x="320278" y="775709"/>
                  </a:lnTo>
                  <a:lnTo>
                    <a:pt x="355383" y="758630"/>
                  </a:lnTo>
                  <a:lnTo>
                    <a:pt x="392021" y="741980"/>
                  </a:lnTo>
                  <a:lnTo>
                    <a:pt x="430153" y="725769"/>
                  </a:lnTo>
                  <a:lnTo>
                    <a:pt x="469740" y="710006"/>
                  </a:lnTo>
                  <a:lnTo>
                    <a:pt x="510742" y="694699"/>
                  </a:lnTo>
                  <a:lnTo>
                    <a:pt x="553119" y="679856"/>
                  </a:lnTo>
                  <a:lnTo>
                    <a:pt x="596831" y="665488"/>
                  </a:lnTo>
                  <a:lnTo>
                    <a:pt x="641839" y="651603"/>
                  </a:lnTo>
                  <a:lnTo>
                    <a:pt x="688104" y="638209"/>
                  </a:lnTo>
                  <a:lnTo>
                    <a:pt x="735585" y="625315"/>
                  </a:lnTo>
                  <a:lnTo>
                    <a:pt x="784244" y="612930"/>
                  </a:lnTo>
                  <a:lnTo>
                    <a:pt x="834040" y="601064"/>
                  </a:lnTo>
                  <a:lnTo>
                    <a:pt x="884934" y="589725"/>
                  </a:lnTo>
                  <a:lnTo>
                    <a:pt x="936886" y="578921"/>
                  </a:lnTo>
                  <a:lnTo>
                    <a:pt x="989856" y="568661"/>
                  </a:lnTo>
                  <a:lnTo>
                    <a:pt x="1043806" y="558955"/>
                  </a:lnTo>
                  <a:lnTo>
                    <a:pt x="1098695" y="549812"/>
                  </a:lnTo>
                  <a:lnTo>
                    <a:pt x="1154484" y="541239"/>
                  </a:lnTo>
                  <a:lnTo>
                    <a:pt x="1211132" y="533246"/>
                  </a:lnTo>
                  <a:lnTo>
                    <a:pt x="1268602" y="525842"/>
                  </a:lnTo>
                  <a:lnTo>
                    <a:pt x="1326852" y="519035"/>
                  </a:lnTo>
                  <a:lnTo>
                    <a:pt x="1385844" y="512835"/>
                  </a:lnTo>
                  <a:lnTo>
                    <a:pt x="1445537" y="507250"/>
                  </a:lnTo>
                  <a:lnTo>
                    <a:pt x="1505892" y="502289"/>
                  </a:lnTo>
                  <a:lnTo>
                    <a:pt x="1566870" y="497960"/>
                  </a:lnTo>
                  <a:lnTo>
                    <a:pt x="1628431" y="494274"/>
                  </a:lnTo>
                  <a:lnTo>
                    <a:pt x="1690534" y="491238"/>
                  </a:lnTo>
                  <a:lnTo>
                    <a:pt x="1753142" y="488861"/>
                  </a:lnTo>
                  <a:lnTo>
                    <a:pt x="1816213" y="487152"/>
                  </a:lnTo>
                  <a:lnTo>
                    <a:pt x="1879709" y="486120"/>
                  </a:lnTo>
                  <a:lnTo>
                    <a:pt x="1943589" y="485774"/>
                  </a:lnTo>
                  <a:lnTo>
                    <a:pt x="1943589" y="0"/>
                  </a:lnTo>
                  <a:close/>
                </a:path>
              </a:pathLst>
            </a:custGeom>
            <a:solidFill>
              <a:srgbClr val="40689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070610" y="3284982"/>
              <a:ext cx="1943100" cy="1995805"/>
            </a:xfrm>
            <a:custGeom>
              <a:avLst/>
              <a:gdLst/>
              <a:ahLst/>
              <a:cxnLst/>
              <a:rect l="l" t="t" r="r" b="b"/>
              <a:pathLst>
                <a:path w="1943100" h="1995804">
                  <a:moveTo>
                    <a:pt x="0" y="643762"/>
                  </a:moveTo>
                  <a:lnTo>
                    <a:pt x="5491" y="692330"/>
                  </a:lnTo>
                  <a:lnTo>
                    <a:pt x="21733" y="740059"/>
                  </a:lnTo>
                  <a:lnTo>
                    <a:pt x="48374" y="786799"/>
                  </a:lnTo>
                  <a:lnTo>
                    <a:pt x="85063" y="832399"/>
                  </a:lnTo>
                  <a:lnTo>
                    <a:pt x="131450" y="876711"/>
                  </a:lnTo>
                  <a:lnTo>
                    <a:pt x="187183" y="919583"/>
                  </a:lnTo>
                  <a:lnTo>
                    <a:pt x="251913" y="960866"/>
                  </a:lnTo>
                  <a:lnTo>
                    <a:pt x="287541" y="980865"/>
                  </a:lnTo>
                  <a:lnTo>
                    <a:pt x="325287" y="1000411"/>
                  </a:lnTo>
                  <a:lnTo>
                    <a:pt x="365106" y="1019484"/>
                  </a:lnTo>
                  <a:lnTo>
                    <a:pt x="406955" y="1038066"/>
                  </a:lnTo>
                  <a:lnTo>
                    <a:pt x="450790" y="1056138"/>
                  </a:lnTo>
                  <a:lnTo>
                    <a:pt x="496567" y="1073682"/>
                  </a:lnTo>
                  <a:lnTo>
                    <a:pt x="544242" y="1090678"/>
                  </a:lnTo>
                  <a:lnTo>
                    <a:pt x="593771" y="1107109"/>
                  </a:lnTo>
                  <a:lnTo>
                    <a:pt x="645111" y="1122955"/>
                  </a:lnTo>
                  <a:lnTo>
                    <a:pt x="698217" y="1138197"/>
                  </a:lnTo>
                  <a:lnTo>
                    <a:pt x="753046" y="1152817"/>
                  </a:lnTo>
                  <a:lnTo>
                    <a:pt x="809554" y="1166796"/>
                  </a:lnTo>
                  <a:lnTo>
                    <a:pt x="867697" y="1180115"/>
                  </a:lnTo>
                  <a:lnTo>
                    <a:pt x="927431" y="1192756"/>
                  </a:lnTo>
                  <a:lnTo>
                    <a:pt x="988713" y="1204699"/>
                  </a:lnTo>
                  <a:lnTo>
                    <a:pt x="1051498" y="1215927"/>
                  </a:lnTo>
                  <a:lnTo>
                    <a:pt x="1115742" y="1226420"/>
                  </a:lnTo>
                  <a:lnTo>
                    <a:pt x="1181403" y="1236159"/>
                  </a:lnTo>
                  <a:lnTo>
                    <a:pt x="1248435" y="1245126"/>
                  </a:lnTo>
                  <a:lnTo>
                    <a:pt x="1316795" y="1253302"/>
                  </a:lnTo>
                  <a:lnTo>
                    <a:pt x="1386440" y="1260668"/>
                  </a:lnTo>
                  <a:lnTo>
                    <a:pt x="1457325" y="1267205"/>
                  </a:lnTo>
                  <a:lnTo>
                    <a:pt x="1457325" y="1024254"/>
                  </a:lnTo>
                  <a:lnTo>
                    <a:pt x="1943100" y="1530476"/>
                  </a:lnTo>
                  <a:lnTo>
                    <a:pt x="1457325" y="1995804"/>
                  </a:lnTo>
                  <a:lnTo>
                    <a:pt x="1457325" y="1752980"/>
                  </a:lnTo>
                  <a:lnTo>
                    <a:pt x="1386440" y="1746443"/>
                  </a:lnTo>
                  <a:lnTo>
                    <a:pt x="1316795" y="1739077"/>
                  </a:lnTo>
                  <a:lnTo>
                    <a:pt x="1248435" y="1730901"/>
                  </a:lnTo>
                  <a:lnTo>
                    <a:pt x="1181403" y="1721934"/>
                  </a:lnTo>
                  <a:lnTo>
                    <a:pt x="1115742" y="1712195"/>
                  </a:lnTo>
                  <a:lnTo>
                    <a:pt x="1051498" y="1701702"/>
                  </a:lnTo>
                  <a:lnTo>
                    <a:pt x="988713" y="1690474"/>
                  </a:lnTo>
                  <a:lnTo>
                    <a:pt x="927431" y="1678531"/>
                  </a:lnTo>
                  <a:lnTo>
                    <a:pt x="867697" y="1665890"/>
                  </a:lnTo>
                  <a:lnTo>
                    <a:pt x="809554" y="1652571"/>
                  </a:lnTo>
                  <a:lnTo>
                    <a:pt x="753046" y="1638592"/>
                  </a:lnTo>
                  <a:lnTo>
                    <a:pt x="698217" y="1623972"/>
                  </a:lnTo>
                  <a:lnTo>
                    <a:pt x="645111" y="1608730"/>
                  </a:lnTo>
                  <a:lnTo>
                    <a:pt x="593771" y="1592884"/>
                  </a:lnTo>
                  <a:lnTo>
                    <a:pt x="544242" y="1576453"/>
                  </a:lnTo>
                  <a:lnTo>
                    <a:pt x="496567" y="1559457"/>
                  </a:lnTo>
                  <a:lnTo>
                    <a:pt x="450790" y="1541913"/>
                  </a:lnTo>
                  <a:lnTo>
                    <a:pt x="406955" y="1523841"/>
                  </a:lnTo>
                  <a:lnTo>
                    <a:pt x="365106" y="1505259"/>
                  </a:lnTo>
                  <a:lnTo>
                    <a:pt x="325287" y="1486186"/>
                  </a:lnTo>
                  <a:lnTo>
                    <a:pt x="287541" y="1466640"/>
                  </a:lnTo>
                  <a:lnTo>
                    <a:pt x="251913" y="1446641"/>
                  </a:lnTo>
                  <a:lnTo>
                    <a:pt x="218445" y="1426208"/>
                  </a:lnTo>
                  <a:lnTo>
                    <a:pt x="158170" y="1384111"/>
                  </a:lnTo>
                  <a:lnTo>
                    <a:pt x="107066" y="1340500"/>
                  </a:lnTo>
                  <a:lnTo>
                    <a:pt x="65485" y="1295526"/>
                  </a:lnTo>
                  <a:lnTo>
                    <a:pt x="33776" y="1249337"/>
                  </a:lnTo>
                  <a:lnTo>
                    <a:pt x="12290" y="1202084"/>
                  </a:lnTo>
                  <a:lnTo>
                    <a:pt x="1380" y="1153917"/>
                  </a:lnTo>
                  <a:lnTo>
                    <a:pt x="0" y="1129537"/>
                  </a:lnTo>
                  <a:lnTo>
                    <a:pt x="0" y="643762"/>
                  </a:lnTo>
                  <a:lnTo>
                    <a:pt x="4878" y="597796"/>
                  </a:lnTo>
                  <a:lnTo>
                    <a:pt x="19295" y="552700"/>
                  </a:lnTo>
                  <a:lnTo>
                    <a:pt x="42922" y="508584"/>
                  </a:lnTo>
                  <a:lnTo>
                    <a:pt x="75429" y="465557"/>
                  </a:lnTo>
                  <a:lnTo>
                    <a:pt x="116488" y="423729"/>
                  </a:lnTo>
                  <a:lnTo>
                    <a:pt x="165771" y="383208"/>
                  </a:lnTo>
                  <a:lnTo>
                    <a:pt x="222947" y="344102"/>
                  </a:lnTo>
                  <a:lnTo>
                    <a:pt x="287689" y="306523"/>
                  </a:lnTo>
                  <a:lnTo>
                    <a:pt x="322795" y="288339"/>
                  </a:lnTo>
                  <a:lnTo>
                    <a:pt x="359668" y="270577"/>
                  </a:lnTo>
                  <a:lnTo>
                    <a:pt x="398269" y="253251"/>
                  </a:lnTo>
                  <a:lnTo>
                    <a:pt x="438555" y="236375"/>
                  </a:lnTo>
                  <a:lnTo>
                    <a:pt x="480486" y="219961"/>
                  </a:lnTo>
                  <a:lnTo>
                    <a:pt x="524021" y="204025"/>
                  </a:lnTo>
                  <a:lnTo>
                    <a:pt x="569118" y="188579"/>
                  </a:lnTo>
                  <a:lnTo>
                    <a:pt x="615737" y="173636"/>
                  </a:lnTo>
                  <a:lnTo>
                    <a:pt x="663836" y="159212"/>
                  </a:lnTo>
                  <a:lnTo>
                    <a:pt x="713375" y="145318"/>
                  </a:lnTo>
                  <a:lnTo>
                    <a:pt x="764311" y="131970"/>
                  </a:lnTo>
                  <a:lnTo>
                    <a:pt x="816605" y="119180"/>
                  </a:lnTo>
                  <a:lnTo>
                    <a:pt x="870215" y="106962"/>
                  </a:lnTo>
                  <a:lnTo>
                    <a:pt x="925100" y="95330"/>
                  </a:lnTo>
                  <a:lnTo>
                    <a:pt x="981218" y="84297"/>
                  </a:lnTo>
                  <a:lnTo>
                    <a:pt x="1038529" y="73877"/>
                  </a:lnTo>
                  <a:lnTo>
                    <a:pt x="1096992" y="64084"/>
                  </a:lnTo>
                  <a:lnTo>
                    <a:pt x="1156565" y="54931"/>
                  </a:lnTo>
                  <a:lnTo>
                    <a:pt x="1217207" y="46432"/>
                  </a:lnTo>
                  <a:lnTo>
                    <a:pt x="1278878" y="38601"/>
                  </a:lnTo>
                  <a:lnTo>
                    <a:pt x="1341536" y="31451"/>
                  </a:lnTo>
                  <a:lnTo>
                    <a:pt x="1405140" y="24995"/>
                  </a:lnTo>
                  <a:lnTo>
                    <a:pt x="1469649" y="19248"/>
                  </a:lnTo>
                  <a:lnTo>
                    <a:pt x="1535022" y="14223"/>
                  </a:lnTo>
                  <a:lnTo>
                    <a:pt x="1601218" y="9934"/>
                  </a:lnTo>
                  <a:lnTo>
                    <a:pt x="1668195" y="6394"/>
                  </a:lnTo>
                  <a:lnTo>
                    <a:pt x="1735913" y="3617"/>
                  </a:lnTo>
                  <a:lnTo>
                    <a:pt x="1804331" y="1616"/>
                  </a:lnTo>
                  <a:lnTo>
                    <a:pt x="1873406" y="406"/>
                  </a:lnTo>
                  <a:lnTo>
                    <a:pt x="1943100" y="0"/>
                  </a:lnTo>
                  <a:lnTo>
                    <a:pt x="1943100" y="485774"/>
                  </a:lnTo>
                  <a:lnTo>
                    <a:pt x="1879219" y="486120"/>
                  </a:lnTo>
                  <a:lnTo>
                    <a:pt x="1815724" y="487152"/>
                  </a:lnTo>
                  <a:lnTo>
                    <a:pt x="1752652" y="488861"/>
                  </a:lnTo>
                  <a:lnTo>
                    <a:pt x="1690045" y="491238"/>
                  </a:lnTo>
                  <a:lnTo>
                    <a:pt x="1627941" y="494274"/>
                  </a:lnTo>
                  <a:lnTo>
                    <a:pt x="1566381" y="497960"/>
                  </a:lnTo>
                  <a:lnTo>
                    <a:pt x="1505403" y="502289"/>
                  </a:lnTo>
                  <a:lnTo>
                    <a:pt x="1445048" y="507250"/>
                  </a:lnTo>
                  <a:lnTo>
                    <a:pt x="1385354" y="512835"/>
                  </a:lnTo>
                  <a:lnTo>
                    <a:pt x="1326363" y="519035"/>
                  </a:lnTo>
                  <a:lnTo>
                    <a:pt x="1268112" y="525842"/>
                  </a:lnTo>
                  <a:lnTo>
                    <a:pt x="1210643" y="533246"/>
                  </a:lnTo>
                  <a:lnTo>
                    <a:pt x="1153994" y="541239"/>
                  </a:lnTo>
                  <a:lnTo>
                    <a:pt x="1098205" y="549812"/>
                  </a:lnTo>
                  <a:lnTo>
                    <a:pt x="1043316" y="558955"/>
                  </a:lnTo>
                  <a:lnTo>
                    <a:pt x="989367" y="568661"/>
                  </a:lnTo>
                  <a:lnTo>
                    <a:pt x="936396" y="578921"/>
                  </a:lnTo>
                  <a:lnTo>
                    <a:pt x="884444" y="589725"/>
                  </a:lnTo>
                  <a:lnTo>
                    <a:pt x="833550" y="601064"/>
                  </a:lnTo>
                  <a:lnTo>
                    <a:pt x="783754" y="612930"/>
                  </a:lnTo>
                  <a:lnTo>
                    <a:pt x="735096" y="625315"/>
                  </a:lnTo>
                  <a:lnTo>
                    <a:pt x="687615" y="638209"/>
                  </a:lnTo>
                  <a:lnTo>
                    <a:pt x="641350" y="651603"/>
                  </a:lnTo>
                  <a:lnTo>
                    <a:pt x="596342" y="665488"/>
                  </a:lnTo>
                  <a:lnTo>
                    <a:pt x="552629" y="679856"/>
                  </a:lnTo>
                  <a:lnTo>
                    <a:pt x="510252" y="694699"/>
                  </a:lnTo>
                  <a:lnTo>
                    <a:pt x="469251" y="710006"/>
                  </a:lnTo>
                  <a:lnTo>
                    <a:pt x="429664" y="725769"/>
                  </a:lnTo>
                  <a:lnTo>
                    <a:pt x="391532" y="741980"/>
                  </a:lnTo>
                  <a:lnTo>
                    <a:pt x="354893" y="758630"/>
                  </a:lnTo>
                  <a:lnTo>
                    <a:pt x="319788" y="775709"/>
                  </a:lnTo>
                  <a:lnTo>
                    <a:pt x="254339" y="811121"/>
                  </a:lnTo>
                  <a:lnTo>
                    <a:pt x="195499" y="848146"/>
                  </a:lnTo>
                  <a:lnTo>
                    <a:pt x="168656" y="867241"/>
                  </a:lnTo>
                  <a:lnTo>
                    <a:pt x="143586" y="886713"/>
                  </a:lnTo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prueba</dc:creator>
  <dc:title>Diapositiva 1</dc:title>
  <dcterms:created xsi:type="dcterms:W3CDTF">2024-05-21T18:18:39Z</dcterms:created>
  <dcterms:modified xsi:type="dcterms:W3CDTF">2024-05-21T18:18:39Z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2024-04-23T00:00:00Z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2024-05-21T00:00:00Z</vt:filetime>
  </property>
  <property fmtid="{D5CDD505-2E9C-101B-9397-08002B2CF9AE}" pid="5" name="Producer">
    <vt:lpwstr>Microsoft® PowerPoint® para Microsoft 365</vt:lpwstr>
  </property>
</Properties>
</file>